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3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AC7E9-9EC4-4DF8-832A-FEDF78D54B83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76940-429B-406C-A6AD-60763157FB9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259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76940-429B-406C-A6AD-60763157FB91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892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56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54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817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9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14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475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416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317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7470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153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16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0138-3E7C-4D09-B8AA-B309E4F7FE01}" type="datetimeFigureOut">
              <a:rPr lang="ro-RO" smtClean="0"/>
              <a:t>22.03.2019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0F26-BA67-4D66-AE8E-A19AF5E73CB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229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o-RO" sz="4000" dirty="0" smtClean="0"/>
              <a:t>Relațiile </a:t>
            </a:r>
            <a:r>
              <a:rPr lang="ro-RO" sz="4000" dirty="0"/>
              <a:t>de muncă se schimbă. </a:t>
            </a:r>
            <a:br>
              <a:rPr lang="ro-RO" sz="4000" dirty="0"/>
            </a:br>
            <a:r>
              <a:rPr lang="ro-RO" sz="4000" dirty="0"/>
              <a:t>Cât de repede se schimbă </a:t>
            </a:r>
            <a:r>
              <a:rPr lang="ro-RO" sz="4000" dirty="0" smtClean="0"/>
              <a:t>legislația?</a:t>
            </a:r>
            <a:r>
              <a:rPr lang="ro-RO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4488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ro-RO" sz="2000" i="1" dirty="0" smtClean="0"/>
              <a:t>ZF </a:t>
            </a:r>
            <a:r>
              <a:rPr lang="ro-RO" sz="2000" i="1" dirty="0"/>
              <a:t>HR Trends - NOUA LUME A RESURSELOR UMANE</a:t>
            </a:r>
            <a:endParaRPr lang="ro-RO" sz="2000" dirty="0"/>
          </a:p>
          <a:p>
            <a:r>
              <a:rPr lang="ro-RO" sz="2000" i="1" dirty="0"/>
              <a:t>25 martie 2019</a:t>
            </a:r>
            <a:endParaRPr lang="ro-RO" sz="2000" dirty="0"/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680" y="485458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07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Relațiile </a:t>
            </a:r>
            <a:r>
              <a:rPr lang="ro-RO" dirty="0"/>
              <a:t>de muncă – trenduri principale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ro-RO" dirty="0" smtClean="0"/>
              <a:t>Expansiunea </a:t>
            </a:r>
            <a:r>
              <a:rPr lang="ro-RO" dirty="0"/>
              <a:t>formelor non-standard de angajare </a:t>
            </a:r>
          </a:p>
          <a:p>
            <a:pPr lvl="0"/>
            <a:r>
              <a:rPr lang="ro-RO" dirty="0"/>
              <a:t>Impactul noii revoluţii industriale - apariția și dezvoltarea accelerată a muncii </a:t>
            </a:r>
            <a:r>
              <a:rPr lang="ro-RO" i="1" dirty="0"/>
              <a:t>on-demand</a:t>
            </a:r>
            <a:r>
              <a:rPr lang="ro-RO" dirty="0"/>
              <a:t>, prestată cu ajutorul platformelor digitale (</a:t>
            </a:r>
            <a:r>
              <a:rPr lang="ro-RO" i="1" dirty="0"/>
              <a:t>gig </a:t>
            </a:r>
            <a:r>
              <a:rPr lang="ro-RO" dirty="0"/>
              <a:t>/ </a:t>
            </a:r>
            <a:r>
              <a:rPr lang="ro-RO" i="1" dirty="0"/>
              <a:t>on-demand economy</a:t>
            </a:r>
            <a:r>
              <a:rPr lang="ro-RO" dirty="0"/>
              <a:t>) </a:t>
            </a:r>
          </a:p>
          <a:p>
            <a:pPr lvl="0"/>
            <a:r>
              <a:rPr lang="ro-RO" dirty="0"/>
              <a:t>Precaritatea situației </a:t>
            </a:r>
            <a:r>
              <a:rPr lang="ro-RO" dirty="0" smtClean="0"/>
              <a:t>lucrători</a:t>
            </a:r>
            <a:r>
              <a:rPr lang="en-US" dirty="0" err="1" smtClean="0"/>
              <a:t>lor</a:t>
            </a:r>
            <a:r>
              <a:rPr lang="ro-RO" dirty="0" smtClean="0"/>
              <a:t> </a:t>
            </a:r>
            <a:r>
              <a:rPr lang="ro-RO" dirty="0"/>
              <a:t>angrenaţi în formele non-standard de angajare (ex. furnizorii de servicii pe </a:t>
            </a:r>
            <a:r>
              <a:rPr lang="ro-RO" dirty="0" smtClean="0"/>
              <a:t>platforme digitale)</a:t>
            </a:r>
            <a:endParaRPr lang="en-US" dirty="0" smtClean="0"/>
          </a:p>
          <a:p>
            <a:pPr lvl="0"/>
            <a:r>
              <a:rPr lang="ro-RO" dirty="0" smtClean="0"/>
              <a:t>România - s</a:t>
            </a:r>
            <a:r>
              <a:rPr lang="en-US" dirty="0" err="1" smtClean="0"/>
              <a:t>chimb</a:t>
            </a:r>
            <a:r>
              <a:rPr lang="ro-RO" dirty="0" smtClean="0"/>
              <a:t>ări demografice; deficit de forţă de muncă</a:t>
            </a:r>
            <a:endParaRPr lang="ro-RO" dirty="0"/>
          </a:p>
          <a:p>
            <a:endParaRPr lang="ro-RO" dirty="0"/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6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Nevoia de adaptare legislativă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o-RO" dirty="0"/>
              <a:t>Organizația Internațională a Muncii – </a:t>
            </a:r>
            <a:r>
              <a:rPr lang="ro-RO" i="1" dirty="0"/>
              <a:t>Future of Work Initiative</a:t>
            </a:r>
            <a:r>
              <a:rPr lang="ro-RO" dirty="0"/>
              <a:t> (nov. 2016)</a:t>
            </a:r>
          </a:p>
          <a:p>
            <a:pPr lvl="0"/>
            <a:r>
              <a:rPr lang="ro-RO" dirty="0"/>
              <a:t>Uniunea Europeană – </a:t>
            </a:r>
            <a:r>
              <a:rPr lang="ro-RO" i="1" dirty="0"/>
              <a:t>European Pillar of Social Rights</a:t>
            </a:r>
            <a:r>
              <a:rPr lang="ro-RO" dirty="0"/>
              <a:t> (apr. 2017); </a:t>
            </a:r>
            <a:r>
              <a:rPr lang="ro-RO" dirty="0">
                <a:solidFill>
                  <a:srgbClr val="0070C0"/>
                </a:solidFill>
              </a:rPr>
              <a:t>propunere de Directivă privind transparența și previzibilitatea condițiilor de muncă în Uniunea Europeană </a:t>
            </a:r>
            <a:r>
              <a:rPr lang="ro-RO" dirty="0"/>
              <a:t>(abrogare a Directivei privind obligația de informare a salariaților 91/533/EEC)</a:t>
            </a:r>
          </a:p>
          <a:p>
            <a:pPr lvl="0"/>
            <a:r>
              <a:rPr lang="ro-RO" dirty="0"/>
              <a:t>Guvernul Britanic – </a:t>
            </a:r>
            <a:r>
              <a:rPr lang="ro-RO" i="1" dirty="0"/>
              <a:t>Taylor Review</a:t>
            </a:r>
            <a:r>
              <a:rPr lang="ro-RO" dirty="0"/>
              <a:t> </a:t>
            </a:r>
            <a:r>
              <a:rPr lang="ro-RO" i="1" dirty="0"/>
              <a:t>of Modern Working Practices</a:t>
            </a:r>
            <a:r>
              <a:rPr lang="ro-RO" dirty="0"/>
              <a:t> (iul. 2017) – multiple recomandări acceptate de Guvernul Britanic; sunt așteptate modificări legislative</a:t>
            </a: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1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/>
              <a:t>Legislația muncii din România 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o-RO" dirty="0"/>
              <a:t>Diverse forme de flexibilizare a relațiilor de muncă</a:t>
            </a:r>
          </a:p>
          <a:p>
            <a:pPr lvl="0"/>
            <a:r>
              <a:rPr lang="ro-RO" dirty="0"/>
              <a:t>Formele non-standard de angajare (</a:t>
            </a:r>
            <a:r>
              <a:rPr lang="ro-RO" i="1" dirty="0"/>
              <a:t>ex. </a:t>
            </a:r>
            <a:r>
              <a:rPr lang="ro-RO" dirty="0"/>
              <a:t>lucrători platforme digitale, lucrători la cerere, lucrători domestici) nu sunt </a:t>
            </a:r>
            <a:r>
              <a:rPr lang="ro-RO" dirty="0" smtClean="0"/>
              <a:t>recunoscute </a:t>
            </a:r>
            <a:r>
              <a:rPr lang="ro-RO" dirty="0"/>
              <a:t>de </a:t>
            </a:r>
            <a:r>
              <a:rPr lang="ro-RO" dirty="0" smtClean="0"/>
              <a:t>legislația muncii - zone </a:t>
            </a:r>
            <a:r>
              <a:rPr lang="ro-RO" dirty="0"/>
              <a:t>de </a:t>
            </a:r>
            <a:r>
              <a:rPr lang="ro-RO" dirty="0" smtClean="0"/>
              <a:t>risc legal</a:t>
            </a:r>
            <a:endParaRPr lang="ro-RO" dirty="0"/>
          </a:p>
          <a:p>
            <a:r>
              <a:rPr lang="ro-RO" dirty="0">
                <a:solidFill>
                  <a:srgbClr val="0070C0"/>
                </a:solidFill>
              </a:rPr>
              <a:t>Relațiile de </a:t>
            </a:r>
            <a:r>
              <a:rPr lang="ro-RO" dirty="0" smtClean="0">
                <a:solidFill>
                  <a:srgbClr val="0070C0"/>
                </a:solidFill>
              </a:rPr>
              <a:t>muncă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ro-RO" dirty="0">
                <a:solidFill>
                  <a:srgbClr val="0070C0"/>
                </a:solidFill>
              </a:rPr>
              <a:t>contract individual de muncă încheiat în formă scrisă, sub sancțiunea nulității</a:t>
            </a:r>
          </a:p>
          <a:p>
            <a:r>
              <a:rPr lang="en-US" dirty="0" err="1" smtClean="0"/>
              <a:t>Recalificare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cale</a:t>
            </a:r>
            <a:r>
              <a:rPr lang="en-US" dirty="0" smtClean="0"/>
              <a:t> </a:t>
            </a:r>
            <a:r>
              <a:rPr lang="en-US" dirty="0" err="1" smtClean="0"/>
              <a:t>judiciar</a:t>
            </a:r>
            <a:r>
              <a:rPr lang="ro-RO" dirty="0" smtClean="0"/>
              <a:t>ă</a:t>
            </a:r>
            <a:r>
              <a:rPr lang="en-US" dirty="0" smtClean="0"/>
              <a:t>?</a:t>
            </a:r>
            <a:r>
              <a:rPr lang="ro-RO" dirty="0" smtClean="0"/>
              <a:t> Modificarea politicii legislative</a:t>
            </a:r>
            <a:r>
              <a:rPr lang="en-US" dirty="0" smtClean="0"/>
              <a:t>?</a:t>
            </a:r>
            <a:r>
              <a:rPr lang="ro-RO" dirty="0" smtClean="0"/>
              <a:t> </a:t>
            </a: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0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Propunere </a:t>
            </a:r>
            <a:r>
              <a:rPr lang="ro-RO" dirty="0"/>
              <a:t>de Directivă privind transparența și previzibilitatea condițiilor de muncă în UE</a:t>
            </a:r>
            <a:br>
              <a:rPr lang="ro-RO" dirty="0"/>
            </a:b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o-RO" dirty="0"/>
              <a:t>Scopul </a:t>
            </a:r>
            <a:r>
              <a:rPr lang="ro-RO" dirty="0" smtClean="0"/>
              <a:t>principal</a:t>
            </a:r>
            <a:r>
              <a:rPr lang="en-US" dirty="0" smtClean="0"/>
              <a:t> </a:t>
            </a:r>
            <a:r>
              <a:rPr lang="ro-RO" dirty="0" smtClean="0"/>
              <a:t>– </a:t>
            </a:r>
            <a:r>
              <a:rPr lang="ro-RO" dirty="0"/>
              <a:t>asigurarea unui nivel de bază de protecție universală în cazul tuturor formelor contractuale existente și viitoare; obligația esențială de informare a lucrătorilor despre condițiile de muncă</a:t>
            </a:r>
          </a:p>
          <a:p>
            <a:pPr lvl="0"/>
            <a:r>
              <a:rPr lang="ro-RO" dirty="0"/>
              <a:t>Definiție legală a noțiunii de ”lucrător”, pe baza practicii dezvoltate în ultimii 30 de ani de Curtea de Justiție a Uniunii Europene </a:t>
            </a:r>
          </a:p>
          <a:p>
            <a:pPr marL="914400" indent="-400050">
              <a:buNone/>
            </a:pPr>
            <a:r>
              <a:rPr lang="ro-RO" dirty="0"/>
              <a:t>= 	</a:t>
            </a:r>
            <a:r>
              <a:rPr lang="ro-RO" dirty="0">
                <a:solidFill>
                  <a:srgbClr val="0070C0"/>
                </a:solidFill>
              </a:rPr>
              <a:t>o persoană fizică ce îndeplinește, pentru o anumită perioadă de timp, servicii pentru o altă persoană și sub coordonarea acesteia, în schimbul unei </a:t>
            </a:r>
            <a:r>
              <a:rPr lang="ro-RO" dirty="0" smtClean="0">
                <a:solidFill>
                  <a:srgbClr val="0070C0"/>
                </a:solidFill>
              </a:rPr>
              <a:t>remunerații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9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Propunere </a:t>
            </a:r>
            <a:r>
              <a:rPr lang="ro-RO" dirty="0"/>
              <a:t>de Directivă privind transparența și previzibilitatea condițiilor de muncă în </a:t>
            </a:r>
            <a:r>
              <a:rPr lang="ro-RO" dirty="0" smtClean="0"/>
              <a:t>UE</a:t>
            </a:r>
            <a:r>
              <a:rPr lang="en-US" dirty="0" smtClean="0"/>
              <a:t> (cont.)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o-RO" dirty="0" smtClean="0"/>
              <a:t>Instituirea </a:t>
            </a:r>
            <a:r>
              <a:rPr lang="ro-RO" dirty="0"/>
              <a:t>unor drepturi aplicabile tuturor lucrătorilor</a:t>
            </a:r>
            <a:r>
              <a:rPr lang="ro-RO" dirty="0" smtClean="0"/>
              <a:t>: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 </a:t>
            </a:r>
            <a:r>
              <a:rPr lang="ro-RO" dirty="0"/>
              <a:t>durata maximă a perioadei de </a:t>
            </a:r>
            <a:r>
              <a:rPr lang="ro-RO" dirty="0" smtClean="0"/>
              <a:t>probă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 </a:t>
            </a:r>
            <a:r>
              <a:rPr lang="ro-RO" dirty="0"/>
              <a:t>exercitarea în paralel a unei alte activităţi </a:t>
            </a:r>
            <a:r>
              <a:rPr lang="ro-RO" dirty="0" smtClean="0"/>
              <a:t>profesionale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 </a:t>
            </a:r>
            <a:r>
              <a:rPr lang="ro-RO" dirty="0"/>
              <a:t>minima previzibilitate a </a:t>
            </a:r>
            <a:r>
              <a:rPr lang="ro-RO" dirty="0" smtClean="0"/>
              <a:t>muncii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trecerea </a:t>
            </a:r>
            <a:r>
              <a:rPr lang="ro-RO" dirty="0"/>
              <a:t>la altă formă de </a:t>
            </a:r>
            <a:r>
              <a:rPr lang="ro-RO" dirty="0" smtClean="0"/>
              <a:t>muncă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protecţie </a:t>
            </a:r>
            <a:r>
              <a:rPr lang="ro-RO" dirty="0"/>
              <a:t>acordată de contracte colective de </a:t>
            </a:r>
            <a:r>
              <a:rPr lang="ro-RO" dirty="0" smtClean="0"/>
              <a:t>muncă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o-RO" dirty="0" smtClean="0"/>
              <a:t> </a:t>
            </a:r>
            <a:r>
              <a:rPr lang="ro-RO" dirty="0"/>
              <a:t>protecţie împotriva concedierii</a:t>
            </a: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1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Impact asupra legislaţiei din România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483076"/>
            <a:ext cx="2225675" cy="5448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5124450" y="3162300"/>
            <a:ext cx="2152650" cy="1485900"/>
          </a:xfrm>
          <a:prstGeom prst="actionButtonHelp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69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315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     Relațiile de muncă se schimbă.  Cât de repede se schimbă legislația? </vt:lpstr>
      <vt:lpstr>   Relațiile de muncă – trenduri principale </vt:lpstr>
      <vt:lpstr>   Nevoia de adaptare legislativă </vt:lpstr>
      <vt:lpstr>   Legislația muncii din România  </vt:lpstr>
      <vt:lpstr>    Propunere de Directivă privind transparența și previzibilitatea condițiilor de muncă în UE  </vt:lpstr>
      <vt:lpstr>    Propunere de Directivă privind transparența și previzibilitatea condițiilor de muncă în UE (cont.)  </vt:lpstr>
      <vt:lpstr>    Impact asupra legislaţiei din România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Relațiile de muncă se schimbă.  Cât de repede se schimbă legislația? </dc:title>
  <dc:creator>PNSA</dc:creator>
  <cp:lastModifiedBy>PNSA</cp:lastModifiedBy>
  <cp:revision>12</cp:revision>
  <dcterms:created xsi:type="dcterms:W3CDTF">2019-03-22T14:12:39Z</dcterms:created>
  <dcterms:modified xsi:type="dcterms:W3CDTF">2019-03-22T14:38:04Z</dcterms:modified>
</cp:coreProperties>
</file>