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1" r:id="rId3"/>
    <p:sldId id="262" r:id="rId4"/>
    <p:sldId id="259" r:id="rId5"/>
    <p:sldId id="263" r:id="rId6"/>
    <p:sldId id="270" r:id="rId7"/>
    <p:sldId id="269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50"/>
    <a:srgbClr val="7575D1"/>
    <a:srgbClr val="FFFFFF"/>
    <a:srgbClr val="89C0E8"/>
    <a:srgbClr val="5E95CC"/>
    <a:srgbClr val="FF6969"/>
    <a:srgbClr val="FFA7A7"/>
    <a:srgbClr val="634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72" autoAdjust="0"/>
  </p:normalViewPr>
  <p:slideViewPr>
    <p:cSldViewPr>
      <p:cViewPr>
        <p:scale>
          <a:sx n="89" d="100"/>
          <a:sy n="89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/>
      <dgm:spPr/>
      <dgm:t>
        <a:bodyPr/>
        <a:lstStyle/>
        <a:p>
          <a:r>
            <a:rPr lang="ro-RO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95609" custLinFactNeighborX="-351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ADB43B8-A0E2-4E9E-8CDA-F22B56699FDC}" type="presOf" srcId="{A2829083-DFB6-46E9-8AFA-C749B9662059}" destId="{3614B937-F0EB-47C7-BC1E-D4803A7382E4}" srcOrd="0" destOrd="0" presId="urn:microsoft.com/office/officeart/2005/8/layout/funnel1"/>
    <dgm:cxn modelId="{914BAE59-F27B-4008-8D67-F67315656B25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C8B9C3D0-A280-4973-8DF5-00A3A85E8D3F}" type="presParOf" srcId="{3EA87296-A7A5-4766-846B-9D0B14136E2F}" destId="{2DD6D5A8-1F9A-47AB-968F-74F63061D311}" srcOrd="0" destOrd="0" presId="urn:microsoft.com/office/officeart/2005/8/layout/funnel1"/>
    <dgm:cxn modelId="{932EA6DB-DAFA-48F4-9E92-3AD0918293AD}" type="presParOf" srcId="{3EA87296-A7A5-4766-846B-9D0B14136E2F}" destId="{7A7E422A-5C05-48FD-83CF-15DE512AB0BD}" srcOrd="1" destOrd="0" presId="urn:microsoft.com/office/officeart/2005/8/layout/funnel1"/>
    <dgm:cxn modelId="{24560555-CF36-4D76-ABB1-5F346BC47E90}" type="presParOf" srcId="{3EA87296-A7A5-4766-846B-9D0B14136E2F}" destId="{3614B937-F0EB-47C7-BC1E-D4803A7382E4}" srcOrd="2" destOrd="0" presId="urn:microsoft.com/office/officeart/2005/8/layout/funnel1"/>
    <dgm:cxn modelId="{AA21545B-1A4B-448B-A776-9532BB02C9AF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100" b="1" dirty="0" smtClean="0">
              <a:solidFill>
                <a:srgbClr val="FFC000"/>
              </a:solidFill>
            </a:rPr>
            <a:t>Monitorizare </a:t>
          </a:r>
        </a:p>
        <a:p>
          <a:r>
            <a:rPr lang="ro-RO" sz="1100" b="1" dirty="0" smtClean="0">
              <a:solidFill>
                <a:srgbClr val="FFC000"/>
              </a:solidFill>
            </a:rPr>
            <a:t>sarcină</a:t>
          </a:r>
          <a:endParaRPr lang="en-US" sz="1100" b="1" dirty="0">
            <a:solidFill>
              <a:srgbClr val="FFC000"/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67993" custLinFactNeighborX="1517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FFC00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9833EBBB-1F0C-4A52-A66F-4CEB914715EB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E1C1FC88-03A8-440A-B582-D38D616226A7}" type="presOf" srcId="{A2829083-DFB6-46E9-8AFA-C749B9662059}" destId="{3614B937-F0EB-47C7-BC1E-D4803A7382E4}" srcOrd="0" destOrd="0" presId="urn:microsoft.com/office/officeart/2005/8/layout/funnel1"/>
    <dgm:cxn modelId="{B5B4671F-F148-4136-B3C2-CF0B31E914C9}" type="presParOf" srcId="{3EA87296-A7A5-4766-846B-9D0B14136E2F}" destId="{2DD6D5A8-1F9A-47AB-968F-74F63061D311}" srcOrd="0" destOrd="0" presId="urn:microsoft.com/office/officeart/2005/8/layout/funnel1"/>
    <dgm:cxn modelId="{3C58B57D-9DB4-4A81-8841-839BD99EA815}" type="presParOf" srcId="{3EA87296-A7A5-4766-846B-9D0B14136E2F}" destId="{7A7E422A-5C05-48FD-83CF-15DE512AB0BD}" srcOrd="1" destOrd="0" presId="urn:microsoft.com/office/officeart/2005/8/layout/funnel1"/>
    <dgm:cxn modelId="{1DB5A185-7696-4E5F-A3CD-63E704102C9A}" type="presParOf" srcId="{3EA87296-A7A5-4766-846B-9D0B14136E2F}" destId="{3614B937-F0EB-47C7-BC1E-D4803A7382E4}" srcOrd="2" destOrd="0" presId="urn:microsoft.com/office/officeart/2005/8/layout/funnel1"/>
    <dgm:cxn modelId="{222B38E0-7A63-40EA-AEE8-BB9BBE22D980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/>
      <dgm:spPr/>
      <dgm:t>
        <a:bodyPr/>
        <a:lstStyle/>
        <a:p>
          <a:r>
            <a:rPr lang="ro-RO" b="1" dirty="0" smtClean="0">
              <a:solidFill>
                <a:schemeClr val="accent1">
                  <a:lumMod val="50000"/>
                </a:schemeClr>
              </a:solidFill>
            </a:rPr>
            <a:t>Spitalizare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95438" custLinFactNeighborX="-75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00B05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9979950D-BC56-45E4-8121-D1A4636ECFEC}" type="presOf" srcId="{29CCBE8A-A08A-4749-8AB4-7249860B8C01}" destId="{3EA87296-A7A5-4766-846B-9D0B14136E2F}" srcOrd="0" destOrd="0" presId="urn:microsoft.com/office/officeart/2005/8/layout/funnel1"/>
    <dgm:cxn modelId="{26915689-34C5-4555-99AC-24A88D8DC10D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F91DA91D-375D-4F59-B130-35D107884E1B}" type="presParOf" srcId="{3EA87296-A7A5-4766-846B-9D0B14136E2F}" destId="{2DD6D5A8-1F9A-47AB-968F-74F63061D311}" srcOrd="0" destOrd="0" presId="urn:microsoft.com/office/officeart/2005/8/layout/funnel1"/>
    <dgm:cxn modelId="{21B802EE-306B-4441-9692-AF4C7DBDFC73}" type="presParOf" srcId="{3EA87296-A7A5-4766-846B-9D0B14136E2F}" destId="{7A7E422A-5C05-48FD-83CF-15DE512AB0BD}" srcOrd="1" destOrd="0" presId="urn:microsoft.com/office/officeart/2005/8/layout/funnel1"/>
    <dgm:cxn modelId="{C99D4E07-1F1A-4EC0-BC3B-2DE5C9F70E78}" type="presParOf" srcId="{3EA87296-A7A5-4766-846B-9D0B14136E2F}" destId="{3614B937-F0EB-47C7-BC1E-D4803A7382E4}" srcOrd="2" destOrd="0" presId="urn:microsoft.com/office/officeart/2005/8/layout/funnel1"/>
    <dgm:cxn modelId="{0090DA6F-D623-4261-8088-41C0C055189D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pPr algn="ctr"/>
          <a:r>
            <a:rPr lang="en-US" sz="1100" b="1" dirty="0" err="1" smtClean="0">
              <a:solidFill>
                <a:schemeClr val="accent1">
                  <a:lumMod val="75000"/>
                </a:schemeClr>
              </a:solidFill>
            </a:rPr>
            <a:t>Indemniza</a:t>
          </a:r>
          <a:r>
            <a:rPr lang="ro-RO" sz="1100" b="1" dirty="0" smtClean="0">
              <a:solidFill>
                <a:schemeClr val="accent1">
                  <a:lumMod val="75000"/>
                </a:schemeClr>
              </a:solidFill>
            </a:rPr>
            <a:t>ție</a:t>
          </a:r>
        </a:p>
        <a:p>
          <a:pPr algn="ctr"/>
          <a:r>
            <a:rPr lang="ro-RO" sz="1100" b="1" dirty="0" smtClean="0">
              <a:solidFill>
                <a:schemeClr val="accent1">
                  <a:lumMod val="75000"/>
                </a:schemeClr>
              </a:solidFill>
            </a:rPr>
            <a:t>naștere</a:t>
          </a: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659" custLinFactNeighborY="-4580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74442" custLinFactNeighborX="-24362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X="-21031" custLinFactNeighborY="-893"/>
      <dgm:spPr>
        <a:solidFill>
          <a:schemeClr val="accent1">
            <a:lumMod val="50000"/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C7752BDB-EED1-456C-8332-AE7FBC9208B0}" type="presOf" srcId="{A2829083-DFB6-46E9-8AFA-C749B9662059}" destId="{3614B937-F0EB-47C7-BC1E-D4803A7382E4}" srcOrd="0" destOrd="0" presId="urn:microsoft.com/office/officeart/2005/8/layout/funnel1"/>
    <dgm:cxn modelId="{81EE1DAD-26BF-4BF8-98D8-19BFD82BC061}" type="presOf" srcId="{29CCBE8A-A08A-4749-8AB4-7249860B8C01}" destId="{3EA87296-A7A5-4766-846B-9D0B14136E2F}" srcOrd="0" destOrd="0" presId="urn:microsoft.com/office/officeart/2005/8/layout/funnel1"/>
    <dgm:cxn modelId="{0A9E81E8-DB1E-4CCE-A62E-DF3F905FF32F}" type="presParOf" srcId="{3EA87296-A7A5-4766-846B-9D0B14136E2F}" destId="{2DD6D5A8-1F9A-47AB-968F-74F63061D311}" srcOrd="0" destOrd="0" presId="urn:microsoft.com/office/officeart/2005/8/layout/funnel1"/>
    <dgm:cxn modelId="{031F32C1-CA6B-4579-92F9-0A2215EC9143}" type="presParOf" srcId="{3EA87296-A7A5-4766-846B-9D0B14136E2F}" destId="{7A7E422A-5C05-48FD-83CF-15DE512AB0BD}" srcOrd="1" destOrd="0" presId="urn:microsoft.com/office/officeart/2005/8/layout/funnel1"/>
    <dgm:cxn modelId="{76A1679B-8E64-4E1C-8212-01450383FB9C}" type="presParOf" srcId="{3EA87296-A7A5-4766-846B-9D0B14136E2F}" destId="{3614B937-F0EB-47C7-BC1E-D4803A7382E4}" srcOrd="2" destOrd="0" presId="urn:microsoft.com/office/officeart/2005/8/layout/funnel1"/>
    <dgm:cxn modelId="{F08A2FDF-58F6-46B7-B057-F4AC9B1E8CCD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100" b="1" dirty="0" smtClean="0">
              <a:solidFill>
                <a:srgbClr val="0070C0"/>
              </a:solidFill>
            </a:rPr>
            <a:t>Control anual preventiv</a:t>
          </a:r>
          <a:endParaRPr lang="en-US" sz="1100" b="1" dirty="0">
            <a:solidFill>
              <a:srgbClr val="0070C0"/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63333" custLinFactNeighborX="1389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X="-1190" custLinFactNeighborY="-893"/>
      <dgm:spPr>
        <a:solidFill>
          <a:srgbClr val="0070C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D56DD4AC-4764-4A81-8937-19ADFFC907E0}" type="presOf" srcId="{29CCBE8A-A08A-4749-8AB4-7249860B8C01}" destId="{3EA87296-A7A5-4766-846B-9D0B14136E2F}" srcOrd="0" destOrd="0" presId="urn:microsoft.com/office/officeart/2005/8/layout/funnel1"/>
    <dgm:cxn modelId="{112DFDD0-CD28-4A88-BC2B-BBDD38FE88A9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E88EBC26-CD45-4571-A1AF-4C50D88BC785}" type="presParOf" srcId="{3EA87296-A7A5-4766-846B-9D0B14136E2F}" destId="{2DD6D5A8-1F9A-47AB-968F-74F63061D311}" srcOrd="0" destOrd="0" presId="urn:microsoft.com/office/officeart/2005/8/layout/funnel1"/>
    <dgm:cxn modelId="{6FA7E2D1-12A2-4D7F-B15D-11F2196671A1}" type="presParOf" srcId="{3EA87296-A7A5-4766-846B-9D0B14136E2F}" destId="{7A7E422A-5C05-48FD-83CF-15DE512AB0BD}" srcOrd="1" destOrd="0" presId="urn:microsoft.com/office/officeart/2005/8/layout/funnel1"/>
    <dgm:cxn modelId="{CA1053B1-795A-4AAC-973E-75B7A2C6C327}" type="presParOf" srcId="{3EA87296-A7A5-4766-846B-9D0B14136E2F}" destId="{3614B937-F0EB-47C7-BC1E-D4803A7382E4}" srcOrd="2" destOrd="0" presId="urn:microsoft.com/office/officeart/2005/8/layout/funnel1"/>
    <dgm:cxn modelId="{ABEB6DD8-CD23-45FC-8DA7-92C54C62D268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100" b="1" dirty="0" smtClean="0">
              <a:solidFill>
                <a:srgbClr val="FFC000"/>
              </a:solidFill>
            </a:rPr>
            <a:t>Monitorizare </a:t>
          </a:r>
        </a:p>
        <a:p>
          <a:r>
            <a:rPr lang="ro-RO" sz="1100" b="1" dirty="0" smtClean="0">
              <a:solidFill>
                <a:srgbClr val="FFC000"/>
              </a:solidFill>
            </a:rPr>
            <a:t>sarcină</a:t>
          </a:r>
          <a:endParaRPr lang="en-US" sz="1100" b="1" dirty="0">
            <a:solidFill>
              <a:srgbClr val="FFC000"/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82832" custLinFactNeighborX="261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FFC00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C06B32CA-3EFA-4B26-925A-2D450E1B5FF9}" type="presOf" srcId="{A2829083-DFB6-46E9-8AFA-C749B9662059}" destId="{3614B937-F0EB-47C7-BC1E-D4803A7382E4}" srcOrd="0" destOrd="0" presId="urn:microsoft.com/office/officeart/2005/8/layout/funnel1"/>
    <dgm:cxn modelId="{25B4F24A-6762-47C5-B861-8D41374030A6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70B64BA2-6A14-49BC-8BF5-C97E6D7752CB}" type="presParOf" srcId="{3EA87296-A7A5-4766-846B-9D0B14136E2F}" destId="{2DD6D5A8-1F9A-47AB-968F-74F63061D311}" srcOrd="0" destOrd="0" presId="urn:microsoft.com/office/officeart/2005/8/layout/funnel1"/>
    <dgm:cxn modelId="{76848E3D-E87E-47BA-AAB5-C170E1EBE9F0}" type="presParOf" srcId="{3EA87296-A7A5-4766-846B-9D0B14136E2F}" destId="{7A7E422A-5C05-48FD-83CF-15DE512AB0BD}" srcOrd="1" destOrd="0" presId="urn:microsoft.com/office/officeart/2005/8/layout/funnel1"/>
    <dgm:cxn modelId="{CB53B0EC-C762-4859-AC9F-C719CC3A5071}" type="presParOf" srcId="{3EA87296-A7A5-4766-846B-9D0B14136E2F}" destId="{3614B937-F0EB-47C7-BC1E-D4803A7382E4}" srcOrd="2" destOrd="0" presId="urn:microsoft.com/office/officeart/2005/8/layout/funnel1"/>
    <dgm:cxn modelId="{2B2BCE93-BE16-4F52-BB03-01C3DBF50BD3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100" b="1" dirty="0" smtClean="0">
              <a:solidFill>
                <a:srgbClr val="0070C0"/>
              </a:solidFill>
            </a:rPr>
            <a:t>Control anual preventiv</a:t>
          </a:r>
          <a:endParaRPr lang="en-US" sz="1100" b="1" dirty="0">
            <a:solidFill>
              <a:srgbClr val="0070C0"/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83882" custLinFactNeighborX="111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0070C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F5845E45-EEC2-437B-9487-A3D3038E4180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04CB5F37-2CA1-4B37-BDB7-32381333A884}" type="presOf" srcId="{29CCBE8A-A08A-4749-8AB4-7249860B8C01}" destId="{3EA87296-A7A5-4766-846B-9D0B14136E2F}" srcOrd="0" destOrd="0" presId="urn:microsoft.com/office/officeart/2005/8/layout/funnel1"/>
    <dgm:cxn modelId="{62A4FAF9-3D5D-4416-BBAA-350E27BAFC13}" type="presParOf" srcId="{3EA87296-A7A5-4766-846B-9D0B14136E2F}" destId="{2DD6D5A8-1F9A-47AB-968F-74F63061D311}" srcOrd="0" destOrd="0" presId="urn:microsoft.com/office/officeart/2005/8/layout/funnel1"/>
    <dgm:cxn modelId="{F253DDBE-DE1D-4286-904E-2DEF9350642E}" type="presParOf" srcId="{3EA87296-A7A5-4766-846B-9D0B14136E2F}" destId="{7A7E422A-5C05-48FD-83CF-15DE512AB0BD}" srcOrd="1" destOrd="0" presId="urn:microsoft.com/office/officeart/2005/8/layout/funnel1"/>
    <dgm:cxn modelId="{7D7BB799-EE5D-4A0B-A2C9-DC09199489EC}" type="presParOf" srcId="{3EA87296-A7A5-4766-846B-9D0B14136E2F}" destId="{3614B937-F0EB-47C7-BC1E-D4803A7382E4}" srcOrd="2" destOrd="0" presId="urn:microsoft.com/office/officeart/2005/8/layout/funnel1"/>
    <dgm:cxn modelId="{6B0E2997-E8B9-41AA-AF18-4611B5968797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/>
      <dgm:spPr/>
      <dgm:t>
        <a:bodyPr/>
        <a:lstStyle/>
        <a:p>
          <a:r>
            <a:rPr lang="ro-RO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95609" custLinFactNeighborX="-351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ADE4896-8F50-4263-B4BB-46DDC1F087A7}" type="presOf" srcId="{A2829083-DFB6-46E9-8AFA-C749B9662059}" destId="{3614B937-F0EB-47C7-BC1E-D4803A7382E4}" srcOrd="0" destOrd="0" presId="urn:microsoft.com/office/officeart/2005/8/layout/funnel1"/>
    <dgm:cxn modelId="{EC1DAA73-7342-469E-B52A-46CAB40E90F9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1FC9D9AE-DB23-4EF4-95A0-2056AE49BD8E}" type="presParOf" srcId="{3EA87296-A7A5-4766-846B-9D0B14136E2F}" destId="{2DD6D5A8-1F9A-47AB-968F-74F63061D311}" srcOrd="0" destOrd="0" presId="urn:microsoft.com/office/officeart/2005/8/layout/funnel1"/>
    <dgm:cxn modelId="{2AA47B66-0191-4FC0-936B-AF7C43BB3478}" type="presParOf" srcId="{3EA87296-A7A5-4766-846B-9D0B14136E2F}" destId="{7A7E422A-5C05-48FD-83CF-15DE512AB0BD}" srcOrd="1" destOrd="0" presId="urn:microsoft.com/office/officeart/2005/8/layout/funnel1"/>
    <dgm:cxn modelId="{BC11AED9-B77A-49D6-BACB-544DF6AF5EAE}" type="presParOf" srcId="{3EA87296-A7A5-4766-846B-9D0B14136E2F}" destId="{3614B937-F0EB-47C7-BC1E-D4803A7382E4}" srcOrd="2" destOrd="0" presId="urn:microsoft.com/office/officeart/2005/8/layout/funnel1"/>
    <dgm:cxn modelId="{6B8F5086-A8F9-4875-A9A4-FD16FDFD439B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/>
      <dgm:spPr/>
      <dgm:t>
        <a:bodyPr/>
        <a:lstStyle/>
        <a:p>
          <a:r>
            <a:rPr lang="ro-RO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95609" custLinFactNeighborX="-351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CA3BDAC-36CB-4A28-858A-DFC23B3279A9}" type="presOf" srcId="{29CCBE8A-A08A-4749-8AB4-7249860B8C01}" destId="{3EA87296-A7A5-4766-846B-9D0B14136E2F}" srcOrd="0" destOrd="0" presId="urn:microsoft.com/office/officeart/2005/8/layout/funnel1"/>
    <dgm:cxn modelId="{9D2BFE56-5C0F-4C19-85D9-0A2401BA0FD9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111C5AE8-1C5E-4387-88CA-CFCD87ED15B2}" type="presParOf" srcId="{3EA87296-A7A5-4766-846B-9D0B14136E2F}" destId="{2DD6D5A8-1F9A-47AB-968F-74F63061D311}" srcOrd="0" destOrd="0" presId="urn:microsoft.com/office/officeart/2005/8/layout/funnel1"/>
    <dgm:cxn modelId="{BAA23F25-DD87-47F9-A971-B24E4E4EE566}" type="presParOf" srcId="{3EA87296-A7A5-4766-846B-9D0B14136E2F}" destId="{7A7E422A-5C05-48FD-83CF-15DE512AB0BD}" srcOrd="1" destOrd="0" presId="urn:microsoft.com/office/officeart/2005/8/layout/funnel1"/>
    <dgm:cxn modelId="{69ABE2B1-B39B-46D6-81C3-3FCF0BB004E9}" type="presParOf" srcId="{3EA87296-A7A5-4766-846B-9D0B14136E2F}" destId="{3614B937-F0EB-47C7-BC1E-D4803A7382E4}" srcOrd="2" destOrd="0" presId="urn:microsoft.com/office/officeart/2005/8/layout/funnel1"/>
    <dgm:cxn modelId="{C346BC9A-4260-422A-A716-5A354F7E4549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100" b="1" dirty="0" smtClean="0">
              <a:solidFill>
                <a:srgbClr val="0070C0"/>
              </a:solidFill>
            </a:rPr>
            <a:t>Control anual preventiv</a:t>
          </a:r>
          <a:endParaRPr lang="en-US" sz="1100" b="1" dirty="0">
            <a:solidFill>
              <a:srgbClr val="0070C0"/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83882" custLinFactNeighborX="111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0070C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DDD8EC1F-4B22-4796-A8C6-C5F447E4FEC5}" type="presOf" srcId="{A2829083-DFB6-46E9-8AFA-C749B9662059}" destId="{3614B937-F0EB-47C7-BC1E-D4803A7382E4}" srcOrd="0" destOrd="0" presId="urn:microsoft.com/office/officeart/2005/8/layout/funnel1"/>
    <dgm:cxn modelId="{29E12D98-DCB8-41CD-B916-7F5972AD5DCE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72B8024F-462B-4F2D-8EE3-E0993B50E68F}" type="presParOf" srcId="{3EA87296-A7A5-4766-846B-9D0B14136E2F}" destId="{2DD6D5A8-1F9A-47AB-968F-74F63061D311}" srcOrd="0" destOrd="0" presId="urn:microsoft.com/office/officeart/2005/8/layout/funnel1"/>
    <dgm:cxn modelId="{C09D72E3-71E3-4B5D-8006-088AF744291F}" type="presParOf" srcId="{3EA87296-A7A5-4766-846B-9D0B14136E2F}" destId="{7A7E422A-5C05-48FD-83CF-15DE512AB0BD}" srcOrd="1" destOrd="0" presId="urn:microsoft.com/office/officeart/2005/8/layout/funnel1"/>
    <dgm:cxn modelId="{A63D1336-3157-4222-835F-4AE83362F239}" type="presParOf" srcId="{3EA87296-A7A5-4766-846B-9D0B14136E2F}" destId="{3614B937-F0EB-47C7-BC1E-D4803A7382E4}" srcOrd="2" destOrd="0" presId="urn:microsoft.com/office/officeart/2005/8/layout/funnel1"/>
    <dgm:cxn modelId="{A09100B0-D258-4BA5-A079-8F6D3E4CB206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pPr algn="ctr"/>
          <a:r>
            <a:rPr lang="en-US" sz="1100" b="1" dirty="0" err="1" smtClean="0">
              <a:solidFill>
                <a:schemeClr val="accent3">
                  <a:lumMod val="50000"/>
                </a:schemeClr>
              </a:solidFill>
            </a:rPr>
            <a:t>Indemniza</a:t>
          </a:r>
          <a:r>
            <a:rPr lang="ro-RO" sz="1100" b="1" dirty="0" smtClean="0">
              <a:solidFill>
                <a:schemeClr val="accent3">
                  <a:lumMod val="50000"/>
                </a:schemeClr>
              </a:solidFill>
            </a:rPr>
            <a:t>ție</a:t>
          </a:r>
        </a:p>
        <a:p>
          <a:pPr algn="ctr"/>
          <a:r>
            <a:rPr lang="ro-RO" sz="1100" b="1" dirty="0" smtClean="0">
              <a:solidFill>
                <a:schemeClr val="accent3">
                  <a:lumMod val="50000"/>
                </a:schemeClr>
              </a:solidFill>
            </a:rPr>
            <a:t>lentile</a:t>
          </a: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83510" custLinFactNeighborX="319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chemeClr val="tx1">
            <a:lumMod val="95000"/>
            <a:lumOff val="5000"/>
            <a:alpha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990D0D5B-2154-4EA2-BF42-4962109BFA1E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6FAFD1E4-0F18-40FF-8CE7-5390D678602B}" type="presOf" srcId="{29CCBE8A-A08A-4749-8AB4-7249860B8C01}" destId="{3EA87296-A7A5-4766-846B-9D0B14136E2F}" srcOrd="0" destOrd="0" presId="urn:microsoft.com/office/officeart/2005/8/layout/funnel1"/>
    <dgm:cxn modelId="{6521E11E-5FB5-4ADF-98E3-AC88FCA19748}" type="presParOf" srcId="{3EA87296-A7A5-4766-846B-9D0B14136E2F}" destId="{2DD6D5A8-1F9A-47AB-968F-74F63061D311}" srcOrd="0" destOrd="0" presId="urn:microsoft.com/office/officeart/2005/8/layout/funnel1"/>
    <dgm:cxn modelId="{FE1CA566-9A3E-4B08-8A6B-998EEFC4ADC8}" type="presParOf" srcId="{3EA87296-A7A5-4766-846B-9D0B14136E2F}" destId="{7A7E422A-5C05-48FD-83CF-15DE512AB0BD}" srcOrd="1" destOrd="0" presId="urn:microsoft.com/office/officeart/2005/8/layout/funnel1"/>
    <dgm:cxn modelId="{86B694EB-1B70-4A15-9BB8-6EE810C0B2BE}" type="presParOf" srcId="{3EA87296-A7A5-4766-846B-9D0B14136E2F}" destId="{3614B937-F0EB-47C7-BC1E-D4803A7382E4}" srcOrd="2" destOrd="0" presId="urn:microsoft.com/office/officeart/2005/8/layout/funnel1"/>
    <dgm:cxn modelId="{6826CDB5-1E92-411D-AB8E-DF1053BF07E5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en-US" sz="1500" b="1" dirty="0" err="1" smtClean="0">
              <a:solidFill>
                <a:schemeClr val="accent6">
                  <a:lumMod val="60000"/>
                  <a:lumOff val="40000"/>
                </a:schemeClr>
              </a:solidFill>
            </a:rPr>
            <a:t>Indemniza</a:t>
          </a:r>
          <a:r>
            <a:rPr lang="ro-RO" sz="15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ție </a:t>
          </a:r>
        </a:p>
        <a:p>
          <a:r>
            <a:rPr lang="ro-RO" sz="15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naștere</a:t>
          </a:r>
          <a:endParaRPr lang="en-US" sz="15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73395" custLinFactNeighborX="-139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7575D1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13AE3B61-BFD5-44C5-89F7-8BB0777AC4F8}" type="presOf" srcId="{A2829083-DFB6-46E9-8AFA-C749B9662059}" destId="{3614B937-F0EB-47C7-BC1E-D4803A7382E4}" srcOrd="0" destOrd="0" presId="urn:microsoft.com/office/officeart/2005/8/layout/funnel1"/>
    <dgm:cxn modelId="{FBA10D0C-4ADF-4105-9039-D18989CB8ED2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9CCFABF6-3910-4F13-8EBE-F74289EAD692}" type="presParOf" srcId="{3EA87296-A7A5-4766-846B-9D0B14136E2F}" destId="{2DD6D5A8-1F9A-47AB-968F-74F63061D311}" srcOrd="0" destOrd="0" presId="urn:microsoft.com/office/officeart/2005/8/layout/funnel1"/>
    <dgm:cxn modelId="{71D9CC0F-E1F9-410D-AA19-3EB84655361A}" type="presParOf" srcId="{3EA87296-A7A5-4766-846B-9D0B14136E2F}" destId="{7A7E422A-5C05-48FD-83CF-15DE512AB0BD}" srcOrd="1" destOrd="0" presId="urn:microsoft.com/office/officeart/2005/8/layout/funnel1"/>
    <dgm:cxn modelId="{B5FBA8CB-3EF9-46E6-9B6B-411958181721}" type="presParOf" srcId="{3EA87296-A7A5-4766-846B-9D0B14136E2F}" destId="{3614B937-F0EB-47C7-BC1E-D4803A7382E4}" srcOrd="2" destOrd="0" presId="urn:microsoft.com/office/officeart/2005/8/layout/funnel1"/>
    <dgm:cxn modelId="{93FE94ED-E160-4535-ADFE-F6DBD196126F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pPr algn="ctr"/>
          <a:r>
            <a:rPr lang="en-US" sz="1100" b="1" dirty="0" err="1" smtClean="0">
              <a:solidFill>
                <a:schemeClr val="accent3">
                  <a:lumMod val="50000"/>
                </a:schemeClr>
              </a:solidFill>
            </a:rPr>
            <a:t>Indemniza</a:t>
          </a:r>
          <a:r>
            <a:rPr lang="ro-RO" sz="1100" b="1" dirty="0" smtClean="0">
              <a:solidFill>
                <a:schemeClr val="accent3">
                  <a:lumMod val="50000"/>
                </a:schemeClr>
              </a:solidFill>
            </a:rPr>
            <a:t>ție</a:t>
          </a:r>
        </a:p>
        <a:p>
          <a:pPr algn="ctr"/>
          <a:r>
            <a:rPr lang="ro-RO" sz="1100" b="1" dirty="0" smtClean="0">
              <a:solidFill>
                <a:schemeClr val="accent3">
                  <a:lumMod val="50000"/>
                </a:schemeClr>
              </a:solidFill>
            </a:rPr>
            <a:t>lentile</a:t>
          </a: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83510" custLinFactNeighborX="319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chemeClr val="tx1">
            <a:lumMod val="95000"/>
            <a:lumOff val="5000"/>
            <a:alpha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9428DA61-39C7-4EE0-B987-B0E2E980F7C0}" type="presOf" srcId="{29CCBE8A-A08A-4749-8AB4-7249860B8C01}" destId="{3EA87296-A7A5-4766-846B-9D0B14136E2F}" srcOrd="0" destOrd="0" presId="urn:microsoft.com/office/officeart/2005/8/layout/funnel1"/>
    <dgm:cxn modelId="{FB81EFE8-46E6-4152-B093-A05E50F89172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1699E260-1C3D-4CC9-B707-842EF9B0F79F}" type="presParOf" srcId="{3EA87296-A7A5-4766-846B-9D0B14136E2F}" destId="{2DD6D5A8-1F9A-47AB-968F-74F63061D311}" srcOrd="0" destOrd="0" presId="urn:microsoft.com/office/officeart/2005/8/layout/funnel1"/>
    <dgm:cxn modelId="{4D3DE775-D081-453B-ACCD-0D11D936E8B3}" type="presParOf" srcId="{3EA87296-A7A5-4766-846B-9D0B14136E2F}" destId="{7A7E422A-5C05-48FD-83CF-15DE512AB0BD}" srcOrd="1" destOrd="0" presId="urn:microsoft.com/office/officeart/2005/8/layout/funnel1"/>
    <dgm:cxn modelId="{DCA959E7-0D58-4D8C-8F99-608E7053F896}" type="presParOf" srcId="{3EA87296-A7A5-4766-846B-9D0B14136E2F}" destId="{3614B937-F0EB-47C7-BC1E-D4803A7382E4}" srcOrd="2" destOrd="0" presId="urn:microsoft.com/office/officeart/2005/8/layout/funnel1"/>
    <dgm:cxn modelId="{12343F03-BA07-408B-8FDE-61CE190BAC36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500" b="1" dirty="0" smtClean="0">
              <a:solidFill>
                <a:srgbClr val="FFC000"/>
              </a:solidFill>
            </a:rPr>
            <a:t>Monitorizare </a:t>
          </a:r>
        </a:p>
        <a:p>
          <a:r>
            <a:rPr lang="ro-RO" sz="1500" b="1" dirty="0" smtClean="0">
              <a:solidFill>
                <a:srgbClr val="FFC000"/>
              </a:solidFill>
            </a:rPr>
            <a:t>sarcină</a:t>
          </a:r>
          <a:endParaRPr lang="en-US" sz="1500" b="1" dirty="0">
            <a:solidFill>
              <a:srgbClr val="FFC000"/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73395" custLinFactNeighborX="-139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FFC00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9ABEE905-69D5-4D16-8B91-A55716D7AEA3}" type="presOf" srcId="{29CCBE8A-A08A-4749-8AB4-7249860B8C01}" destId="{3EA87296-A7A5-4766-846B-9D0B14136E2F}" srcOrd="0" destOrd="0" presId="urn:microsoft.com/office/officeart/2005/8/layout/funnel1"/>
    <dgm:cxn modelId="{1BE246DA-E6E2-4B93-B24B-463524A941D3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EBD3530F-B972-47E3-8D23-FAA61810D826}" type="presParOf" srcId="{3EA87296-A7A5-4766-846B-9D0B14136E2F}" destId="{2DD6D5A8-1F9A-47AB-968F-74F63061D311}" srcOrd="0" destOrd="0" presId="urn:microsoft.com/office/officeart/2005/8/layout/funnel1"/>
    <dgm:cxn modelId="{F9302AD6-9B7A-491E-A4BB-BFBBBC572110}" type="presParOf" srcId="{3EA87296-A7A5-4766-846B-9D0B14136E2F}" destId="{7A7E422A-5C05-48FD-83CF-15DE512AB0BD}" srcOrd="1" destOrd="0" presId="urn:microsoft.com/office/officeart/2005/8/layout/funnel1"/>
    <dgm:cxn modelId="{AC550476-1017-46CE-97F3-01F03B42E4CD}" type="presParOf" srcId="{3EA87296-A7A5-4766-846B-9D0B14136E2F}" destId="{3614B937-F0EB-47C7-BC1E-D4803A7382E4}" srcOrd="2" destOrd="0" presId="urn:microsoft.com/office/officeart/2005/8/layout/funnel1"/>
    <dgm:cxn modelId="{4B3CD287-00F8-496C-AB84-8BA825C4827A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500" b="1" dirty="0" smtClean="0">
              <a:solidFill>
                <a:schemeClr val="accent3">
                  <a:lumMod val="50000"/>
                </a:schemeClr>
              </a:solidFill>
            </a:rPr>
            <a:t>Indemnizație</a:t>
          </a:r>
        </a:p>
        <a:p>
          <a:r>
            <a:rPr lang="ro-RO" sz="1500" b="1" dirty="0" smtClean="0">
              <a:solidFill>
                <a:schemeClr val="accent3">
                  <a:lumMod val="50000"/>
                </a:schemeClr>
              </a:solidFill>
            </a:rPr>
            <a:t>lentile</a:t>
          </a:r>
          <a:endParaRPr lang="en-US" sz="1500" b="1" dirty="0">
            <a:solidFill>
              <a:schemeClr val="accent3">
                <a:lumMod val="5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73395" custLinFactNeighborX="-139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chemeClr val="tx1">
            <a:lumMod val="85000"/>
            <a:lumOff val="15000"/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DF094DE7-4065-42C0-B9DB-7867E3BBA123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BCAC886A-743D-4742-9D0A-34FC3D1B32F1}" type="presOf" srcId="{29CCBE8A-A08A-4749-8AB4-7249860B8C01}" destId="{3EA87296-A7A5-4766-846B-9D0B14136E2F}" srcOrd="0" destOrd="0" presId="urn:microsoft.com/office/officeart/2005/8/layout/funnel1"/>
    <dgm:cxn modelId="{7A58488E-66A9-4001-9978-8EC525246514}" type="presParOf" srcId="{3EA87296-A7A5-4766-846B-9D0B14136E2F}" destId="{2DD6D5A8-1F9A-47AB-968F-74F63061D311}" srcOrd="0" destOrd="0" presId="urn:microsoft.com/office/officeart/2005/8/layout/funnel1"/>
    <dgm:cxn modelId="{A701F897-420F-44FD-A66D-A6073DA00D87}" type="presParOf" srcId="{3EA87296-A7A5-4766-846B-9D0B14136E2F}" destId="{7A7E422A-5C05-48FD-83CF-15DE512AB0BD}" srcOrd="1" destOrd="0" presId="urn:microsoft.com/office/officeart/2005/8/layout/funnel1"/>
    <dgm:cxn modelId="{B8D0A1AB-26CE-47F8-B939-BC41D67676C4}" type="presParOf" srcId="{3EA87296-A7A5-4766-846B-9D0B14136E2F}" destId="{3614B937-F0EB-47C7-BC1E-D4803A7382E4}" srcOrd="2" destOrd="0" presId="urn:microsoft.com/office/officeart/2005/8/layout/funnel1"/>
    <dgm:cxn modelId="{DD86D1E3-4D2E-40C5-94C8-97140F0D2BF1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/>
      <dgm:spPr/>
      <dgm:t>
        <a:bodyPr/>
        <a:lstStyle/>
        <a:p>
          <a:r>
            <a:rPr lang="ro-RO" b="1" dirty="0" smtClean="0">
              <a:solidFill>
                <a:schemeClr val="accent1">
                  <a:lumMod val="50000"/>
                </a:schemeClr>
              </a:solidFill>
            </a:rPr>
            <a:t>Spitalizare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79479" custLinFactNeighborX="1342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00B05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FFFDF758-4073-47B0-8447-F3ACD45603F5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BB5697CC-725D-410A-A330-E7E306E15EF4}" type="presOf" srcId="{A2829083-DFB6-46E9-8AFA-C749B9662059}" destId="{3614B937-F0EB-47C7-BC1E-D4803A7382E4}" srcOrd="0" destOrd="0" presId="urn:microsoft.com/office/officeart/2005/8/layout/funnel1"/>
    <dgm:cxn modelId="{7E27033D-0655-48BE-8D8B-0F50AECCD21F}" type="presParOf" srcId="{3EA87296-A7A5-4766-846B-9D0B14136E2F}" destId="{2DD6D5A8-1F9A-47AB-968F-74F63061D311}" srcOrd="0" destOrd="0" presId="urn:microsoft.com/office/officeart/2005/8/layout/funnel1"/>
    <dgm:cxn modelId="{7C3DAA20-B49D-4DDC-9834-AFD4264E0017}" type="presParOf" srcId="{3EA87296-A7A5-4766-846B-9D0B14136E2F}" destId="{7A7E422A-5C05-48FD-83CF-15DE512AB0BD}" srcOrd="1" destOrd="0" presId="urn:microsoft.com/office/officeart/2005/8/layout/funnel1"/>
    <dgm:cxn modelId="{F7DC1A21-885E-4ACF-A3DB-5074B075AA24}" type="presParOf" srcId="{3EA87296-A7A5-4766-846B-9D0B14136E2F}" destId="{3614B937-F0EB-47C7-BC1E-D4803A7382E4}" srcOrd="2" destOrd="0" presId="urn:microsoft.com/office/officeart/2005/8/layout/funnel1"/>
    <dgm:cxn modelId="{67D4F824-9E51-491A-BB8E-B2CC4BB76579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r>
            <a:rPr lang="ro-RO" sz="1500" b="1" dirty="0" smtClean="0">
              <a:solidFill>
                <a:srgbClr val="0070C0"/>
              </a:solidFill>
            </a:rPr>
            <a:t>Control anual</a:t>
          </a:r>
        </a:p>
        <a:p>
          <a:r>
            <a:rPr lang="ro-RO" sz="1500" b="1" dirty="0" smtClean="0">
              <a:solidFill>
                <a:srgbClr val="0070C0"/>
              </a:solidFill>
            </a:rPr>
            <a:t>preventiv</a:t>
          </a:r>
          <a:endParaRPr lang="en-US" sz="1500" b="1" dirty="0">
            <a:solidFill>
              <a:srgbClr val="0070C0"/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79479" custLinFactNeighborX="3009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0070C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905F4641-4E8A-4A9E-B6B9-02DFE4E1C213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79750E0E-CE83-4392-89D4-5D53B87B4B00}" type="presOf" srcId="{29CCBE8A-A08A-4749-8AB4-7249860B8C01}" destId="{3EA87296-A7A5-4766-846B-9D0B14136E2F}" srcOrd="0" destOrd="0" presId="urn:microsoft.com/office/officeart/2005/8/layout/funnel1"/>
    <dgm:cxn modelId="{FFA98100-087E-4823-BD3D-BADE6946DDFB}" type="presParOf" srcId="{3EA87296-A7A5-4766-846B-9D0B14136E2F}" destId="{2DD6D5A8-1F9A-47AB-968F-74F63061D311}" srcOrd="0" destOrd="0" presId="urn:microsoft.com/office/officeart/2005/8/layout/funnel1"/>
    <dgm:cxn modelId="{3C60E8FF-E3D7-4D17-9813-7150115E7D54}" type="presParOf" srcId="{3EA87296-A7A5-4766-846B-9D0B14136E2F}" destId="{7A7E422A-5C05-48FD-83CF-15DE512AB0BD}" srcOrd="1" destOrd="0" presId="urn:microsoft.com/office/officeart/2005/8/layout/funnel1"/>
    <dgm:cxn modelId="{FE121B6E-B7B4-46F1-9542-9C4B3B3FB0F6}" type="presParOf" srcId="{3EA87296-A7A5-4766-846B-9D0B14136E2F}" destId="{3614B937-F0EB-47C7-BC1E-D4803A7382E4}" srcOrd="2" destOrd="0" presId="urn:microsoft.com/office/officeart/2005/8/layout/funnel1"/>
    <dgm:cxn modelId="{A28E25BA-50E7-482E-B599-5C4ADF1E8F5D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/>
      <dgm:spPr/>
      <dgm:t>
        <a:bodyPr/>
        <a:lstStyle/>
        <a:p>
          <a:r>
            <a:rPr lang="ro-RO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085" custLinFactNeighborY="1639"/>
      <dgm:spPr/>
      <dgm:t>
        <a:bodyPr/>
        <a:lstStyle/>
        <a:p>
          <a:endParaRPr lang="en-US"/>
        </a:p>
      </dgm:t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95609" custLinFactNeighborX="-3518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chemeClr val="accent2"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D3023CD-E802-46AC-9934-27844E4C8621}" type="presOf" srcId="{A2829083-DFB6-46E9-8AFA-C749B9662059}" destId="{3614B937-F0EB-47C7-BC1E-D4803A7382E4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0E4A620C-83D5-474A-B63B-046A83421E11}" type="presOf" srcId="{29CCBE8A-A08A-4749-8AB4-7249860B8C01}" destId="{3EA87296-A7A5-4766-846B-9D0B14136E2F}" srcOrd="0" destOrd="0" presId="urn:microsoft.com/office/officeart/2005/8/layout/funnel1"/>
    <dgm:cxn modelId="{9DDB3882-ADB0-411C-901F-55B6F303623C}" type="presParOf" srcId="{3EA87296-A7A5-4766-846B-9D0B14136E2F}" destId="{2DD6D5A8-1F9A-47AB-968F-74F63061D311}" srcOrd="0" destOrd="0" presId="urn:microsoft.com/office/officeart/2005/8/layout/funnel1"/>
    <dgm:cxn modelId="{DF3B4A0F-3EF8-41B1-A7DA-55A8C1CC87C4}" type="presParOf" srcId="{3EA87296-A7A5-4766-846B-9D0B14136E2F}" destId="{7A7E422A-5C05-48FD-83CF-15DE512AB0BD}" srcOrd="1" destOrd="0" presId="urn:microsoft.com/office/officeart/2005/8/layout/funnel1"/>
    <dgm:cxn modelId="{9C6034B0-F216-49AB-B1F7-F36EFC525D6A}" type="presParOf" srcId="{3EA87296-A7A5-4766-846B-9D0B14136E2F}" destId="{3614B937-F0EB-47C7-BC1E-D4803A7382E4}" srcOrd="2" destOrd="0" presId="urn:microsoft.com/office/officeart/2005/8/layout/funnel1"/>
    <dgm:cxn modelId="{8181FC8F-6C0B-4091-B2CA-1B74A18E96A7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/>
      <dgm:spPr/>
      <dgm:t>
        <a:bodyPr/>
        <a:lstStyle/>
        <a:p>
          <a:r>
            <a:rPr lang="ro-RO" b="1" dirty="0" smtClean="0">
              <a:solidFill>
                <a:schemeClr val="accent1">
                  <a:lumMod val="50000"/>
                </a:schemeClr>
              </a:solidFill>
            </a:rPr>
            <a:t>Spitalizare</a:t>
          </a:r>
          <a:endParaRPr lang="en-US" b="1" dirty="0">
            <a:solidFill>
              <a:schemeClr val="accent1">
                <a:lumMod val="50000"/>
              </a:schemeClr>
            </a:solidFill>
          </a:endParaRP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21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95438" custLinFactNeighborX="-75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Y="-2315"/>
      <dgm:spPr>
        <a:solidFill>
          <a:srgbClr val="00B050">
            <a:alpha val="40000"/>
          </a:srgbClr>
        </a:solidFill>
      </dgm:spPr>
      <dgm:t>
        <a:bodyPr/>
        <a:lstStyle/>
        <a:p>
          <a:endParaRPr lang="en-US"/>
        </a:p>
      </dgm:t>
    </dgm:pt>
  </dgm:ptLst>
  <dgm:cxnLst>
    <dgm:cxn modelId="{80E95B90-CFFD-459D-8437-BBFE7C66A204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A9D18A0E-EAF2-4A68-BD05-073F548DD4B9}" type="presOf" srcId="{A2829083-DFB6-46E9-8AFA-C749B9662059}" destId="{3614B937-F0EB-47C7-BC1E-D4803A7382E4}" srcOrd="0" destOrd="0" presId="urn:microsoft.com/office/officeart/2005/8/layout/funnel1"/>
    <dgm:cxn modelId="{ADC4485B-84C0-4583-A7AC-F425A7515BCC}" type="presParOf" srcId="{3EA87296-A7A5-4766-846B-9D0B14136E2F}" destId="{2DD6D5A8-1F9A-47AB-968F-74F63061D311}" srcOrd="0" destOrd="0" presId="urn:microsoft.com/office/officeart/2005/8/layout/funnel1"/>
    <dgm:cxn modelId="{6E0C5D06-5FBF-4A45-97DD-E0FBA491F800}" type="presParOf" srcId="{3EA87296-A7A5-4766-846B-9D0B14136E2F}" destId="{7A7E422A-5C05-48FD-83CF-15DE512AB0BD}" srcOrd="1" destOrd="0" presId="urn:microsoft.com/office/officeart/2005/8/layout/funnel1"/>
    <dgm:cxn modelId="{DEB9EA1B-6D43-4553-BCCC-EF2D74145B8C}" type="presParOf" srcId="{3EA87296-A7A5-4766-846B-9D0B14136E2F}" destId="{3614B937-F0EB-47C7-BC1E-D4803A7382E4}" srcOrd="2" destOrd="0" presId="urn:microsoft.com/office/officeart/2005/8/layout/funnel1"/>
    <dgm:cxn modelId="{28B06674-D362-419C-AF3C-09A6917C3A88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CCBE8A-A08A-4749-8AB4-7249860B8C0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29083-DFB6-46E9-8AFA-C749B9662059}">
      <dgm:prSet phldrT="[Text]" custT="1"/>
      <dgm:spPr/>
      <dgm:t>
        <a:bodyPr/>
        <a:lstStyle/>
        <a:p>
          <a:pPr algn="ctr"/>
          <a:r>
            <a:rPr lang="en-US" sz="1100" b="1" dirty="0" err="1" smtClean="0">
              <a:solidFill>
                <a:schemeClr val="accent1">
                  <a:lumMod val="75000"/>
                </a:schemeClr>
              </a:solidFill>
            </a:rPr>
            <a:t>Indemniza</a:t>
          </a:r>
          <a:r>
            <a:rPr lang="ro-RO" sz="1100" b="1" dirty="0" smtClean="0">
              <a:solidFill>
                <a:schemeClr val="accent1">
                  <a:lumMod val="75000"/>
                </a:schemeClr>
              </a:solidFill>
            </a:rPr>
            <a:t>ție</a:t>
          </a:r>
        </a:p>
        <a:p>
          <a:pPr algn="ctr"/>
          <a:r>
            <a:rPr lang="ro-RO" sz="1100" b="1" dirty="0" smtClean="0">
              <a:solidFill>
                <a:schemeClr val="accent1">
                  <a:lumMod val="75000"/>
                </a:schemeClr>
              </a:solidFill>
            </a:rPr>
            <a:t>naștere</a:t>
          </a:r>
        </a:p>
      </dgm:t>
    </dgm:pt>
    <dgm:pt modelId="{FF09A4DA-F97D-4653-88D6-286ED2F88C7B}" type="parTrans" cxnId="{058209B4-8A03-4189-9735-25CF92723A6C}">
      <dgm:prSet/>
      <dgm:spPr/>
      <dgm:t>
        <a:bodyPr/>
        <a:lstStyle/>
        <a:p>
          <a:endParaRPr lang="en-US"/>
        </a:p>
      </dgm:t>
    </dgm:pt>
    <dgm:pt modelId="{E8284B0B-47BF-4C4B-999E-4A5A058A5B3E}" type="sibTrans" cxnId="{058209B4-8A03-4189-9735-25CF92723A6C}">
      <dgm:prSet/>
      <dgm:spPr/>
      <dgm:t>
        <a:bodyPr/>
        <a:lstStyle/>
        <a:p>
          <a:endParaRPr lang="en-US"/>
        </a:p>
      </dgm:t>
    </dgm:pt>
    <dgm:pt modelId="{3EA87296-A7A5-4766-846B-9D0B14136E2F}" type="pres">
      <dgm:prSet presAssocID="{29CCBE8A-A08A-4749-8AB4-7249860B8C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D6D5A8-1F9A-47AB-968F-74F63061D311}" type="pres">
      <dgm:prSet presAssocID="{29CCBE8A-A08A-4749-8AB4-7249860B8C01}" presName="ellipse" presStyleLbl="trBgShp" presStyleIdx="0" presStyleCnt="1" custLinFactNeighborX="-17090" custLinFactNeighborY="-604"/>
      <dgm:spPr/>
    </dgm:pt>
    <dgm:pt modelId="{7A7E422A-5C05-48FD-83CF-15DE512AB0BD}" type="pres">
      <dgm:prSet presAssocID="{29CCBE8A-A08A-4749-8AB4-7249860B8C01}" presName="arrow1" presStyleLbl="fgShp" presStyleIdx="0" presStyleCnt="1"/>
      <dgm:spPr>
        <a:noFill/>
      </dgm:spPr>
      <dgm:t>
        <a:bodyPr/>
        <a:lstStyle/>
        <a:p>
          <a:endParaRPr lang="en-US"/>
        </a:p>
      </dgm:t>
    </dgm:pt>
    <dgm:pt modelId="{3614B937-F0EB-47C7-BC1E-D4803A7382E4}" type="pres">
      <dgm:prSet presAssocID="{29CCBE8A-A08A-4749-8AB4-7249860B8C01}" presName="rectangle" presStyleLbl="revTx" presStyleIdx="0" presStyleCnt="1" custLinFactY="-174442" custLinFactNeighborX="-24362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192EA-0913-4410-9495-62F2B54EE7E5}" type="pres">
      <dgm:prSet presAssocID="{29CCBE8A-A08A-4749-8AB4-7249860B8C01}" presName="funnel" presStyleLbl="trAlignAcc1" presStyleIdx="0" presStyleCnt="1" custLinFactNeighborX="-21031" custLinFactNeighborY="-893"/>
      <dgm:spPr>
        <a:solidFill>
          <a:schemeClr val="accent1">
            <a:lumMod val="50000"/>
            <a:alpha val="4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F2AA885-F6DE-4C27-90A6-A6E28CC429FE}" type="presOf" srcId="{29CCBE8A-A08A-4749-8AB4-7249860B8C01}" destId="{3EA87296-A7A5-4766-846B-9D0B14136E2F}" srcOrd="0" destOrd="0" presId="urn:microsoft.com/office/officeart/2005/8/layout/funnel1"/>
    <dgm:cxn modelId="{058209B4-8A03-4189-9735-25CF92723A6C}" srcId="{29CCBE8A-A08A-4749-8AB4-7249860B8C01}" destId="{A2829083-DFB6-46E9-8AFA-C749B9662059}" srcOrd="0" destOrd="0" parTransId="{FF09A4DA-F97D-4653-88D6-286ED2F88C7B}" sibTransId="{E8284B0B-47BF-4C4B-999E-4A5A058A5B3E}"/>
    <dgm:cxn modelId="{35FC31DB-428F-444D-842C-EC33F38C2634}" type="presOf" srcId="{A2829083-DFB6-46E9-8AFA-C749B9662059}" destId="{3614B937-F0EB-47C7-BC1E-D4803A7382E4}" srcOrd="0" destOrd="0" presId="urn:microsoft.com/office/officeart/2005/8/layout/funnel1"/>
    <dgm:cxn modelId="{192A9865-DE95-497A-9CEC-F857D9457B89}" type="presParOf" srcId="{3EA87296-A7A5-4766-846B-9D0B14136E2F}" destId="{2DD6D5A8-1F9A-47AB-968F-74F63061D311}" srcOrd="0" destOrd="0" presId="urn:microsoft.com/office/officeart/2005/8/layout/funnel1"/>
    <dgm:cxn modelId="{3AA7EE5E-FEED-40FC-A91D-568AA9F921A2}" type="presParOf" srcId="{3EA87296-A7A5-4766-846B-9D0B14136E2F}" destId="{7A7E422A-5C05-48FD-83CF-15DE512AB0BD}" srcOrd="1" destOrd="0" presId="urn:microsoft.com/office/officeart/2005/8/layout/funnel1"/>
    <dgm:cxn modelId="{42A16845-0086-4278-851C-37E926C359F0}" type="presParOf" srcId="{3EA87296-A7A5-4766-846B-9D0B14136E2F}" destId="{3614B937-F0EB-47C7-BC1E-D4803A7382E4}" srcOrd="2" destOrd="0" presId="urn:microsoft.com/office/officeart/2005/8/layout/funnel1"/>
    <dgm:cxn modelId="{3C147970-DC55-46A6-A803-623234E35C11}" type="presParOf" srcId="{3EA87296-A7A5-4766-846B-9D0B14136E2F}" destId="{A32192EA-0913-4410-9495-62F2B54EE7E5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15015" y="99790"/>
          <a:ext cx="1779449" cy="617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254378" y="1602883"/>
          <a:ext cx="344854" cy="22070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540921" y="142318"/>
          <a:ext cx="1655301" cy="41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sz="15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40921" y="142318"/>
        <a:ext cx="1655301" cy="413825"/>
      </dsp:txXfrm>
    </dsp:sp>
    <dsp:sp modelId="{A32192EA-0913-4410-9495-62F2B54EE7E5}">
      <dsp:nvSpPr>
        <dsp:cNvPr id="0" name=""/>
        <dsp:cNvSpPr/>
      </dsp:nvSpPr>
      <dsp:spPr>
        <a:xfrm>
          <a:off x="461213" y="0"/>
          <a:ext cx="1931185" cy="1544948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81740" y="78376"/>
          <a:ext cx="1397594" cy="48536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62442" y="1258918"/>
          <a:ext cx="270851" cy="173345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67546" y="201536"/>
          <a:ext cx="1300087" cy="3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rgbClr val="FFC000"/>
              </a:solidFill>
            </a:rPr>
            <a:t>Monitorizare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rgbClr val="FFC000"/>
              </a:solidFill>
            </a:rPr>
            <a:t>sarcină</a:t>
          </a:r>
          <a:endParaRPr lang="en-US" sz="1100" b="1" kern="1200" dirty="0">
            <a:solidFill>
              <a:srgbClr val="FFC000"/>
            </a:solidFill>
          </a:endParaRPr>
        </a:p>
      </dsp:txBody>
      <dsp:txXfrm>
        <a:off x="467546" y="201536"/>
        <a:ext cx="1300087" cy="325021"/>
      </dsp:txXfrm>
    </dsp:sp>
    <dsp:sp modelId="{A32192EA-0913-4410-9495-62F2B54EE7E5}">
      <dsp:nvSpPr>
        <dsp:cNvPr id="0" name=""/>
        <dsp:cNvSpPr/>
      </dsp:nvSpPr>
      <dsp:spPr>
        <a:xfrm>
          <a:off x="339483" y="0"/>
          <a:ext cx="1516768" cy="1213415"/>
        </a:xfrm>
        <a:prstGeom prst="funnel">
          <a:avLst/>
        </a:prstGeom>
        <a:solidFill>
          <a:srgbClr val="FFC0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74546" y="152768"/>
          <a:ext cx="1369791" cy="47571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29122" y="1320495"/>
          <a:ext cx="265463" cy="16989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15172" y="196720"/>
          <a:ext cx="1274224" cy="31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accent1">
                  <a:lumMod val="50000"/>
                </a:schemeClr>
              </a:solidFill>
            </a:rPr>
            <a:t>Spitalizare</a:t>
          </a:r>
          <a:endParaRPr lang="en-US" sz="1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5172" y="196720"/>
        <a:ext cx="1274224" cy="318556"/>
      </dsp:txXfrm>
    </dsp:sp>
    <dsp:sp modelId="{A32192EA-0913-4410-9495-62F2B54EE7E5}">
      <dsp:nvSpPr>
        <dsp:cNvPr id="0" name=""/>
        <dsp:cNvSpPr/>
      </dsp:nvSpPr>
      <dsp:spPr>
        <a:xfrm>
          <a:off x="318556" y="69707"/>
          <a:ext cx="1486595" cy="1189276"/>
        </a:xfrm>
        <a:prstGeom prst="funnel">
          <a:avLst/>
        </a:prstGeom>
        <a:solidFill>
          <a:srgbClr val="00B05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72005" y="144016"/>
          <a:ext cx="1262072" cy="43830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856056" y="1237341"/>
          <a:ext cx="244587" cy="15653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105325" y="263563"/>
          <a:ext cx="1174020" cy="2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accent1">
                  <a:lumMod val="75000"/>
                </a:schemeClr>
              </a:solidFill>
            </a:rPr>
            <a:t>Indemniza</a:t>
          </a:r>
          <a:r>
            <a:rPr lang="ro-RO" sz="1100" b="1" kern="1200" dirty="0" smtClean="0">
              <a:solidFill>
                <a:schemeClr val="accent1">
                  <a:lumMod val="75000"/>
                </a:schemeClr>
              </a:solidFill>
            </a:rPr>
            <a:t>ție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accent1">
                  <a:lumMod val="75000"/>
                </a:schemeClr>
              </a:solidFill>
            </a:rPr>
            <a:t>naștere</a:t>
          </a:r>
        </a:p>
      </dsp:txBody>
      <dsp:txXfrm>
        <a:off x="105325" y="263563"/>
        <a:ext cx="1174020" cy="293505"/>
      </dsp:txXfrm>
    </dsp:sp>
    <dsp:sp modelId="{A32192EA-0913-4410-9495-62F2B54EE7E5}">
      <dsp:nvSpPr>
        <dsp:cNvPr id="0" name=""/>
        <dsp:cNvSpPr/>
      </dsp:nvSpPr>
      <dsp:spPr>
        <a:xfrm>
          <a:off x="5445" y="100496"/>
          <a:ext cx="1369690" cy="1095752"/>
        </a:xfrm>
        <a:prstGeom prst="funnel">
          <a:avLst/>
        </a:prstGeom>
        <a:solidFill>
          <a:schemeClr val="accent1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98991" y="67285"/>
          <a:ext cx="1393354" cy="48389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63107" y="1255099"/>
          <a:ext cx="270030" cy="172819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68053" y="216025"/>
          <a:ext cx="1296144" cy="324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rgbClr val="0070C0"/>
              </a:solidFill>
            </a:rPr>
            <a:t>Control anual preventiv</a:t>
          </a:r>
          <a:endParaRPr lang="en-US" sz="1100" b="1" kern="1200" dirty="0">
            <a:solidFill>
              <a:srgbClr val="0070C0"/>
            </a:solidFill>
          </a:endParaRPr>
        </a:p>
      </dsp:txBody>
      <dsp:txXfrm>
        <a:off x="468053" y="216025"/>
        <a:ext cx="1296144" cy="324036"/>
      </dsp:txXfrm>
    </dsp:sp>
    <dsp:sp modelId="{A32192EA-0913-4410-9495-62F2B54EE7E5}">
      <dsp:nvSpPr>
        <dsp:cNvPr id="0" name=""/>
        <dsp:cNvSpPr/>
      </dsp:nvSpPr>
      <dsp:spPr>
        <a:xfrm>
          <a:off x="324043" y="0"/>
          <a:ext cx="1512168" cy="1209734"/>
        </a:xfrm>
        <a:prstGeom prst="funnel">
          <a:avLst/>
        </a:prstGeom>
        <a:solidFill>
          <a:srgbClr val="0070C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59114" y="86027"/>
          <a:ext cx="1366528" cy="47457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26908" y="1240327"/>
          <a:ext cx="264831" cy="169491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57009" y="159291"/>
          <a:ext cx="1271189" cy="31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rgbClr val="FFC000"/>
              </a:solidFill>
            </a:rPr>
            <a:t>Monitorizare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rgbClr val="FFC000"/>
              </a:solidFill>
            </a:rPr>
            <a:t>sarcină</a:t>
          </a:r>
          <a:endParaRPr lang="en-US" sz="1100" b="1" kern="1200" dirty="0">
            <a:solidFill>
              <a:srgbClr val="FFC000"/>
            </a:solidFill>
          </a:endParaRPr>
        </a:p>
      </dsp:txBody>
      <dsp:txXfrm>
        <a:off x="457009" y="159291"/>
        <a:ext cx="1271189" cy="317797"/>
      </dsp:txXfrm>
    </dsp:sp>
    <dsp:sp modelId="{A32192EA-0913-4410-9495-62F2B54EE7E5}">
      <dsp:nvSpPr>
        <dsp:cNvPr id="0" name=""/>
        <dsp:cNvSpPr/>
      </dsp:nvSpPr>
      <dsp:spPr>
        <a:xfrm>
          <a:off x="317797" y="0"/>
          <a:ext cx="1483054" cy="1186443"/>
        </a:xfrm>
        <a:prstGeom prst="funnel">
          <a:avLst/>
        </a:prstGeom>
        <a:solidFill>
          <a:srgbClr val="FFC0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87361" y="125967"/>
          <a:ext cx="1416656" cy="49198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60910" y="1333646"/>
          <a:ext cx="274545" cy="175709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53900" y="209495"/>
          <a:ext cx="1317819" cy="32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rgbClr val="0070C0"/>
              </a:solidFill>
            </a:rPr>
            <a:t>Control anual preventiv</a:t>
          </a:r>
          <a:endParaRPr lang="en-US" sz="1100" b="1" kern="1200" dirty="0">
            <a:solidFill>
              <a:srgbClr val="0070C0"/>
            </a:solidFill>
          </a:endParaRPr>
        </a:p>
      </dsp:txBody>
      <dsp:txXfrm>
        <a:off x="453900" y="209495"/>
        <a:ext cx="1317819" cy="329454"/>
      </dsp:txXfrm>
    </dsp:sp>
    <dsp:sp modelId="{A32192EA-0913-4410-9495-62F2B54EE7E5}">
      <dsp:nvSpPr>
        <dsp:cNvPr id="0" name=""/>
        <dsp:cNvSpPr/>
      </dsp:nvSpPr>
      <dsp:spPr>
        <a:xfrm>
          <a:off x="329454" y="40065"/>
          <a:ext cx="1537456" cy="1229964"/>
        </a:xfrm>
        <a:prstGeom prst="funnel">
          <a:avLst/>
        </a:prstGeom>
        <a:solidFill>
          <a:srgbClr val="0070C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33672" y="71627"/>
          <a:ext cx="1277241" cy="4435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064368" y="1150507"/>
          <a:ext cx="247527" cy="158417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552267" y="102152"/>
          <a:ext cx="1188132" cy="29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sz="10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52267" y="102152"/>
        <a:ext cx="1188132" cy="297033"/>
      </dsp:txXfrm>
    </dsp:sp>
    <dsp:sp modelId="{A32192EA-0913-4410-9495-62F2B54EE7E5}">
      <dsp:nvSpPr>
        <dsp:cNvPr id="0" name=""/>
        <dsp:cNvSpPr/>
      </dsp:nvSpPr>
      <dsp:spPr>
        <a:xfrm>
          <a:off x="495055" y="0"/>
          <a:ext cx="1386154" cy="1108923"/>
        </a:xfrm>
        <a:prstGeom prst="funnel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33672" y="71627"/>
          <a:ext cx="1277241" cy="4435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064368" y="1150507"/>
          <a:ext cx="247527" cy="158417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552267" y="102152"/>
          <a:ext cx="1188132" cy="29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sz="10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52267" y="102152"/>
        <a:ext cx="1188132" cy="297033"/>
      </dsp:txXfrm>
    </dsp:sp>
    <dsp:sp modelId="{A32192EA-0913-4410-9495-62F2B54EE7E5}">
      <dsp:nvSpPr>
        <dsp:cNvPr id="0" name=""/>
        <dsp:cNvSpPr/>
      </dsp:nvSpPr>
      <dsp:spPr>
        <a:xfrm>
          <a:off x="495055" y="0"/>
          <a:ext cx="1386154" cy="1108923"/>
        </a:xfrm>
        <a:prstGeom prst="funnel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87361" y="125967"/>
          <a:ext cx="1416656" cy="49198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60910" y="1333646"/>
          <a:ext cx="274545" cy="175709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53900" y="209495"/>
          <a:ext cx="1317819" cy="32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rgbClr val="0070C0"/>
              </a:solidFill>
            </a:rPr>
            <a:t>Control anual preventiv</a:t>
          </a:r>
          <a:endParaRPr lang="en-US" sz="1100" b="1" kern="1200" dirty="0">
            <a:solidFill>
              <a:srgbClr val="0070C0"/>
            </a:solidFill>
          </a:endParaRPr>
        </a:p>
      </dsp:txBody>
      <dsp:txXfrm>
        <a:off x="453900" y="209495"/>
        <a:ext cx="1317819" cy="329454"/>
      </dsp:txXfrm>
    </dsp:sp>
    <dsp:sp modelId="{A32192EA-0913-4410-9495-62F2B54EE7E5}">
      <dsp:nvSpPr>
        <dsp:cNvPr id="0" name=""/>
        <dsp:cNvSpPr/>
      </dsp:nvSpPr>
      <dsp:spPr>
        <a:xfrm>
          <a:off x="329454" y="40065"/>
          <a:ext cx="1537456" cy="1229964"/>
        </a:xfrm>
        <a:prstGeom prst="funnel">
          <a:avLst/>
        </a:prstGeom>
        <a:solidFill>
          <a:srgbClr val="0070C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70122" y="126017"/>
          <a:ext cx="1353610" cy="47009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18146" y="1279950"/>
          <a:ext cx="262327" cy="167889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59942" y="206998"/>
          <a:ext cx="1259172" cy="31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accent3">
                  <a:lumMod val="50000"/>
                </a:schemeClr>
              </a:solidFill>
            </a:rPr>
            <a:t>Indemniza</a:t>
          </a:r>
          <a:r>
            <a:rPr lang="ro-RO" sz="1100" b="1" kern="1200" dirty="0" smtClean="0">
              <a:solidFill>
                <a:schemeClr val="accent3">
                  <a:lumMod val="50000"/>
                </a:schemeClr>
              </a:solidFill>
            </a:rPr>
            <a:t>ție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accent3">
                  <a:lumMod val="50000"/>
                </a:schemeClr>
              </a:solidFill>
            </a:rPr>
            <a:t>lentile</a:t>
          </a:r>
        </a:p>
      </dsp:txBody>
      <dsp:txXfrm>
        <a:off x="459942" y="206998"/>
        <a:ext cx="1259172" cy="314793"/>
      </dsp:txXfrm>
    </dsp:sp>
    <dsp:sp modelId="{A32192EA-0913-4410-9495-62F2B54EE7E5}">
      <dsp:nvSpPr>
        <dsp:cNvPr id="0" name=""/>
        <dsp:cNvSpPr/>
      </dsp:nvSpPr>
      <dsp:spPr>
        <a:xfrm>
          <a:off x="314793" y="43938"/>
          <a:ext cx="1469034" cy="1175227"/>
        </a:xfrm>
        <a:prstGeom prst="funnel">
          <a:avLst/>
        </a:prstGeom>
        <a:solidFill>
          <a:schemeClr val="tx1">
            <a:lumMod val="95000"/>
            <a:lumOff val="5000"/>
            <a:alpha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15015" y="99790"/>
          <a:ext cx="1779449" cy="617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254378" y="1602883"/>
          <a:ext cx="344854" cy="22070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576063" y="234245"/>
          <a:ext cx="1655301" cy="41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accent6">
                  <a:lumMod val="60000"/>
                  <a:lumOff val="40000"/>
                </a:schemeClr>
              </a:solidFill>
            </a:rPr>
            <a:t>Indemniza</a:t>
          </a:r>
          <a:r>
            <a:rPr lang="ro-RO" sz="15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ție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naștere</a:t>
          </a:r>
          <a:endParaRPr lang="en-US" sz="15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76063" y="234245"/>
        <a:ext cx="1655301" cy="413825"/>
      </dsp:txXfrm>
    </dsp:sp>
    <dsp:sp modelId="{A32192EA-0913-4410-9495-62F2B54EE7E5}">
      <dsp:nvSpPr>
        <dsp:cNvPr id="0" name=""/>
        <dsp:cNvSpPr/>
      </dsp:nvSpPr>
      <dsp:spPr>
        <a:xfrm>
          <a:off x="461213" y="0"/>
          <a:ext cx="1931185" cy="1544948"/>
        </a:xfrm>
        <a:prstGeom prst="funnel">
          <a:avLst/>
        </a:prstGeom>
        <a:solidFill>
          <a:srgbClr val="7575D1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70122" y="126017"/>
          <a:ext cx="1353610" cy="47009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18146" y="1279950"/>
          <a:ext cx="262327" cy="167889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59942" y="206998"/>
          <a:ext cx="1259172" cy="31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accent3">
                  <a:lumMod val="50000"/>
                </a:schemeClr>
              </a:solidFill>
            </a:rPr>
            <a:t>Indemniza</a:t>
          </a:r>
          <a:r>
            <a:rPr lang="ro-RO" sz="1100" b="1" kern="1200" dirty="0" smtClean="0">
              <a:solidFill>
                <a:schemeClr val="accent3">
                  <a:lumMod val="50000"/>
                </a:schemeClr>
              </a:solidFill>
            </a:rPr>
            <a:t>ție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accent3">
                  <a:lumMod val="50000"/>
                </a:schemeClr>
              </a:solidFill>
            </a:rPr>
            <a:t>lentile</a:t>
          </a:r>
        </a:p>
      </dsp:txBody>
      <dsp:txXfrm>
        <a:off x="459942" y="206998"/>
        <a:ext cx="1259172" cy="314793"/>
      </dsp:txXfrm>
    </dsp:sp>
    <dsp:sp modelId="{A32192EA-0913-4410-9495-62F2B54EE7E5}">
      <dsp:nvSpPr>
        <dsp:cNvPr id="0" name=""/>
        <dsp:cNvSpPr/>
      </dsp:nvSpPr>
      <dsp:spPr>
        <a:xfrm>
          <a:off x="314793" y="43938"/>
          <a:ext cx="1469034" cy="1175227"/>
        </a:xfrm>
        <a:prstGeom prst="funnel">
          <a:avLst/>
        </a:prstGeom>
        <a:solidFill>
          <a:schemeClr val="tx1">
            <a:lumMod val="95000"/>
            <a:lumOff val="5000"/>
            <a:alpha val="4000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15015" y="99790"/>
          <a:ext cx="1779449" cy="617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254378" y="1602883"/>
          <a:ext cx="344854" cy="22070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576063" y="234245"/>
          <a:ext cx="1655301" cy="41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rgbClr val="FFC000"/>
              </a:solidFill>
            </a:rPr>
            <a:t>Monitorizare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rgbClr val="FFC000"/>
              </a:solidFill>
            </a:rPr>
            <a:t>sarcină</a:t>
          </a:r>
          <a:endParaRPr lang="en-US" sz="1500" b="1" kern="1200" dirty="0">
            <a:solidFill>
              <a:srgbClr val="FFC000"/>
            </a:solidFill>
          </a:endParaRPr>
        </a:p>
      </dsp:txBody>
      <dsp:txXfrm>
        <a:off x="576063" y="234245"/>
        <a:ext cx="1655301" cy="413825"/>
      </dsp:txXfrm>
    </dsp:sp>
    <dsp:sp modelId="{A32192EA-0913-4410-9495-62F2B54EE7E5}">
      <dsp:nvSpPr>
        <dsp:cNvPr id="0" name=""/>
        <dsp:cNvSpPr/>
      </dsp:nvSpPr>
      <dsp:spPr>
        <a:xfrm>
          <a:off x="461213" y="0"/>
          <a:ext cx="1931185" cy="1544948"/>
        </a:xfrm>
        <a:prstGeom prst="funnel">
          <a:avLst/>
        </a:prstGeom>
        <a:solidFill>
          <a:srgbClr val="FFC00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15015" y="99790"/>
          <a:ext cx="1779449" cy="617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254378" y="1602883"/>
          <a:ext cx="344854" cy="22070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576063" y="234245"/>
          <a:ext cx="1655301" cy="41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chemeClr val="accent3">
                  <a:lumMod val="50000"/>
                </a:schemeClr>
              </a:solidFill>
            </a:rPr>
            <a:t>Indemnizație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chemeClr val="accent3">
                  <a:lumMod val="50000"/>
                </a:schemeClr>
              </a:solidFill>
            </a:rPr>
            <a:t>lentile</a:t>
          </a:r>
          <a:endParaRPr lang="en-US" sz="15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76063" y="234245"/>
        <a:ext cx="1655301" cy="413825"/>
      </dsp:txXfrm>
    </dsp:sp>
    <dsp:sp modelId="{A32192EA-0913-4410-9495-62F2B54EE7E5}">
      <dsp:nvSpPr>
        <dsp:cNvPr id="0" name=""/>
        <dsp:cNvSpPr/>
      </dsp:nvSpPr>
      <dsp:spPr>
        <a:xfrm>
          <a:off x="461213" y="0"/>
          <a:ext cx="1931185" cy="1544948"/>
        </a:xfrm>
        <a:prstGeom prst="funnel">
          <a:avLst/>
        </a:prstGeom>
        <a:solidFill>
          <a:schemeClr val="tx1">
            <a:lumMod val="85000"/>
            <a:lumOff val="1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15015" y="99790"/>
          <a:ext cx="1779449" cy="617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254378" y="1602883"/>
          <a:ext cx="344854" cy="22070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621369" y="209068"/>
          <a:ext cx="1655301" cy="41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chemeClr val="accent1">
                  <a:lumMod val="50000"/>
                </a:schemeClr>
              </a:solidFill>
            </a:rPr>
            <a:t>Spitalizare</a:t>
          </a:r>
          <a:endParaRPr lang="en-US" sz="15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1369" y="209068"/>
        <a:ext cx="1655301" cy="413825"/>
      </dsp:txXfrm>
    </dsp:sp>
    <dsp:sp modelId="{A32192EA-0913-4410-9495-62F2B54EE7E5}">
      <dsp:nvSpPr>
        <dsp:cNvPr id="0" name=""/>
        <dsp:cNvSpPr/>
      </dsp:nvSpPr>
      <dsp:spPr>
        <a:xfrm>
          <a:off x="461213" y="0"/>
          <a:ext cx="1931185" cy="1544948"/>
        </a:xfrm>
        <a:prstGeom prst="funnel">
          <a:avLst/>
        </a:prstGeom>
        <a:solidFill>
          <a:srgbClr val="00B05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15015" y="99790"/>
          <a:ext cx="1779449" cy="6179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254378" y="1602883"/>
          <a:ext cx="344854" cy="22070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648963" y="209068"/>
          <a:ext cx="1655301" cy="41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rgbClr val="0070C0"/>
              </a:solidFill>
            </a:rPr>
            <a:t>Control anual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rgbClr val="0070C0"/>
              </a:solidFill>
            </a:rPr>
            <a:t>preventiv</a:t>
          </a:r>
          <a:endParaRPr lang="en-US" sz="1500" b="1" kern="1200" dirty="0">
            <a:solidFill>
              <a:srgbClr val="0070C0"/>
            </a:solidFill>
          </a:endParaRPr>
        </a:p>
      </dsp:txBody>
      <dsp:txXfrm>
        <a:off x="648963" y="209068"/>
        <a:ext cx="1655301" cy="413825"/>
      </dsp:txXfrm>
    </dsp:sp>
    <dsp:sp modelId="{A32192EA-0913-4410-9495-62F2B54EE7E5}">
      <dsp:nvSpPr>
        <dsp:cNvPr id="0" name=""/>
        <dsp:cNvSpPr/>
      </dsp:nvSpPr>
      <dsp:spPr>
        <a:xfrm>
          <a:off x="461213" y="0"/>
          <a:ext cx="1931185" cy="1544948"/>
        </a:xfrm>
        <a:prstGeom prst="funnel">
          <a:avLst/>
        </a:prstGeom>
        <a:solidFill>
          <a:srgbClr val="0070C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533672" y="71627"/>
          <a:ext cx="1277241" cy="4435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1064368" y="1150507"/>
          <a:ext cx="247527" cy="158417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552267" y="102152"/>
          <a:ext cx="1188132" cy="29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Ambulatoriu</a:t>
          </a:r>
          <a:endParaRPr lang="en-US" sz="10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52267" y="102152"/>
        <a:ext cx="1188132" cy="297033"/>
      </dsp:txXfrm>
    </dsp:sp>
    <dsp:sp modelId="{A32192EA-0913-4410-9495-62F2B54EE7E5}">
      <dsp:nvSpPr>
        <dsp:cNvPr id="0" name=""/>
        <dsp:cNvSpPr/>
      </dsp:nvSpPr>
      <dsp:spPr>
        <a:xfrm>
          <a:off x="495055" y="0"/>
          <a:ext cx="1386154" cy="1108923"/>
        </a:xfrm>
        <a:prstGeom prst="funnel">
          <a:avLst/>
        </a:prstGeom>
        <a:solidFill>
          <a:schemeClr val="accent2"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374546" y="152768"/>
          <a:ext cx="1369791" cy="47571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929122" y="1320495"/>
          <a:ext cx="265463" cy="16989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415172" y="196720"/>
          <a:ext cx="1274224" cy="31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accent1">
                  <a:lumMod val="50000"/>
                </a:schemeClr>
              </a:solidFill>
            </a:rPr>
            <a:t>Spitalizare</a:t>
          </a:r>
          <a:endParaRPr lang="en-US" sz="1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5172" y="196720"/>
        <a:ext cx="1274224" cy="318556"/>
      </dsp:txXfrm>
    </dsp:sp>
    <dsp:sp modelId="{A32192EA-0913-4410-9495-62F2B54EE7E5}">
      <dsp:nvSpPr>
        <dsp:cNvPr id="0" name=""/>
        <dsp:cNvSpPr/>
      </dsp:nvSpPr>
      <dsp:spPr>
        <a:xfrm>
          <a:off x="318556" y="69707"/>
          <a:ext cx="1486595" cy="1189276"/>
        </a:xfrm>
        <a:prstGeom prst="funnel">
          <a:avLst/>
        </a:prstGeom>
        <a:solidFill>
          <a:srgbClr val="00B050">
            <a:alpha val="4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6D5A8-1F9A-47AB-968F-74F63061D311}">
      <dsp:nvSpPr>
        <dsp:cNvPr id="0" name=""/>
        <dsp:cNvSpPr/>
      </dsp:nvSpPr>
      <dsp:spPr>
        <a:xfrm>
          <a:off x="129669" y="161443"/>
          <a:ext cx="1262072" cy="43830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422A-5C05-48FD-83CF-15DE512AB0BD}">
      <dsp:nvSpPr>
        <dsp:cNvPr id="0" name=""/>
        <dsp:cNvSpPr/>
      </dsp:nvSpPr>
      <dsp:spPr>
        <a:xfrm>
          <a:off x="856056" y="1237341"/>
          <a:ext cx="244587" cy="156536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4B937-F0EB-47C7-BC1E-D4803A7382E4}">
      <dsp:nvSpPr>
        <dsp:cNvPr id="0" name=""/>
        <dsp:cNvSpPr/>
      </dsp:nvSpPr>
      <dsp:spPr>
        <a:xfrm>
          <a:off x="105325" y="263563"/>
          <a:ext cx="1174020" cy="2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accent1">
                  <a:lumMod val="75000"/>
                </a:schemeClr>
              </a:solidFill>
            </a:rPr>
            <a:t>Indemniza</a:t>
          </a:r>
          <a:r>
            <a:rPr lang="ro-RO" sz="1100" b="1" kern="1200" dirty="0" smtClean="0">
              <a:solidFill>
                <a:schemeClr val="accent1">
                  <a:lumMod val="75000"/>
                </a:schemeClr>
              </a:solidFill>
            </a:rPr>
            <a:t>ție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solidFill>
                <a:schemeClr val="accent1">
                  <a:lumMod val="75000"/>
                </a:schemeClr>
              </a:solidFill>
            </a:rPr>
            <a:t>naștere</a:t>
          </a:r>
        </a:p>
      </dsp:txBody>
      <dsp:txXfrm>
        <a:off x="105325" y="263563"/>
        <a:ext cx="1174020" cy="293505"/>
      </dsp:txXfrm>
    </dsp:sp>
    <dsp:sp modelId="{A32192EA-0913-4410-9495-62F2B54EE7E5}">
      <dsp:nvSpPr>
        <dsp:cNvPr id="0" name=""/>
        <dsp:cNvSpPr/>
      </dsp:nvSpPr>
      <dsp:spPr>
        <a:xfrm>
          <a:off x="5445" y="100496"/>
          <a:ext cx="1369690" cy="1095752"/>
        </a:xfrm>
        <a:prstGeom prst="funnel">
          <a:avLst/>
        </a:prstGeom>
        <a:solidFill>
          <a:schemeClr val="accent1">
            <a:lumMod val="5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DA291-20A4-4BD6-A94E-76C3703BA48C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E088B-4CA0-4266-98A2-A00C435C2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5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3248" indent="-285863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457" indent="-228691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838" indent="-228691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8220" indent="-228691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5604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2986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30368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7750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DB0012A4-85E2-403F-95A3-E4724E26528E}" type="slidenum">
              <a:rPr lang="pl-PL" sz="120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buFontTx/>
                <a:buNone/>
                <a:defRPr/>
              </a:pPr>
              <a:t>1</a:t>
            </a:fld>
            <a:endParaRPr lang="pl-PL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4"/>
          </p:nvPr>
        </p:nvSpPr>
        <p:spPr>
          <a:extLst/>
        </p:spPr>
        <p:txBody>
          <a:bodyPr/>
          <a:lstStyle>
            <a:lvl1pPr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3248" indent="-285863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457" indent="-228691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838" indent="-228691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8220" indent="-228691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5604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2986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30368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7750" indent="-22869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5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acoperire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Alina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pachete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Oferta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construita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sex)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geografice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asiguratilor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semnat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an.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monitorizarea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accesului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serviciile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satisfactiei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colegilor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Alinei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asigure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asigurarea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sanatatea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angajatilor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motivarea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engagement-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E088B-4CA0-4266-98A2-A00C435C21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476250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4625"/>
            <a:ext cx="2895600" cy="476250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08080"/>
                </a:solidFill>
              </a:rPr>
              <a:t>Dortmund, March 2015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476250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5D6BC01-0C01-4EC4-94D1-412101AE3F8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601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Dortmund, March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2E58F-990C-4EFB-AECA-F5F6F3252A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►"/>
            </a:pPr>
            <a:endParaRPr lang="en-US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Line 34"/>
          <p:cNvSpPr>
            <a:spLocks noChangeShapeType="1"/>
          </p:cNvSpPr>
          <p:nvPr/>
        </p:nvSpPr>
        <p:spPr bwMode="auto">
          <a:xfrm>
            <a:off x="141288" y="866775"/>
            <a:ext cx="88503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Line 33"/>
          <p:cNvSpPr>
            <a:spLocks noChangeShapeType="1"/>
          </p:cNvSpPr>
          <p:nvPr/>
        </p:nvSpPr>
        <p:spPr bwMode="auto">
          <a:xfrm>
            <a:off x="141288" y="6524625"/>
            <a:ext cx="8872537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Line 33"/>
          <p:cNvSpPr>
            <a:spLocks noChangeShapeType="1"/>
          </p:cNvSpPr>
          <p:nvPr/>
        </p:nvSpPr>
        <p:spPr bwMode="auto">
          <a:xfrm>
            <a:off x="141288" y="6524625"/>
            <a:ext cx="8872537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" name="Picture 2" descr="D:\Georgiana Cirtina Documents\SI\Logo SI\logo corect\ro\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835"/>
            <a:ext cx="2175781" cy="5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7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mailto:office@signal-iduna.r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signal-iduna-asigurari-de-viata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hyperlink" Target="https://www.facebook.com/Signal-Iduna-Romania-1453718234936224/?fref=ts" TargetMode="External"/><Relationship Id="rId9" Type="http://schemas.openxmlformats.org/officeDocument/2006/relationships/hyperlink" Target="http://www.signal-iduna.r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19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9" Type="http://schemas.openxmlformats.org/officeDocument/2006/relationships/diagramQuickStyle" Target="../diagrams/quickStyle14.xml"/><Relationship Id="rId21" Type="http://schemas.microsoft.com/office/2007/relationships/diagramDrawing" Target="../diagrams/drawing10.xml"/><Relationship Id="rId34" Type="http://schemas.openxmlformats.org/officeDocument/2006/relationships/diagramQuickStyle" Target="../diagrams/quickStyle13.xml"/><Relationship Id="rId42" Type="http://schemas.openxmlformats.org/officeDocument/2006/relationships/diagramData" Target="../diagrams/data15.xml"/><Relationship Id="rId47" Type="http://schemas.openxmlformats.org/officeDocument/2006/relationships/diagramData" Target="../diagrams/data16.xml"/><Relationship Id="rId50" Type="http://schemas.openxmlformats.org/officeDocument/2006/relationships/diagramColors" Target="../diagrams/colors16.xml"/><Relationship Id="rId55" Type="http://schemas.openxmlformats.org/officeDocument/2006/relationships/diagramColors" Target="../diagrams/colors17.xml"/><Relationship Id="rId63" Type="http://schemas.openxmlformats.org/officeDocument/2006/relationships/diagramLayout" Target="../diagrams/layout19.xml"/><Relationship Id="rId68" Type="http://schemas.openxmlformats.org/officeDocument/2006/relationships/diagramLayout" Target="../diagrams/layout20.xml"/><Relationship Id="rId7" Type="http://schemas.openxmlformats.org/officeDocument/2006/relationships/diagramData" Target="../diagrams/data8.xml"/><Relationship Id="rId71" Type="http://schemas.microsoft.com/office/2007/relationships/diagramDrawing" Target="../diagrams/drawing2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32" Type="http://schemas.openxmlformats.org/officeDocument/2006/relationships/diagramData" Target="../diagrams/data13.xml"/><Relationship Id="rId37" Type="http://schemas.openxmlformats.org/officeDocument/2006/relationships/diagramData" Target="../diagrams/data14.xml"/><Relationship Id="rId40" Type="http://schemas.openxmlformats.org/officeDocument/2006/relationships/diagramColors" Target="../diagrams/colors14.xml"/><Relationship Id="rId45" Type="http://schemas.openxmlformats.org/officeDocument/2006/relationships/diagramColors" Target="../diagrams/colors15.xml"/><Relationship Id="rId53" Type="http://schemas.openxmlformats.org/officeDocument/2006/relationships/diagramLayout" Target="../diagrams/layout17.xml"/><Relationship Id="rId58" Type="http://schemas.openxmlformats.org/officeDocument/2006/relationships/diagramLayout" Target="../diagrams/layout18.xml"/><Relationship Id="rId66" Type="http://schemas.microsoft.com/office/2007/relationships/diagramDrawing" Target="../diagrams/drawing19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36" Type="http://schemas.microsoft.com/office/2007/relationships/diagramDrawing" Target="../diagrams/drawing13.xml"/><Relationship Id="rId49" Type="http://schemas.openxmlformats.org/officeDocument/2006/relationships/diagramQuickStyle" Target="../diagrams/quickStyle16.xml"/><Relationship Id="rId57" Type="http://schemas.openxmlformats.org/officeDocument/2006/relationships/diagramData" Target="../diagrams/data18.xml"/><Relationship Id="rId61" Type="http://schemas.microsoft.com/office/2007/relationships/diagramDrawing" Target="../diagrams/drawing18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4" Type="http://schemas.openxmlformats.org/officeDocument/2006/relationships/diagramQuickStyle" Target="../diagrams/quickStyle15.xml"/><Relationship Id="rId52" Type="http://schemas.openxmlformats.org/officeDocument/2006/relationships/diagramData" Target="../diagrams/data17.xml"/><Relationship Id="rId60" Type="http://schemas.openxmlformats.org/officeDocument/2006/relationships/diagramColors" Target="../diagrams/colors18.xml"/><Relationship Id="rId65" Type="http://schemas.openxmlformats.org/officeDocument/2006/relationships/diagramColors" Target="../diagrams/colors19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Relationship Id="rId35" Type="http://schemas.openxmlformats.org/officeDocument/2006/relationships/diagramColors" Target="../diagrams/colors13.xml"/><Relationship Id="rId43" Type="http://schemas.openxmlformats.org/officeDocument/2006/relationships/diagramLayout" Target="../diagrams/layout15.xml"/><Relationship Id="rId48" Type="http://schemas.openxmlformats.org/officeDocument/2006/relationships/diagramLayout" Target="../diagrams/layout16.xml"/><Relationship Id="rId56" Type="http://schemas.microsoft.com/office/2007/relationships/diagramDrawing" Target="../diagrams/drawing17.xml"/><Relationship Id="rId64" Type="http://schemas.openxmlformats.org/officeDocument/2006/relationships/diagramQuickStyle" Target="../diagrams/quickStyle19.xml"/><Relationship Id="rId69" Type="http://schemas.openxmlformats.org/officeDocument/2006/relationships/diagramQuickStyle" Target="../diagrams/quickStyle20.xml"/><Relationship Id="rId8" Type="http://schemas.openxmlformats.org/officeDocument/2006/relationships/diagramLayout" Target="../diagrams/layout8.xml"/><Relationship Id="rId51" Type="http://schemas.microsoft.com/office/2007/relationships/diagramDrawing" Target="../diagrams/drawing16.xml"/><Relationship Id="rId3" Type="http://schemas.openxmlformats.org/officeDocument/2006/relationships/diagramLayout" Target="../diagrams/layout7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33" Type="http://schemas.openxmlformats.org/officeDocument/2006/relationships/diagramLayout" Target="../diagrams/layout13.xml"/><Relationship Id="rId38" Type="http://schemas.openxmlformats.org/officeDocument/2006/relationships/diagramLayout" Target="../diagrams/layout14.xml"/><Relationship Id="rId46" Type="http://schemas.microsoft.com/office/2007/relationships/diagramDrawing" Target="../diagrams/drawing15.xml"/><Relationship Id="rId59" Type="http://schemas.openxmlformats.org/officeDocument/2006/relationships/diagramQuickStyle" Target="../diagrams/quickStyle18.xml"/><Relationship Id="rId67" Type="http://schemas.openxmlformats.org/officeDocument/2006/relationships/diagramData" Target="../diagrams/data20.xml"/><Relationship Id="rId20" Type="http://schemas.openxmlformats.org/officeDocument/2006/relationships/diagramColors" Target="../diagrams/colors10.xml"/><Relationship Id="rId41" Type="http://schemas.microsoft.com/office/2007/relationships/diagramDrawing" Target="../diagrams/drawing14.xml"/><Relationship Id="rId54" Type="http://schemas.openxmlformats.org/officeDocument/2006/relationships/diagramQuickStyle" Target="../diagrams/quickStyle17.xml"/><Relationship Id="rId62" Type="http://schemas.openxmlformats.org/officeDocument/2006/relationships/diagramData" Target="../diagrams/data19.xml"/><Relationship Id="rId70" Type="http://schemas.openxmlformats.org/officeDocument/2006/relationships/diagramColors" Target="../diagrams/colors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80000"/>
              </a:lnSpc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►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C5380537-6096-4105-95E8-776233D21F68}" type="slidenum">
              <a:rPr lang="en-US" sz="1200" smtClean="0">
                <a:solidFill>
                  <a:srgbClr val="808080"/>
                </a:solidFill>
              </a:rPr>
              <a:pPr eaLnBrk="1" hangingPunct="1">
                <a:lnSpc>
                  <a:spcPct val="100000"/>
                </a:lnSpc>
                <a:buFontTx/>
                <a:buNone/>
                <a:defRPr/>
              </a:pPr>
              <a:t>1</a:t>
            </a:fld>
            <a:endParaRPr lang="en-US" sz="1200" dirty="0" smtClean="0">
              <a:solidFill>
                <a:srgbClr val="8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77686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 smtClean="0">
                <a:solidFill>
                  <a:schemeClr val="accent6"/>
                </a:solidFill>
              </a:rPr>
              <a:t>Beneficiile medicale</a:t>
            </a:r>
          </a:p>
          <a:p>
            <a:pPr algn="ctr"/>
            <a:r>
              <a:rPr lang="ro-RO" sz="4400" b="1" dirty="0">
                <a:solidFill>
                  <a:schemeClr val="accent6"/>
                </a:solidFill>
              </a:rPr>
              <a:t>p</a:t>
            </a:r>
            <a:r>
              <a:rPr lang="ro-RO" sz="4400" b="1" dirty="0" smtClean="0">
                <a:solidFill>
                  <a:schemeClr val="accent6"/>
                </a:solidFill>
              </a:rPr>
              <a:t>entru angajați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16" y="292494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>
                <a:solidFill>
                  <a:srgbClr val="89C0E8"/>
                </a:solidFill>
              </a:rPr>
              <a:t>de la intenție la rezultate </a:t>
            </a:r>
            <a:endParaRPr lang="en-US" sz="3600" b="1" dirty="0" smtClean="0">
              <a:solidFill>
                <a:srgbClr val="89C0E8"/>
              </a:solidFill>
            </a:endParaRPr>
          </a:p>
          <a:p>
            <a:pPr algn="ctr"/>
            <a:endParaRPr lang="en-US" sz="3600" b="1" dirty="0">
              <a:solidFill>
                <a:srgbClr val="5E95CC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547664" y="3645025"/>
            <a:ext cx="5868652" cy="273630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rtlCol="0" anchor="ctr" anchorCtr="0">
            <a:normAutofit/>
          </a:bodyPr>
          <a:lstStyle/>
          <a:p>
            <a:pPr algn="ctr">
              <a:buNone/>
            </a:pP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Ce știe Alina după 1 an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58244"/>
            <a:ext cx="4762500" cy="3467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90" y="980727"/>
            <a:ext cx="2185390" cy="5525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980728"/>
            <a:ext cx="69127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b="1" dirty="0"/>
              <a:t>Angajații au nevoie de servicii </a:t>
            </a:r>
            <a:r>
              <a:rPr lang="ro-RO" sz="1500" b="1" dirty="0" smtClean="0"/>
              <a:t>medicale, iar asigurarea de sănătate este </a:t>
            </a:r>
            <a:r>
              <a:rPr lang="en-US" sz="1500" b="1" dirty="0" err="1" smtClean="0"/>
              <a:t>printre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cele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mai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accesate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beneficii</a:t>
            </a:r>
            <a:r>
              <a:rPr lang="ro-RO" sz="1500" b="1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b="1" dirty="0" smtClean="0"/>
              <a:t>Asigurarea de sănătate este un beneficiu u</a:t>
            </a:r>
            <a:r>
              <a:rPr lang="ro-RO" sz="1500" b="1" dirty="0"/>
              <a:t>ș</a:t>
            </a:r>
            <a:r>
              <a:rPr lang="ro-RO" sz="1500" b="1" dirty="0" smtClean="0"/>
              <a:t>or de implementat </a:t>
            </a:r>
            <a:r>
              <a:rPr lang="ro-RO" sz="1500" b="1" dirty="0"/>
              <a:t>ș</a:t>
            </a:r>
            <a:r>
              <a:rPr lang="ro-RO" sz="1500" b="1" dirty="0" smtClean="0"/>
              <a:t>i accesat;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b="1" dirty="0" smtClean="0"/>
              <a:t>Acest beneficiu poate fi ajustat în funcție de nevoile angajaților cu ajutorul expertului în beneficii medicale;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500" b="1" dirty="0" smtClean="0"/>
              <a:t>Asigurarea de sănătate este deductibilă</a:t>
            </a:r>
            <a:r>
              <a:rPr lang="en-US" sz="1500" b="1" dirty="0" smtClean="0"/>
              <a:t> in </a:t>
            </a:r>
            <a:r>
              <a:rPr lang="en-US" sz="1500" b="1" dirty="0" err="1" smtClean="0"/>
              <a:t>totalitate</a:t>
            </a:r>
            <a:r>
              <a:rPr lang="ro-RO" sz="1500" b="1" dirty="0" smtClean="0"/>
              <a:t>, iar </a:t>
            </a:r>
            <a:r>
              <a:rPr lang="en-US" sz="1500" b="1" dirty="0" err="1" smtClean="0"/>
              <a:t>bugetul</a:t>
            </a:r>
            <a:r>
              <a:rPr lang="en-US" sz="1500" b="1" dirty="0" smtClean="0"/>
              <a:t> </a:t>
            </a:r>
            <a:r>
              <a:rPr lang="ro-RO" sz="1500" b="1" dirty="0" smtClean="0"/>
              <a:t>economisi</a:t>
            </a:r>
            <a:r>
              <a:rPr lang="en-US" sz="1500" b="1" dirty="0" smtClean="0"/>
              <a:t>t</a:t>
            </a:r>
            <a:r>
              <a:rPr lang="ro-RO" sz="1500" b="1" dirty="0" smtClean="0"/>
              <a:t> </a:t>
            </a:r>
            <a:r>
              <a:rPr lang="en-US" sz="1500" b="1" dirty="0" err="1" smtClean="0"/>
              <a:t>poate</a:t>
            </a:r>
            <a:r>
              <a:rPr lang="en-US" sz="1500" b="1" dirty="0" smtClean="0"/>
              <a:t> fi </a:t>
            </a:r>
            <a:r>
              <a:rPr lang="en-US" sz="1500" b="1" dirty="0" err="1" smtClean="0"/>
              <a:t>convertit</a:t>
            </a:r>
            <a:r>
              <a:rPr lang="en-US" sz="1500" b="1" dirty="0" smtClean="0"/>
              <a:t> in </a:t>
            </a:r>
            <a:r>
              <a:rPr lang="en-US" sz="1500" b="1" dirty="0" err="1" smtClean="0"/>
              <a:t>programe</a:t>
            </a:r>
            <a:r>
              <a:rPr lang="en-US" sz="1500" b="1" dirty="0" smtClean="0"/>
              <a:t> </a:t>
            </a:r>
            <a:r>
              <a:rPr lang="ro-RO" sz="1500" b="1" dirty="0" smtClean="0"/>
              <a:t>dedicate angajaților.</a:t>
            </a:r>
          </a:p>
          <a:p>
            <a:pPr algn="just"/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8152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Mulțumesc!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27984" y="1051545"/>
            <a:ext cx="0" cy="47992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932040" y="90872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accent6"/>
                </a:solidFill>
              </a:rPr>
              <a:t>Despre Signal Iduna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7504" y="1293346"/>
            <a:ext cx="4644008" cy="1538104"/>
            <a:chOff x="5076056" y="1158622"/>
            <a:chExt cx="4644008" cy="1538104"/>
          </a:xfrm>
        </p:grpSpPr>
        <p:sp>
          <p:nvSpPr>
            <p:cNvPr id="10" name="TextBox 9"/>
            <p:cNvSpPr txBox="1"/>
            <p:nvPr/>
          </p:nvSpPr>
          <p:spPr>
            <a:xfrm>
              <a:off x="5093804" y="1158622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Dan Dobre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6056" y="1540419"/>
              <a:ext cx="36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</a:rPr>
                <a:t>Director </a:t>
              </a:r>
              <a:r>
                <a:rPr lang="en-US" sz="1600" b="1" dirty="0" err="1" smtClean="0">
                  <a:solidFill>
                    <a:schemeClr val="accent6"/>
                  </a:solidFill>
                </a:rPr>
                <a:t>Comercial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16624" y="1944649"/>
              <a:ext cx="4067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chemeClr val="accent6"/>
                  </a:solidFill>
                </a:rPr>
                <a:t>dan</a:t>
              </a:r>
              <a:r>
                <a:rPr lang="ro-RO" sz="1600" b="1" dirty="0" smtClean="0">
                  <a:solidFill>
                    <a:schemeClr val="accent6"/>
                  </a:solidFill>
                </a:rPr>
                <a:t>.</a:t>
              </a:r>
              <a:r>
                <a:rPr lang="en-US" sz="1600" b="1" dirty="0" err="1" smtClean="0">
                  <a:solidFill>
                    <a:schemeClr val="accent6"/>
                  </a:solidFill>
                </a:rPr>
                <a:t>dobre</a:t>
              </a:r>
              <a:r>
                <a:rPr lang="ro-RO" sz="1600" b="1" dirty="0" smtClean="0">
                  <a:solidFill>
                    <a:schemeClr val="accent6"/>
                  </a:solidFill>
                </a:rPr>
                <a:t>@signal-iduna.ro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52120" y="2358172"/>
              <a:ext cx="4067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1600" b="1" dirty="0">
                  <a:solidFill>
                    <a:schemeClr val="accent6"/>
                  </a:solidFill>
                </a:rPr>
                <a:t>t</a:t>
              </a:r>
              <a:r>
                <a:rPr lang="ro-RO" sz="1600" b="1" dirty="0" smtClean="0">
                  <a:solidFill>
                    <a:schemeClr val="accent6"/>
                  </a:solidFill>
                </a:rPr>
                <a:t>elefon: </a:t>
              </a:r>
              <a:r>
                <a:rPr lang="en-US" sz="1600" b="1" dirty="0" smtClean="0">
                  <a:solidFill>
                    <a:schemeClr val="accent6"/>
                  </a:solidFill>
                </a:rPr>
                <a:t>0740 258 607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1116632" y="2204864"/>
            <a:ext cx="48006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5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ro-RO" sz="15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5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ro-RO" sz="1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15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www.signal-iduna.ro</a:t>
            </a:r>
          </a:p>
          <a:p>
            <a:endParaRPr lang="ro-RO" sz="15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5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o-RO" sz="1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Iduna Romania</a:t>
            </a:r>
          </a:p>
          <a:p>
            <a:endParaRPr lang="ro-RO" sz="15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15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SIGNAL IDUNA Romania</a:t>
            </a:r>
            <a:endParaRPr lang="ro-RO" sz="15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15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0559" y="2042224"/>
            <a:ext cx="381001" cy="2106856"/>
            <a:chOff x="3047999" y="2743200"/>
            <a:chExt cx="381001" cy="2106856"/>
          </a:xfrm>
        </p:grpSpPr>
        <p:pic>
          <p:nvPicPr>
            <p:cNvPr id="24" name="Picture 23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9" y="2743200"/>
              <a:ext cx="345490" cy="345490"/>
            </a:xfrm>
            <a:prstGeom prst="rect">
              <a:avLst/>
            </a:prstGeom>
          </p:spPr>
        </p:pic>
        <p:pic>
          <p:nvPicPr>
            <p:cNvPr id="25" name="Picture 24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933" y="4155812"/>
              <a:ext cx="289866" cy="289866"/>
            </a:xfrm>
            <a:prstGeom prst="rect">
              <a:avLst/>
            </a:prstGeom>
          </p:spPr>
        </p:pic>
        <p:pic>
          <p:nvPicPr>
            <p:cNvPr id="27" name="Picture 26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933" y="4536490"/>
              <a:ext cx="313566" cy="31356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320" y="3165211"/>
              <a:ext cx="380679" cy="380679"/>
            </a:xfrm>
            <a:prstGeom prst="rect">
              <a:avLst/>
            </a:prstGeom>
          </p:spPr>
        </p:pic>
        <p:pic>
          <p:nvPicPr>
            <p:cNvPr id="29" name="Picture 28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462" y="3623553"/>
              <a:ext cx="379538" cy="37953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751513" y="1340768"/>
            <a:ext cx="4235894" cy="5112568"/>
            <a:chOff x="4751513" y="1340768"/>
            <a:chExt cx="4235894" cy="5112568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4860032" y="1340768"/>
              <a:ext cx="4127375" cy="6947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1800" b="1" dirty="0" err="1">
                  <a:solidFill>
                    <a:schemeClr val="bg1"/>
                  </a:solidFill>
                </a:rPr>
                <a:t>Locul</a:t>
              </a:r>
              <a:r>
                <a:rPr lang="en-US" sz="1800" b="1" dirty="0">
                  <a:solidFill>
                    <a:schemeClr val="bg1"/>
                  </a:solidFill>
                </a:rPr>
                <a:t> 1 </a:t>
              </a:r>
              <a:r>
                <a:rPr lang="ro-RO" sz="1800" b="1" dirty="0">
                  <a:solidFill>
                    <a:schemeClr val="bg1"/>
                  </a:solidFill>
                </a:rPr>
                <a:t>pe segmentul asigurărilor de sănătate în România.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4860031" y="2096852"/>
              <a:ext cx="4127376" cy="6947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1800" b="1" dirty="0" err="1">
                  <a:solidFill>
                    <a:schemeClr val="bg1"/>
                  </a:solidFill>
                </a:rPr>
                <a:t>Peste</a:t>
              </a:r>
              <a:r>
                <a:rPr lang="en-US" sz="1800" b="1" dirty="0">
                  <a:solidFill>
                    <a:schemeClr val="bg1"/>
                  </a:solidFill>
                </a:rPr>
                <a:t> 200 de p</a:t>
              </a:r>
              <a:r>
                <a:rPr lang="ro-RO" sz="1800" b="1" dirty="0">
                  <a:solidFill>
                    <a:schemeClr val="bg1"/>
                  </a:solidFill>
                </a:rPr>
                <a:t>achete </a:t>
              </a:r>
              <a:endParaRPr lang="ro-RO" sz="1800" b="1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o-RO" sz="1800" b="1" dirty="0" smtClean="0">
                  <a:solidFill>
                    <a:schemeClr val="bg1"/>
                  </a:solidFill>
                </a:rPr>
                <a:t>corporate </a:t>
              </a:r>
              <a:r>
                <a:rPr lang="ro-RO" sz="1800" b="1" dirty="0">
                  <a:solidFill>
                    <a:schemeClr val="bg1"/>
                  </a:solidFill>
                </a:rPr>
                <a:t>personalizate.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4860031" y="2852936"/>
              <a:ext cx="4127376" cy="6947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1800" b="1" dirty="0" err="1">
                  <a:solidFill>
                    <a:schemeClr val="bg1"/>
                  </a:solidFill>
                </a:rPr>
                <a:t>Peste</a:t>
              </a:r>
              <a:r>
                <a:rPr lang="en-US" sz="1800" b="1" dirty="0">
                  <a:solidFill>
                    <a:schemeClr val="bg1"/>
                  </a:solidFill>
                </a:rPr>
                <a:t> 650 de c</a:t>
              </a:r>
              <a:r>
                <a:rPr lang="ro-RO" sz="1800" b="1" dirty="0">
                  <a:solidFill>
                    <a:schemeClr val="bg1"/>
                  </a:solidFill>
                </a:rPr>
                <a:t>linici </a:t>
              </a:r>
              <a:r>
                <a:rPr lang="en-US" sz="1800" b="1" dirty="0">
                  <a:solidFill>
                    <a:schemeClr val="bg1"/>
                  </a:solidFill>
                </a:rPr>
                <a:t>cu </a:t>
              </a:r>
              <a:endParaRPr lang="ro-RO" sz="1800" b="1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US" sz="1800" b="1" dirty="0" err="1" smtClean="0">
                  <a:solidFill>
                    <a:schemeClr val="bg1"/>
                  </a:solidFill>
                </a:rPr>
                <a:t>decontare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>
                  <a:solidFill>
                    <a:schemeClr val="bg1"/>
                  </a:solidFill>
                </a:rPr>
                <a:t>direct</a:t>
              </a:r>
              <a:r>
                <a:rPr lang="ro-RO" sz="1800" b="1" dirty="0">
                  <a:solidFill>
                    <a:schemeClr val="bg1"/>
                  </a:solidFill>
                </a:rPr>
                <a:t>ă în rețea.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751513" y="4365104"/>
              <a:ext cx="4235894" cy="2088232"/>
            </a:xfrm>
            <a:prstGeom prst="roundRect">
              <a:avLst>
                <a:gd name="adj" fmla="val 32190"/>
              </a:avLst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4860031" y="3609020"/>
              <a:ext cx="4127376" cy="69471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o-RO" sz="1800" b="1" dirty="0" smtClean="0">
                  <a:solidFill>
                    <a:schemeClr val="bg1"/>
                  </a:solidFill>
                </a:rPr>
                <a:t>Peste 2,6 milioane clienți cu asigurări </a:t>
              </a:r>
            </a:p>
            <a:p>
              <a:pPr>
                <a:defRPr/>
              </a:pPr>
              <a:r>
                <a:rPr lang="ro-RO" sz="1800" b="1" dirty="0" smtClean="0">
                  <a:solidFill>
                    <a:schemeClr val="bg1"/>
                  </a:solidFill>
                </a:rPr>
                <a:t>de sănătate la nivel de grup.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9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411760" y="1916832"/>
            <a:ext cx="3960440" cy="388843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rtlCol="0" anchor="ctr" anchorCtr="0">
            <a:normAutofit/>
          </a:bodyPr>
          <a:lstStyle/>
          <a:p>
            <a:pPr algn="ctr">
              <a:buNone/>
            </a:pP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4797152"/>
            <a:ext cx="1877437" cy="646331"/>
          </a:xfrm>
          <a:prstGeom prst="rect">
            <a:avLst/>
          </a:prstGeom>
          <a:solidFill>
            <a:srgbClr val="89C0E8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Dezvoltare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ro-RO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organiza</a:t>
            </a:r>
            <a:r>
              <a:rPr lang="ro-RO" b="1" dirty="0" smtClean="0">
                <a:solidFill>
                  <a:schemeClr val="bg1"/>
                </a:solidFill>
              </a:rPr>
              <a:t>țională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5940" y="1988840"/>
            <a:ext cx="1261884" cy="369332"/>
          </a:xfrm>
          <a:prstGeom prst="rect">
            <a:avLst/>
          </a:prstGeom>
          <a:solidFill>
            <a:srgbClr val="89C0E8"/>
          </a:solidFill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Recrutare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1412776"/>
            <a:ext cx="3506088" cy="369332"/>
          </a:xfrm>
          <a:prstGeom prst="rect">
            <a:avLst/>
          </a:prstGeom>
          <a:solidFill>
            <a:srgbClr val="89C0E8"/>
          </a:solidFill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Managementul</a:t>
            </a:r>
            <a:r>
              <a:rPr lang="ro-RO" b="1" dirty="0" smtClean="0">
                <a:solidFill>
                  <a:schemeClr val="bg1"/>
                </a:solidFill>
              </a:rPr>
              <a:t> performanțelor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756" y="4798893"/>
            <a:ext cx="1455207" cy="646331"/>
          </a:xfrm>
          <a:prstGeom prst="rect">
            <a:avLst/>
          </a:prstGeom>
          <a:solidFill>
            <a:srgbClr val="89C0E8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</a:t>
            </a:r>
            <a:r>
              <a:rPr lang="ro-RO" b="1" dirty="0" smtClean="0">
                <a:solidFill>
                  <a:schemeClr val="bg1"/>
                </a:solidFill>
              </a:rPr>
              <a:t>ănătatea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angajaților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3645024"/>
            <a:ext cx="2082621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Beneficii angajați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3172" y="3635732"/>
            <a:ext cx="1095172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Retenție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7340" y="2636912"/>
            <a:ext cx="1082412" cy="369332"/>
          </a:xfrm>
          <a:prstGeom prst="rect">
            <a:avLst/>
          </a:prstGeom>
          <a:solidFill>
            <a:srgbClr val="89C0E8"/>
          </a:solidFill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Training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2200" y="2771636"/>
            <a:ext cx="1544012" cy="646331"/>
          </a:xfrm>
          <a:prstGeom prst="rect">
            <a:avLst/>
          </a:prstGeom>
          <a:solidFill>
            <a:srgbClr val="89C0E8"/>
          </a:solidFill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chemeClr val="bg1"/>
                </a:solidFill>
              </a:rPr>
              <a:t>Dezvoltarea </a:t>
            </a:r>
          </a:p>
          <a:p>
            <a:r>
              <a:rPr lang="ro-RO" b="1" dirty="0" smtClean="0">
                <a:solidFill>
                  <a:schemeClr val="bg1"/>
                </a:solidFill>
              </a:rPr>
              <a:t> carierelor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5736" y="5939988"/>
            <a:ext cx="3480440" cy="369332"/>
          </a:xfrm>
          <a:prstGeom prst="rect">
            <a:avLst/>
          </a:prstGeom>
          <a:solidFill>
            <a:srgbClr val="89C0E8"/>
          </a:solidFill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Optimizarea mediului de lucru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0152" y="2060848"/>
            <a:ext cx="2569934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chemeClr val="bg1"/>
                </a:solidFill>
              </a:rPr>
              <a:t>Satisfacția angajaților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Cine este Alina?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40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04" y="1089800"/>
            <a:ext cx="5847136" cy="3250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Unde lucrează Alina?</a:t>
            </a:r>
            <a:endParaRPr 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95536" y="1084094"/>
            <a:ext cx="2160240" cy="1768842"/>
            <a:chOff x="683568" y="1012086"/>
            <a:chExt cx="2376264" cy="1768842"/>
          </a:xfrm>
        </p:grpSpPr>
        <p:sp>
          <p:nvSpPr>
            <p:cNvPr id="6" name="TextBox 5"/>
            <p:cNvSpPr txBox="1"/>
            <p:nvPr/>
          </p:nvSpPr>
          <p:spPr>
            <a:xfrm>
              <a:off x="683568" y="1012086"/>
              <a:ext cx="2376264" cy="5847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o-RO" sz="1600" b="1" dirty="0" smtClean="0">
                  <a:solidFill>
                    <a:schemeClr val="bg1"/>
                  </a:solidFill>
                </a:rPr>
                <a:t>Companie cu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~24</a:t>
              </a:r>
              <a:r>
                <a:rPr lang="ro-RO" sz="1600" b="1" dirty="0" smtClean="0">
                  <a:solidFill>
                    <a:schemeClr val="bg1"/>
                  </a:solidFill>
                </a:rPr>
                <a:t>0 angajați din care: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1702549"/>
              <a:ext cx="2376264" cy="307777"/>
            </a:xfrm>
            <a:prstGeom prst="rect">
              <a:avLst/>
            </a:prstGeom>
            <a:solidFill>
              <a:srgbClr val="89C0E8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40 Management</a:t>
              </a:r>
              <a:r>
                <a:rPr lang="ro-RO" sz="1400" b="1" dirty="0" smtClean="0">
                  <a:solidFill>
                    <a:schemeClr val="bg1"/>
                  </a:solidFill>
                </a:rPr>
                <a:t> 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3568" y="2082334"/>
              <a:ext cx="2376264" cy="307777"/>
            </a:xfrm>
            <a:prstGeom prst="rect">
              <a:avLst/>
            </a:prstGeom>
            <a:solidFill>
              <a:srgbClr val="89C0E8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60 TESA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568" y="2473151"/>
              <a:ext cx="2376264" cy="307777"/>
            </a:xfrm>
            <a:prstGeom prst="rect">
              <a:avLst/>
            </a:prstGeom>
            <a:solidFill>
              <a:srgbClr val="89C0E8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o-RO" sz="1400" b="1" dirty="0" smtClean="0">
                  <a:solidFill>
                    <a:schemeClr val="bg1"/>
                  </a:solidFill>
                </a:rPr>
                <a:t>130 Angajați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/>
          <a:stretch/>
        </p:blipFill>
        <p:spPr>
          <a:xfrm>
            <a:off x="550147" y="2924944"/>
            <a:ext cx="2077637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6" b="4591"/>
          <a:stretch/>
        </p:blipFill>
        <p:spPr bwMode="auto">
          <a:xfrm>
            <a:off x="609823" y="4564402"/>
            <a:ext cx="7780337" cy="18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Beneficii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angaja</a:t>
            </a:r>
            <a:r>
              <a:rPr lang="ro-RO" b="1" dirty="0" smtClean="0"/>
              <a:t>ți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923928" y="2132856"/>
            <a:ext cx="792088" cy="576064"/>
          </a:xfrm>
          <a:prstGeom prst="rightArrow">
            <a:avLst/>
          </a:prstGeom>
          <a:solidFill>
            <a:srgbClr val="89C0E8">
              <a:alpha val="50195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rtlCol="0" anchor="ctr" anchorCtr="0">
            <a:normAutofit/>
          </a:bodyPr>
          <a:lstStyle/>
          <a:p>
            <a:pPr algn="ctr">
              <a:buNone/>
            </a:pP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982469"/>
            <a:ext cx="4140241" cy="369332"/>
          </a:xfrm>
          <a:prstGeom prst="rect">
            <a:avLst/>
          </a:prstGeom>
          <a:solidFill>
            <a:srgbClr val="89C0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</a:rPr>
              <a:t>Asigurări private de sănătate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0" y="4433478"/>
            <a:ext cx="1913682" cy="20198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40050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/>
              <a:t>Ce trebuie să știe Alina despre asigurarea privată de sănătate</a:t>
            </a:r>
            <a:endParaRPr lang="en-US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6" y="4386119"/>
            <a:ext cx="1743500" cy="17071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Cum funcționează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Ce își dorește Alina?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44" y="60526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Ce acoperă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48264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Cum o alege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456384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67" y="1556793"/>
            <a:ext cx="2119683" cy="1928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57458"/>
            <a:ext cx="1635838" cy="16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116632"/>
            <a:ext cx="568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Cum funcționează asigurarea de sănătate?</a:t>
            </a:r>
            <a:endParaRPr lang="en-US" sz="2000" b="1" dirty="0"/>
          </a:p>
        </p:txBody>
      </p:sp>
      <p:sp>
        <p:nvSpPr>
          <p:cNvPr id="5" name="Flowchart: Connector 4"/>
          <p:cNvSpPr/>
          <p:nvPr/>
        </p:nvSpPr>
        <p:spPr>
          <a:xfrm>
            <a:off x="228600" y="1639022"/>
            <a:ext cx="1492758" cy="1449764"/>
          </a:xfrm>
          <a:prstGeom prst="flowChartConnector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154490" y="1639022"/>
            <a:ext cx="1432179" cy="1449764"/>
          </a:xfrm>
          <a:prstGeom prst="flowChartConnector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5962" y="2363904"/>
            <a:ext cx="303925" cy="17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200400" y="5081736"/>
            <a:ext cx="1371600" cy="1371600"/>
          </a:xfrm>
          <a:prstGeom prst="flowChartConnector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019801" y="973254"/>
            <a:ext cx="2879978" cy="2781300"/>
          </a:xfrm>
          <a:prstGeom prst="flowChartConnector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51273" y="2363904"/>
            <a:ext cx="303925" cy="17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37" y="5585450"/>
            <a:ext cx="235363" cy="258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34" y="4380231"/>
            <a:ext cx="672290" cy="709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34" y="3080700"/>
            <a:ext cx="672290" cy="7095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23" y="3782205"/>
            <a:ext cx="606112" cy="6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Ce acoperă asigurarea? </a:t>
            </a:r>
            <a:endParaRPr lang="en-US" sz="2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76" y="894268"/>
            <a:ext cx="1681521" cy="1646488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03774787"/>
              </p:ext>
            </p:extLst>
          </p:nvPr>
        </p:nvGraphicFramePr>
        <p:xfrm>
          <a:off x="-297836" y="2848978"/>
          <a:ext cx="2853612" cy="220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06005834"/>
              </p:ext>
            </p:extLst>
          </p:nvPr>
        </p:nvGraphicFramePr>
        <p:xfrm>
          <a:off x="1982417" y="2852936"/>
          <a:ext cx="2853612" cy="220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95993809"/>
              </p:ext>
            </p:extLst>
          </p:nvPr>
        </p:nvGraphicFramePr>
        <p:xfrm>
          <a:off x="4262670" y="2878115"/>
          <a:ext cx="2853612" cy="220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38300363"/>
              </p:ext>
            </p:extLst>
          </p:nvPr>
        </p:nvGraphicFramePr>
        <p:xfrm>
          <a:off x="6542924" y="2852936"/>
          <a:ext cx="2853612" cy="220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876017125"/>
              </p:ext>
            </p:extLst>
          </p:nvPr>
        </p:nvGraphicFramePr>
        <p:xfrm>
          <a:off x="1145592" y="4650931"/>
          <a:ext cx="2853612" cy="220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58438228"/>
              </p:ext>
            </p:extLst>
          </p:nvPr>
        </p:nvGraphicFramePr>
        <p:xfrm>
          <a:off x="5144796" y="4650931"/>
          <a:ext cx="2853612" cy="220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33473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5184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Cum poți combina modulele asigurării?</a:t>
            </a:r>
            <a:endParaRPr lang="en-US" sz="2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755576" y="1124744"/>
            <a:ext cx="2376264" cy="307777"/>
          </a:xfrm>
          <a:prstGeom prst="rect">
            <a:avLst/>
          </a:prstGeom>
          <a:solidFill>
            <a:srgbClr val="89C0E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40 </a:t>
            </a:r>
            <a:r>
              <a:rPr lang="en-US" sz="1400" b="1" dirty="0" smtClean="0">
                <a:solidFill>
                  <a:schemeClr val="bg1"/>
                </a:solidFill>
              </a:rPr>
              <a:t>Management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724128" y="1104999"/>
            <a:ext cx="2376264" cy="307777"/>
          </a:xfrm>
          <a:prstGeom prst="rect">
            <a:avLst/>
          </a:prstGeom>
          <a:solidFill>
            <a:srgbClr val="89C0E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60 </a:t>
            </a:r>
            <a:r>
              <a:rPr lang="en-US" sz="1400" b="1" dirty="0" err="1">
                <a:solidFill>
                  <a:schemeClr val="bg1"/>
                </a:solidFill>
              </a:rPr>
              <a:t>Angaja</a:t>
            </a:r>
            <a:r>
              <a:rPr lang="ro-RO" sz="1400" b="1" dirty="0">
                <a:solidFill>
                  <a:schemeClr val="bg1"/>
                </a:solidFill>
              </a:rPr>
              <a:t>ți </a:t>
            </a:r>
            <a:r>
              <a:rPr lang="ro-RO" sz="1400" b="1" dirty="0" smtClean="0">
                <a:solidFill>
                  <a:schemeClr val="bg1"/>
                </a:solidFill>
              </a:rPr>
              <a:t>TESA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75856" y="4509120"/>
            <a:ext cx="2376264" cy="307777"/>
          </a:xfrm>
          <a:prstGeom prst="rect">
            <a:avLst/>
          </a:prstGeom>
          <a:solidFill>
            <a:srgbClr val="89C0E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solidFill>
                  <a:schemeClr val="bg1"/>
                </a:solidFill>
              </a:rPr>
              <a:t>130 Angajați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187146744"/>
              </p:ext>
            </p:extLst>
          </p:nvPr>
        </p:nvGraphicFramePr>
        <p:xfrm>
          <a:off x="-468560" y="1700808"/>
          <a:ext cx="23762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915281250"/>
              </p:ext>
            </p:extLst>
          </p:nvPr>
        </p:nvGraphicFramePr>
        <p:xfrm>
          <a:off x="755576" y="1755364"/>
          <a:ext cx="21237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3334074529"/>
              </p:ext>
            </p:extLst>
          </p:nvPr>
        </p:nvGraphicFramePr>
        <p:xfrm>
          <a:off x="2282085" y="1617915"/>
          <a:ext cx="1956701" cy="176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97644460"/>
              </p:ext>
            </p:extLst>
          </p:nvPr>
        </p:nvGraphicFramePr>
        <p:xfrm>
          <a:off x="0" y="2651399"/>
          <a:ext cx="2195736" cy="173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1191985215"/>
              </p:ext>
            </p:extLst>
          </p:nvPr>
        </p:nvGraphicFramePr>
        <p:xfrm>
          <a:off x="5740227" y="1700808"/>
          <a:ext cx="21237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159646558"/>
              </p:ext>
            </p:extLst>
          </p:nvPr>
        </p:nvGraphicFramePr>
        <p:xfrm>
          <a:off x="7308304" y="1484784"/>
          <a:ext cx="1956701" cy="1766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4009127557"/>
              </p:ext>
            </p:extLst>
          </p:nvPr>
        </p:nvGraphicFramePr>
        <p:xfrm>
          <a:off x="4319972" y="4869160"/>
          <a:ext cx="21962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2152053272"/>
              </p:ext>
            </p:extLst>
          </p:nvPr>
        </p:nvGraphicFramePr>
        <p:xfrm>
          <a:off x="3131840" y="5171679"/>
          <a:ext cx="2118649" cy="171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2057403330"/>
              </p:ext>
            </p:extLst>
          </p:nvPr>
        </p:nvGraphicFramePr>
        <p:xfrm>
          <a:off x="1619672" y="2636913"/>
          <a:ext cx="219636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61" name="Diagram 60"/>
          <p:cNvGraphicFramePr/>
          <p:nvPr>
            <p:extLst>
              <p:ext uri="{D42A27DB-BD31-4B8C-83A1-F6EECF244321}">
                <p14:modId xmlns:p14="http://schemas.microsoft.com/office/powerpoint/2010/main" val="1096559903"/>
              </p:ext>
            </p:extLst>
          </p:nvPr>
        </p:nvGraphicFramePr>
        <p:xfrm>
          <a:off x="1907704" y="4869160"/>
          <a:ext cx="23762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2986670462"/>
              </p:ext>
            </p:extLst>
          </p:nvPr>
        </p:nvGraphicFramePr>
        <p:xfrm>
          <a:off x="4535996" y="1556792"/>
          <a:ext cx="237626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63" name="Diagram 62"/>
          <p:cNvGraphicFramePr/>
          <p:nvPr>
            <p:extLst>
              <p:ext uri="{D42A27DB-BD31-4B8C-83A1-F6EECF244321}">
                <p14:modId xmlns:p14="http://schemas.microsoft.com/office/powerpoint/2010/main" val="3455591202"/>
              </p:ext>
            </p:extLst>
          </p:nvPr>
        </p:nvGraphicFramePr>
        <p:xfrm>
          <a:off x="6588224" y="2512641"/>
          <a:ext cx="219636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64" name="Diagram 63"/>
          <p:cNvGraphicFramePr/>
          <p:nvPr>
            <p:extLst>
              <p:ext uri="{D42A27DB-BD31-4B8C-83A1-F6EECF244321}">
                <p14:modId xmlns:p14="http://schemas.microsoft.com/office/powerpoint/2010/main" val="8448322"/>
              </p:ext>
            </p:extLst>
          </p:nvPr>
        </p:nvGraphicFramePr>
        <p:xfrm>
          <a:off x="4993659" y="2584649"/>
          <a:ext cx="2098621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65" name="Diagram 64"/>
          <p:cNvGraphicFramePr/>
          <p:nvPr>
            <p:extLst>
              <p:ext uri="{D42A27DB-BD31-4B8C-83A1-F6EECF244321}">
                <p14:modId xmlns:p14="http://schemas.microsoft.com/office/powerpoint/2010/main" val="2653269063"/>
              </p:ext>
            </p:extLst>
          </p:nvPr>
        </p:nvGraphicFramePr>
        <p:xfrm>
          <a:off x="969595" y="3437384"/>
          <a:ext cx="2098621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</p:spTree>
    <p:extLst>
      <p:ext uri="{BB962C8B-B14F-4D97-AF65-F5344CB8AC3E}">
        <p14:creationId xmlns:p14="http://schemas.microsoft.com/office/powerpoint/2010/main" val="14926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6434"/>
          <a:stretch/>
        </p:blipFill>
        <p:spPr>
          <a:xfrm>
            <a:off x="2971253" y="908720"/>
            <a:ext cx="5201147" cy="4476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16632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Cum a c</a:t>
            </a:r>
            <a:r>
              <a:rPr lang="en-US" sz="2000" b="1" dirty="0" err="1" smtClean="0"/>
              <a:t>ontracta</a:t>
            </a:r>
            <a:r>
              <a:rPr lang="ro-RO" sz="2000" b="1" dirty="0" smtClean="0"/>
              <a:t>t Alina asigurarea?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592287" cy="5491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85184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9865"/>
            <a:ext cx="2387946" cy="23959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6BC01-0C01-4EC4-94D1-412101AE3F8C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663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Ce s-a întâmplat în decurs de </a:t>
            </a:r>
            <a:r>
              <a:rPr lang="ro-RO" sz="2000" b="1" dirty="0"/>
              <a:t>6</a:t>
            </a:r>
            <a:r>
              <a:rPr lang="ro-RO" sz="2000" b="1" dirty="0" smtClean="0"/>
              <a:t> luni?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496" y="980728"/>
            <a:ext cx="336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/>
              <a:t>Nr. angajați care au beneficiat de </a:t>
            </a:r>
          </a:p>
          <a:p>
            <a:pPr algn="ctr"/>
            <a:r>
              <a:rPr lang="ro-RO" sz="1600" b="1" dirty="0" smtClean="0"/>
              <a:t>servicii medicale prin asigurare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2060848"/>
            <a:ext cx="299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7200" b="1" dirty="0" smtClean="0"/>
              <a:t>79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468010" y="3954542"/>
            <a:ext cx="4032448" cy="2426786"/>
            <a:chOff x="3636974" y="885539"/>
            <a:chExt cx="4032448" cy="2426786"/>
          </a:xfrm>
        </p:grpSpPr>
        <p:sp>
          <p:nvSpPr>
            <p:cNvPr id="14" name="TextBox 13"/>
            <p:cNvSpPr txBox="1"/>
            <p:nvPr/>
          </p:nvSpPr>
          <p:spPr>
            <a:xfrm>
              <a:off x="3636974" y="885539"/>
              <a:ext cx="4032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600" b="1" dirty="0" smtClean="0"/>
                <a:t>Top 5 specializări accesate:</a:t>
              </a:r>
              <a:endParaRPr lang="en-US" sz="16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307038" y="1714319"/>
              <a:ext cx="2641754" cy="1177217"/>
              <a:chOff x="4307038" y="1714319"/>
              <a:chExt cx="2641754" cy="117721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771030" y="1714319"/>
                <a:ext cx="21777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1600" dirty="0" smtClean="0"/>
                  <a:t>12,78% Dermatologie</a:t>
                </a:r>
                <a:endParaRPr lang="en-US" sz="1600" dirty="0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4307038" y="2539177"/>
                <a:ext cx="385970" cy="352359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buNone/>
                </a:pP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307038" y="1296101"/>
              <a:ext cx="2441880" cy="338554"/>
              <a:chOff x="4307038" y="1296101"/>
              <a:chExt cx="2441880" cy="33855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771030" y="1296101"/>
                <a:ext cx="19778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1600" dirty="0" smtClean="0"/>
                  <a:t>23,58% Fizioterapie</a:t>
                </a:r>
                <a:endParaRPr lang="en-US" sz="1600" dirty="0"/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307038" y="1296101"/>
                <a:ext cx="383110" cy="33855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buNone/>
                </a:pP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307038" y="1707297"/>
              <a:ext cx="2539391" cy="1182012"/>
              <a:chOff x="4307038" y="1707297"/>
              <a:chExt cx="2539391" cy="1182012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4307038" y="1707297"/>
                <a:ext cx="396572" cy="33855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buNone/>
                </a:pP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71030" y="2550755"/>
                <a:ext cx="2075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1600" dirty="0" smtClean="0"/>
                  <a:t>10,36% Oftalmologie</a:t>
                </a:r>
                <a:endParaRPr lang="en-US" sz="16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307038" y="2964177"/>
              <a:ext cx="3165780" cy="348148"/>
              <a:chOff x="1858238" y="3809851"/>
              <a:chExt cx="3165780" cy="348148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1858238" y="3809851"/>
                <a:ext cx="385970" cy="348148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buNone/>
                </a:pP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22230" y="3814648"/>
                <a:ext cx="27017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1600" dirty="0" smtClean="0"/>
                  <a:t>10,18% Medicină internă</a:t>
                </a:r>
                <a:endParaRPr lang="en-US" sz="16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07038" y="2118493"/>
              <a:ext cx="2480216" cy="352598"/>
              <a:chOff x="1799300" y="4130915"/>
              <a:chExt cx="2480216" cy="352598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1799300" y="4130915"/>
                <a:ext cx="409506" cy="348042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rtlCol="0" anchor="ctr" anchorCtr="0">
                <a:normAutofit/>
              </a:bodyPr>
              <a:lstStyle/>
              <a:p>
                <a:pPr algn="ctr">
                  <a:buNone/>
                </a:pP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63292" y="4144959"/>
                <a:ext cx="20162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1600" dirty="0" smtClean="0"/>
                  <a:t>11.84% Cardiologie</a:t>
                </a:r>
                <a:endParaRPr lang="en-US" sz="1600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491880" y="1068779"/>
            <a:ext cx="5469924" cy="5456565"/>
            <a:chOff x="3491880" y="1068779"/>
            <a:chExt cx="5469924" cy="5456565"/>
          </a:xfrm>
        </p:grpSpPr>
        <p:pic>
          <p:nvPicPr>
            <p:cNvPr id="2050" name="Picture 13" descr="image00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" t="3051" r="2022" b="1019"/>
            <a:stretch/>
          </p:blipFill>
          <p:spPr bwMode="auto">
            <a:xfrm>
              <a:off x="3681351" y="1068779"/>
              <a:ext cx="5046257" cy="276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C:\Users\andreea.goidea\Desktop\Prezentare evenimente 2017\ded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40538" r="5526" b="19337"/>
            <a:stretch/>
          </p:blipFill>
          <p:spPr bwMode="auto">
            <a:xfrm>
              <a:off x="6588224" y="4132391"/>
              <a:ext cx="2373580" cy="2392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ndreea.goidea\Desktop\Prezentare evenimente 2017\ded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7" t="1941" r="9147" b="75342"/>
            <a:stretch/>
          </p:blipFill>
          <p:spPr bwMode="auto">
            <a:xfrm>
              <a:off x="3491880" y="4494870"/>
              <a:ext cx="2638268" cy="1670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4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80">
            <a:alpha val="50195"/>
          </a:srgbClr>
        </a:solidFill>
        <a:ln w="19050" algn="ctr">
          <a:solidFill>
            <a:schemeClr val="accent2"/>
          </a:solidFill>
          <a:miter lim="800000"/>
          <a:headEnd/>
          <a:tailEnd/>
        </a:ln>
      </a:spPr>
      <a:bodyPr wrap="square" anchor="ctr" anchorCtr="0">
        <a:normAutofit/>
      </a:bodyPr>
      <a:lstStyle>
        <a:defPPr algn="ctr">
          <a:buNone/>
          <a:defRPr sz="800" b="1" dirty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01700" marR="0" indent="-34290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►"/>
          <a:tabLst>
            <a:tab pos="1079500" algn="l"/>
            <a:tab pos="1257300" algn="l"/>
            <a:tab pos="1435100" algn="l"/>
          </a:tabLst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446</Words>
  <Application>Microsoft Office PowerPoint</Application>
  <PresentationFormat>On-screen Show (4:3)</PresentationFormat>
  <Paragraphs>117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Mihaela Kalamar</dc:creator>
  <cp:lastModifiedBy>Andreea Goidea</cp:lastModifiedBy>
  <cp:revision>277</cp:revision>
  <dcterms:created xsi:type="dcterms:W3CDTF">2015-04-07T10:28:33Z</dcterms:created>
  <dcterms:modified xsi:type="dcterms:W3CDTF">2017-03-21T12:25:26Z</dcterms:modified>
</cp:coreProperties>
</file>