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8" r:id="rId1"/>
    <p:sldMasterId id="2147483762" r:id="rId2"/>
  </p:sldMasterIdLst>
  <p:notesMasterIdLst>
    <p:notesMasterId r:id="rId9"/>
  </p:notesMasterIdLst>
  <p:handoutMasterIdLst>
    <p:handoutMasterId r:id="rId10"/>
  </p:handoutMasterIdLst>
  <p:sldIdLst>
    <p:sldId id="366" r:id="rId3"/>
    <p:sldId id="370" r:id="rId4"/>
    <p:sldId id="371" r:id="rId5"/>
    <p:sldId id="368" r:id="rId6"/>
    <p:sldId id="369" r:id="rId7"/>
    <p:sldId id="372" r:id="rId8"/>
  </p:sldIdLst>
  <p:sldSz cx="12195175" cy="6859588"/>
  <p:notesSz cx="6797675" cy="9874250"/>
  <p:embeddedFontLst>
    <p:embeddedFont>
      <p:font typeface="Calibri" panose="020F0502020204030204" pitchFamily="34" charset="0"/>
      <p:regular r:id="rId11"/>
      <p:bold r:id="rId12"/>
      <p:italic r:id="rId13"/>
      <p:boldItalic r:id="rId14"/>
    </p:embeddedFont>
    <p:embeddedFont>
      <p:font typeface="BentonSans Light" panose="02000503000000020004" pitchFamily="2" charset="0"/>
      <p:regular r:id="rId15"/>
    </p:embeddedFont>
    <p:embeddedFont>
      <p:font typeface="Arial Unicode MS" panose="020B0604020202020204" pitchFamily="34" charset="-128"/>
      <p:regular r:id="rId16"/>
    </p:embeddedFont>
    <p:embeddedFont>
      <p:font typeface="BentonSans Regular" panose="02000503000000020004" pitchFamily="2" charset="0"/>
      <p:regular r:id="rId17"/>
    </p:embeddedFont>
    <p:embeddedFont>
      <p:font typeface="BentonSans Book" panose="02000503000000020004" pitchFamily="2" charset="0"/>
      <p:regular r:id="rId18"/>
    </p:embeddedFont>
    <p:embeddedFont>
      <p:font typeface="Calibri Light" panose="020F0302020204030204" pitchFamily="34" charset="0"/>
      <p:regular r:id="rId19"/>
      <p:italic r:id="rId20"/>
    </p:embeddedFont>
    <p:embeddedFont>
      <p:font typeface="BentonSans Bold" panose="02000803000000020004" pitchFamily="2" charset="0"/>
      <p:bold r:id="rId21"/>
    </p:embeddedFont>
    <p:embeddedFont>
      <p:font typeface="BentonSans Medium" panose="02000603000000020004" pitchFamily="2" charset="0"/>
      <p:regular r:id="rId22"/>
    </p:embeddedFont>
  </p:embeddedFontLst>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285">
          <p15:clr>
            <a:srgbClr val="A4A3A4"/>
          </p15:clr>
        </p15:guide>
        <p15:guide id="4" orient="horz" pos="779">
          <p15:clr>
            <a:srgbClr val="A4A3A4"/>
          </p15:clr>
        </p15:guide>
        <p15:guide id="5" pos="7478">
          <p15:clr>
            <a:srgbClr val="A4A3A4"/>
          </p15:clr>
        </p15:guide>
        <p15:guide id="6" pos="205">
          <p15:clr>
            <a:srgbClr val="A4A3A4"/>
          </p15:clr>
        </p15:guide>
        <p15:guide id="7" pos="3849">
          <p15:clr>
            <a:srgbClr val="A4A3A4"/>
          </p15:clr>
        </p15:guide>
        <p15:guide id="8" pos="4708">
          <p15:clr>
            <a:srgbClr val="A4A3A4"/>
          </p15:clr>
        </p15:guide>
        <p15:guide id="9" pos="4812">
          <p15:clr>
            <a:srgbClr val="A4A3A4"/>
          </p15:clr>
        </p15:guide>
        <p15:guide id="10" pos="2865">
          <p15:clr>
            <a:srgbClr val="A4A3A4"/>
          </p15:clr>
        </p15:guide>
        <p15:guide id="11" pos="2956" userDrawn="1">
          <p15:clr>
            <a:srgbClr val="A4A3A4"/>
          </p15:clr>
        </p15:guide>
      </p15:sldGuideLst>
    </p:ext>
    <p:ext uri="{2D200454-40CA-4A62-9FC3-DE9A4176ACB9}">
      <p15:notesGuideLst xmlns:p15="http://schemas.microsoft.com/office/powerpoint/2012/main">
        <p15:guide id="1" orient="horz" pos="3110">
          <p15:clr>
            <a:srgbClr val="A4A3A4"/>
          </p15:clr>
        </p15:guide>
        <p15:guide id="2" pos="351">
          <p15:clr>
            <a:srgbClr val="A4A3A4"/>
          </p15:clr>
        </p15:guide>
        <p15:guide id="3" pos="39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1698" autoAdjust="0"/>
  </p:normalViewPr>
  <p:slideViewPr>
    <p:cSldViewPr snapToGrid="0" showGuides="1">
      <p:cViewPr varScale="1">
        <p:scale>
          <a:sx n="46" d="100"/>
          <a:sy n="46" d="100"/>
        </p:scale>
        <p:origin x="1446" y="36"/>
      </p:cViewPr>
      <p:guideLst>
        <p:guide orient="horz" pos="1285"/>
        <p:guide orient="horz" pos="779"/>
        <p:guide pos="7478"/>
        <p:guide pos="205"/>
        <p:guide pos="3849"/>
        <p:guide pos="4708"/>
        <p:guide pos="4812"/>
        <p:guide pos="2865"/>
        <p:guide pos="2956"/>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p:scale>
          <a:sx n="100" d="100"/>
          <a:sy n="100" d="100"/>
        </p:scale>
        <p:origin x="2610" y="-750"/>
      </p:cViewPr>
      <p:guideLst>
        <p:guide orient="horz" pos="3110"/>
        <p:guide pos="351"/>
        <p:guide pos="395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7213" y="661988"/>
            <a:ext cx="5715000" cy="3214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548205"/>
            <a:ext cx="5709333" cy="469669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
        <p:nvSpPr>
          <p:cNvPr id="2" name="Footer Placeholder 1"/>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We think the answer is simple: Success is Simply Human</a:t>
            </a:r>
            <a:r>
              <a:rPr lang="en-US"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182194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675" y="350838"/>
            <a:ext cx="5486400" cy="3086100"/>
          </a:xfrm>
        </p:spPr>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2BFB2AE-8DCF-496A-A194-C68444654C7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
        <p:nvSpPr>
          <p:cNvPr id="6" name="Notes Placeholder 2"/>
          <p:cNvSpPr>
            <a:spLocks noGrp="1"/>
          </p:cNvSpPr>
          <p:nvPr>
            <p:ph type="body" idx="3"/>
          </p:nvPr>
        </p:nvSpPr>
        <p:spPr>
          <a:xfrm>
            <a:off x="574675" y="3861466"/>
            <a:ext cx="5681980" cy="4399218"/>
          </a:xfrm>
        </p:spPr>
        <p:txBody>
          <a:bodyPr>
            <a:normAutofit lnSpcReduction="10000"/>
          </a:bodyPr>
          <a:lstStyle/>
          <a:p>
            <a:pPr defTabSz="942289">
              <a:defRPr/>
            </a:pPr>
            <a:r>
              <a:rPr lang="en-US" b="1" kern="0" dirty="0">
                <a:ea typeface="Arial Unicode MS" pitchFamily="34" charset="-128"/>
                <a:cs typeface="Arial Unicode MS" pitchFamily="34" charset="-128"/>
              </a:rPr>
              <a:t>Introduction:</a:t>
            </a:r>
          </a:p>
          <a:p>
            <a:r>
              <a:rPr lang="en-US" b="1" dirty="0"/>
              <a:t>THIS</a:t>
            </a:r>
            <a:r>
              <a:rPr lang="en-US" dirty="0"/>
              <a:t> is How We Run. It’s real, open and authentically SAP.  </a:t>
            </a:r>
          </a:p>
          <a:p>
            <a:endParaRPr lang="en-US" dirty="0"/>
          </a:p>
          <a:p>
            <a:r>
              <a:rPr lang="en-US" dirty="0"/>
              <a:t>Tell it Like it Is</a:t>
            </a:r>
          </a:p>
          <a:p>
            <a:r>
              <a:rPr lang="en-US" dirty="0"/>
              <a:t>Stay Curious</a:t>
            </a:r>
          </a:p>
          <a:p>
            <a:r>
              <a:rPr lang="en-US" dirty="0"/>
              <a:t>Embrace Differences</a:t>
            </a:r>
          </a:p>
          <a:p>
            <a:r>
              <a:rPr lang="en-US" dirty="0"/>
              <a:t>Keep the</a:t>
            </a:r>
            <a:r>
              <a:rPr lang="en-US" baseline="0" dirty="0"/>
              <a:t> Promise</a:t>
            </a:r>
          </a:p>
          <a:p>
            <a:r>
              <a:rPr lang="en-US" baseline="0" dirty="0"/>
              <a:t>Build Bridges, Not Silos</a:t>
            </a:r>
          </a:p>
          <a:p>
            <a:endParaRPr lang="en-US" baseline="0" dirty="0"/>
          </a:p>
          <a:p>
            <a:pPr defTabSz="942289">
              <a:defRPr/>
            </a:pPr>
            <a:r>
              <a:rPr lang="en-US" b="1" kern="0" dirty="0">
                <a:latin typeface="BentonSans Light" panose="02000503000000020004" pitchFamily="2" charset="0"/>
                <a:cs typeface="BentonSans Light"/>
              </a:rPr>
              <a:t>Main points:</a:t>
            </a:r>
            <a:endParaRPr lang="en-US" dirty="0"/>
          </a:p>
          <a:p>
            <a:r>
              <a:rPr lang="en-US" baseline="0" dirty="0"/>
              <a:t>This initiative didn’t stop at defining How We Run, we equally focused on how these behaviors were to be lived. </a:t>
            </a:r>
          </a:p>
          <a:p>
            <a:endParaRPr lang="en-US" baseline="0" dirty="0"/>
          </a:p>
          <a:p>
            <a:r>
              <a:rPr lang="en-US" baseline="0" dirty="0"/>
              <a:t>When you hear these what kind of company comes t</a:t>
            </a:r>
            <a:r>
              <a:rPr lang="en-US" dirty="0"/>
              <a:t>o mind for you</a:t>
            </a:r>
            <a:r>
              <a:rPr lang="en-US" baseline="0" dirty="0"/>
              <a:t>? </a:t>
            </a:r>
            <a:r>
              <a:rPr lang="en-US" b="1" dirty="0">
                <a:solidFill>
                  <a:schemeClr val="tx2"/>
                </a:solidFill>
                <a:latin typeface="BentonSans Book" panose="02000503000000020004" pitchFamily="2" charset="0"/>
              </a:rPr>
              <a:t>(Pause for chances to get some feedback and participation in person or virtually)</a:t>
            </a:r>
            <a:endParaRPr lang="en-US" baseline="0" dirty="0"/>
          </a:p>
          <a:p>
            <a:endParaRPr lang="en-US" baseline="0" dirty="0"/>
          </a:p>
          <a:p>
            <a:r>
              <a:rPr lang="en-US" b="1" baseline="0" dirty="0"/>
              <a:t>Transition:</a:t>
            </a:r>
          </a:p>
          <a:p>
            <a:r>
              <a:rPr lang="en-US" b="0" baseline="0" dirty="0"/>
              <a:t>Involving all levels of employees globally allowed us to collaborate to define SAP’s Run Simple culture – the SAP we are today and the SAP we have yet to become.</a:t>
            </a:r>
          </a:p>
          <a:p>
            <a:pPr marL="176679" indent="-176679">
              <a:buFont typeface="Arial" panose="020B0604020202020204" pitchFamily="34" charset="0"/>
              <a:buChar char="•"/>
            </a:pPr>
            <a:endParaRPr lang="en-US" baseline="0" dirty="0"/>
          </a:p>
        </p:txBody>
      </p:sp>
    </p:spTree>
    <p:extLst>
      <p:ext uri="{BB962C8B-B14F-4D97-AF65-F5344CB8AC3E}">
        <p14:creationId xmlns:p14="http://schemas.microsoft.com/office/powerpoint/2010/main" val="389622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25" y="628650"/>
            <a:ext cx="5424488" cy="3051175"/>
          </a:xfrm>
        </p:spPr>
      </p:sp>
      <p:sp>
        <p:nvSpPr>
          <p:cNvPr id="3" name="Notes Placeholder 2"/>
          <p:cNvSpPr>
            <a:spLocks noGrp="1"/>
          </p:cNvSpPr>
          <p:nvPr>
            <p:ph type="body" idx="1"/>
          </p:nvPr>
        </p:nvSpPr>
        <p:spPr/>
        <p:txBody>
          <a:bodyPr>
            <a:normAutofit fontScale="77500" lnSpcReduction="20000"/>
          </a:bodyPr>
          <a:lstStyle/>
          <a:p>
            <a:pPr marL="0" marR="0" indent="0" algn="l" defTabSz="1088776" rtl="0" eaLnBrk="1" fontAlgn="auto" latinLnBrk="0" hangingPunct="1">
              <a:lnSpc>
                <a:spcPct val="100000"/>
              </a:lnSpc>
              <a:spcBef>
                <a:spcPts val="0"/>
              </a:spcBef>
              <a:spcAft>
                <a:spcPts val="0"/>
              </a:spcAft>
              <a:buClrTx/>
              <a:buSzTx/>
              <a:buFont typeface="Arial"/>
              <a:buNone/>
              <a:tabLst/>
              <a:defRPr/>
            </a:pPr>
            <a:r>
              <a:rPr lang="en-US" sz="1400" kern="1200" dirty="0">
                <a:solidFill>
                  <a:schemeClr val="tx1"/>
                </a:solidFill>
                <a:effectLst/>
                <a:latin typeface="+mn-lt"/>
                <a:ea typeface="+mn-ea"/>
                <a:cs typeface="+mn-cs"/>
              </a:rPr>
              <a:t>There is a tremendous amount of change going on in the world around us – change that is happening faster and faster – and it is impacting HR strategies dramatically.</a:t>
            </a:r>
            <a:r>
              <a:rPr lang="en-US" dirty="0">
                <a:effectLst/>
              </a:rPr>
              <a:t>  </a:t>
            </a:r>
            <a:endParaRPr lang="en-US" sz="1400" dirty="0"/>
          </a:p>
          <a:p>
            <a:pPr marL="0" indent="0">
              <a:buFont typeface="Arial"/>
              <a:buNone/>
            </a:pPr>
            <a:endParaRPr lang="en-US" sz="1400" dirty="0"/>
          </a:p>
          <a:p>
            <a:r>
              <a:rPr lang="en-US" sz="1400" b="1" kern="1200" dirty="0">
                <a:solidFill>
                  <a:schemeClr val="tx1"/>
                </a:solidFill>
                <a:effectLst/>
                <a:latin typeface="+mn-lt"/>
                <a:ea typeface="+mn-ea"/>
                <a:cs typeface="+mn-cs"/>
              </a:rPr>
              <a:t>Today’s workforce is more diverse than ever.</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For the first time in history we have five different generations of workers working side by side, each with potentially different needs and expectations.  </a:t>
            </a:r>
          </a:p>
          <a:p>
            <a:pPr lvl="0"/>
            <a:r>
              <a:rPr lang="en-US" sz="1400" kern="1200" dirty="0">
                <a:solidFill>
                  <a:schemeClr val="tx1"/>
                </a:solidFill>
                <a:effectLst/>
                <a:latin typeface="+mn-lt"/>
                <a:ea typeface="+mn-ea"/>
                <a:cs typeface="+mn-cs"/>
              </a:rPr>
              <a:t>And it’s no longer just about </a:t>
            </a:r>
            <a:r>
              <a:rPr lang="en-US" sz="1400" kern="1200" dirty="0" err="1">
                <a:solidFill>
                  <a:schemeClr val="tx1"/>
                </a:solidFill>
                <a:effectLst/>
                <a:latin typeface="+mn-lt"/>
                <a:ea typeface="+mn-ea"/>
                <a:cs typeface="+mn-cs"/>
              </a:rPr>
              <a:t>Millennials</a:t>
            </a:r>
            <a:r>
              <a:rPr lang="en-US" sz="1400" kern="1200" dirty="0">
                <a:solidFill>
                  <a:schemeClr val="tx1"/>
                </a:solidFill>
                <a:effectLst/>
                <a:latin typeface="+mn-lt"/>
                <a:ea typeface="+mn-ea"/>
                <a:cs typeface="+mn-cs"/>
              </a:rPr>
              <a:t> – who will represent 75% of the workforce in 2025 – but now “digital natives” who have never known life without an internet.  </a:t>
            </a:r>
          </a:p>
          <a:p>
            <a:pPr lvl="0"/>
            <a:r>
              <a:rPr lang="en-US" sz="1400" kern="1200" dirty="0">
                <a:solidFill>
                  <a:schemeClr val="tx1"/>
                </a:solidFill>
                <a:effectLst/>
                <a:latin typeface="+mn-lt"/>
                <a:ea typeface="+mn-ea"/>
                <a:cs typeface="+mn-cs"/>
              </a:rPr>
              <a:t>This workforce is also global, and more diverse by gender and ethnicity, providing a new dynamic of culture, language, and views that must also be accommodated.   </a:t>
            </a:r>
          </a:p>
          <a:p>
            <a:pPr lvl="0"/>
            <a:r>
              <a:rPr lang="en-US" sz="1400" kern="1200" dirty="0">
                <a:solidFill>
                  <a:schemeClr val="tx1"/>
                </a:solidFill>
                <a:effectLst/>
                <a:latin typeface="+mn-lt"/>
                <a:ea typeface="+mn-ea"/>
                <a:cs typeface="+mn-cs"/>
              </a:rPr>
              <a:t>Finally, the workforce is highly connected and technology-savvy, and use mobility and collaboration tools to share information with co-workers, peers, and partners quickly in an effort to get their jobs done better.</a:t>
            </a:r>
          </a:p>
          <a:p>
            <a:r>
              <a:rPr lang="en-US" sz="1400"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Growing complexity in HR</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Unlike Financials, which is heavily governed by public accounting standards, HR has little process standardization (with the exception of regulatory reporting).  In many cases, HR has had to “make it up” as they go, often with the unintended consequence of introducing complexity into the operating environment.  Old ways of doing things got entrenched and the ability to be agile and flexible became more and more limited.  Perpetuating the problem is HR technology.  HR systems, often implemented quickly and as part of larger ERP implementations, often didn’t get sufficient budget or resources necessary to rethink processes and eliminate complexity.  The result:  new technology with heavily customized processes that reflect policies and strategies 20 years old or more.   And heavily customized systems can’t be easily upgraded and get frozen in time, so people are using interfaces designed in the ‘90s. </a:t>
            </a:r>
          </a:p>
          <a:p>
            <a:r>
              <a:rPr lang="en-US" sz="1400"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War for talent</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While this term, first introduced by McKinsey, has been around the talent management space for almost 20 years now, it has never been more current than today. Why? New research suggests that by 2020, the world could have 40 million too few college-educated workers. Add the fact that </a:t>
            </a:r>
            <a:r>
              <a:rPr lang="en-US" sz="1400" kern="1200" dirty="0" err="1">
                <a:solidFill>
                  <a:schemeClr val="tx1"/>
                </a:solidFill>
                <a:effectLst/>
                <a:latin typeface="+mn-lt"/>
                <a:ea typeface="+mn-ea"/>
                <a:cs typeface="+mn-cs"/>
              </a:rPr>
              <a:t>Millennials</a:t>
            </a:r>
            <a:r>
              <a:rPr lang="en-US" sz="1400" kern="1200" dirty="0">
                <a:solidFill>
                  <a:schemeClr val="tx1"/>
                </a:solidFill>
                <a:effectLst/>
                <a:latin typeface="+mn-lt"/>
                <a:ea typeface="+mn-ea"/>
                <a:cs typeface="+mn-cs"/>
              </a:rPr>
              <a:t> become the largest cohort in the workforce, the basis of competition has fundamentally shifted. Hence the need for a renewed emphasis on and new ways of recruiting, onboarding and retaining top talent.</a:t>
            </a:r>
            <a:r>
              <a:rPr lang="en-US" dirty="0">
                <a:effectLst/>
              </a:rPr>
              <a:t> </a:t>
            </a:r>
            <a:endParaRPr lang="en-US" dirty="0"/>
          </a:p>
          <a:p>
            <a:pPr marL="0" indent="0">
              <a:buFont typeface="Arial"/>
              <a:buNone/>
            </a:pPr>
            <a:endParaRPr lang="en-US" sz="1400" dirty="0"/>
          </a:p>
          <a:p>
            <a:pPr marL="0" indent="0">
              <a:buFont typeface="Arial"/>
              <a:buNone/>
            </a:pPr>
            <a:endParaRPr lang="en-US" sz="14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176897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buFont typeface="Arial"/>
              <a:buNone/>
            </a:pPr>
            <a:r>
              <a:rPr lang="en-US" sz="1400" i="0" kern="1200" dirty="0">
                <a:solidFill>
                  <a:schemeClr val="tx1"/>
                </a:solidFill>
                <a:latin typeface="+mn-lt"/>
                <a:ea typeface="+mn-ea"/>
                <a:cs typeface="+mn-cs"/>
              </a:rPr>
              <a:t>We are in the era of digital business and there is no going backward. Disruption and the business opportunities it brings are everywhere.</a:t>
            </a:r>
            <a:r>
              <a:rPr lang="en-US" sz="1400" i="0" kern="1200" baseline="0" dirty="0">
                <a:solidFill>
                  <a:schemeClr val="tx1"/>
                </a:solidFill>
                <a:latin typeface="+mn-lt"/>
                <a:ea typeface="+mn-ea"/>
                <a:cs typeface="+mn-cs"/>
              </a:rPr>
              <a:t> The HCM technology underpinning </a:t>
            </a:r>
            <a:endParaRPr lang="en-US" sz="1400" i="0" kern="1200" dirty="0">
              <a:solidFill>
                <a:schemeClr val="tx1"/>
              </a:solidFill>
              <a:latin typeface="+mn-lt"/>
              <a:ea typeface="+mn-ea"/>
              <a:cs typeface="+mn-cs"/>
            </a:endParaRPr>
          </a:p>
          <a:p>
            <a:pPr marL="0" lvl="0" indent="0">
              <a:buFont typeface="Arial"/>
              <a:buNone/>
            </a:pPr>
            <a:endParaRPr lang="en-US" sz="1400" b="1" i="1" kern="1200" dirty="0">
              <a:solidFill>
                <a:schemeClr val="tx1"/>
              </a:solidFill>
              <a:effectLst/>
              <a:latin typeface="+mn-lt"/>
              <a:ea typeface="+mn-ea"/>
              <a:cs typeface="+mn-cs"/>
            </a:endParaRPr>
          </a:p>
          <a:p>
            <a:pPr marL="0" lvl="0" indent="0">
              <a:buFont typeface="Arial"/>
              <a:buNone/>
            </a:pPr>
            <a:r>
              <a:rPr lang="en-US" sz="1400" b="1" kern="1200" dirty="0">
                <a:solidFill>
                  <a:schemeClr val="tx1"/>
                </a:solidFill>
                <a:effectLst/>
                <a:latin typeface="+mn-lt"/>
                <a:ea typeface="+mn-ea"/>
                <a:cs typeface="+mn-cs"/>
              </a:rPr>
              <a:t>Continuous</a:t>
            </a:r>
          </a:p>
          <a:p>
            <a:pPr marL="285750" lvl="0" indent="-285750">
              <a:buFont typeface="Arial" charset="0"/>
              <a:buChar char="•"/>
            </a:pPr>
            <a:r>
              <a:rPr lang="en-US" sz="1400" kern="1200" dirty="0">
                <a:solidFill>
                  <a:schemeClr val="tx1"/>
                </a:solidFill>
                <a:latin typeface="+mn-lt"/>
                <a:ea typeface="+mn-ea"/>
                <a:cs typeface="+mn-cs"/>
              </a:rPr>
              <a:t>Today’s systems must be an </a:t>
            </a:r>
            <a:r>
              <a:rPr lang="en-US" sz="1400" b="1" u="sng" kern="1200" dirty="0">
                <a:solidFill>
                  <a:schemeClr val="tx1"/>
                </a:solidFill>
                <a:latin typeface="+mn-lt"/>
                <a:ea typeface="+mn-ea"/>
                <a:cs typeface="+mn-cs"/>
              </a:rPr>
              <a:t>ongoing destination</a:t>
            </a:r>
            <a:r>
              <a:rPr lang="en-US" sz="1400" b="0" u="sng" kern="1200" dirty="0">
                <a:solidFill>
                  <a:schemeClr val="tx1"/>
                </a:solidFill>
                <a:latin typeface="+mn-lt"/>
                <a:ea typeface="+mn-ea"/>
                <a:cs typeface="+mn-cs"/>
              </a:rPr>
              <a:t> </a:t>
            </a:r>
            <a:r>
              <a:rPr lang="en-US" sz="1400" b="0" u="none" kern="1200" dirty="0">
                <a:solidFill>
                  <a:schemeClr val="tx1"/>
                </a:solidFill>
                <a:latin typeface="+mn-lt"/>
                <a:ea typeface="+mn-ea"/>
                <a:cs typeface="+mn-cs"/>
              </a:rPr>
              <a:t>for employees that encourages continual usage.  It is used to help them manage their work, plan their careers, develop new skills, and support changes in their personal lives – all on an ongoing basis.  What good is an HR system investment if employees only use it sporadically twice a year – and when forced.</a:t>
            </a:r>
          </a:p>
          <a:p>
            <a:pPr marL="285750" lvl="0" indent="-285750">
              <a:buFont typeface="Arial" charset="0"/>
              <a:buChar char="•"/>
            </a:pPr>
            <a:r>
              <a:rPr lang="en-US" sz="1400" kern="1200" dirty="0">
                <a:solidFill>
                  <a:schemeClr val="tx1"/>
                </a:solidFill>
                <a:latin typeface="+mn-lt"/>
                <a:ea typeface="+mn-ea"/>
                <a:cs typeface="+mn-cs"/>
              </a:rPr>
              <a:t>Today’s systems must provide a </a:t>
            </a:r>
            <a:r>
              <a:rPr lang="en-US" sz="1400" b="1" u="sng" kern="1200" dirty="0">
                <a:solidFill>
                  <a:schemeClr val="tx1"/>
                </a:solidFill>
                <a:latin typeface="+mn-lt"/>
                <a:ea typeface="+mn-ea"/>
                <a:cs typeface="+mn-cs"/>
              </a:rPr>
              <a:t>personalized experience</a:t>
            </a:r>
            <a:r>
              <a:rPr lang="en-US" sz="1400" b="0" u="sng" kern="1200" dirty="0">
                <a:solidFill>
                  <a:schemeClr val="tx1"/>
                </a:solidFill>
                <a:latin typeface="+mn-lt"/>
                <a:ea typeface="+mn-ea"/>
                <a:cs typeface="+mn-cs"/>
              </a:rPr>
              <a:t>. </a:t>
            </a:r>
            <a:r>
              <a:rPr lang="en-US" sz="1400" b="0" u="none" kern="1200" dirty="0">
                <a:solidFill>
                  <a:schemeClr val="tx1"/>
                </a:solidFill>
                <a:latin typeface="+mn-lt"/>
                <a:ea typeface="+mn-ea"/>
                <a:cs typeface="+mn-cs"/>
              </a:rPr>
              <a:t> They must be able to recognize – and cater to – different needs and expectations across a multi-cultural and multi-generational workforce.  They need to be flexible enough to deliver processes based on who the individual is, what they do, and how they prefer to interact.</a:t>
            </a:r>
          </a:p>
          <a:p>
            <a:pPr marL="285750" lvl="0" indent="-285750">
              <a:buFont typeface="Arial" charset="0"/>
              <a:buChar char="•"/>
            </a:pPr>
            <a:endParaRPr lang="en-US" sz="1400" b="0" u="none" kern="1200" dirty="0">
              <a:solidFill>
                <a:schemeClr val="tx1"/>
              </a:solidFill>
              <a:effectLst/>
              <a:latin typeface="+mn-lt"/>
              <a:ea typeface="+mn-ea"/>
              <a:cs typeface="+mn-cs"/>
            </a:endParaRPr>
          </a:p>
          <a:p>
            <a:pPr marL="0" lvl="0" indent="0">
              <a:buFont typeface="Arial" charset="0"/>
              <a:buNone/>
            </a:pPr>
            <a:r>
              <a:rPr lang="en-US" sz="1400" b="1" u="none" kern="1200" dirty="0">
                <a:solidFill>
                  <a:schemeClr val="tx1"/>
                </a:solidFill>
                <a:effectLst/>
                <a:latin typeface="+mn-lt"/>
                <a:ea typeface="+mn-ea"/>
                <a:cs typeface="+mn-cs"/>
              </a:rPr>
              <a:t>Intelligent</a:t>
            </a:r>
          </a:p>
          <a:p>
            <a:pPr marL="285750" lvl="0" indent="-285750">
              <a:buFont typeface="Arial" charset="0"/>
              <a:buChar char="•"/>
            </a:pPr>
            <a:r>
              <a:rPr lang="en-US" sz="1400" kern="1200" dirty="0">
                <a:solidFill>
                  <a:schemeClr val="tx1"/>
                </a:solidFill>
                <a:latin typeface="+mn-lt"/>
                <a:ea typeface="+mn-ea"/>
                <a:cs typeface="+mn-cs"/>
              </a:rPr>
              <a:t>Today’s systems must </a:t>
            </a:r>
            <a:r>
              <a:rPr lang="en-US" sz="1400" b="1" u="sng" kern="1200" dirty="0">
                <a:solidFill>
                  <a:schemeClr val="tx1"/>
                </a:solidFill>
                <a:latin typeface="+mn-lt"/>
                <a:ea typeface="+mn-ea"/>
                <a:cs typeface="+mn-cs"/>
              </a:rPr>
              <a:t>transform data </a:t>
            </a:r>
            <a:r>
              <a:rPr lang="en-US" sz="1400" b="0" u="none" kern="1200" dirty="0">
                <a:solidFill>
                  <a:schemeClr val="tx1"/>
                </a:solidFill>
                <a:latin typeface="+mn-lt"/>
                <a:ea typeface="+mn-ea"/>
                <a:cs typeface="+mn-cs"/>
              </a:rPr>
              <a:t>across multiple sources – HR, ERP, external networks, machine data – into actionable insight to plan, measure, and predict. </a:t>
            </a:r>
          </a:p>
          <a:p>
            <a:pPr marL="285750" lvl="0" indent="-285750">
              <a:buFont typeface="Arial" charset="0"/>
              <a:buChar char="•"/>
            </a:pPr>
            <a:r>
              <a:rPr lang="en-US" sz="1400" kern="1200" dirty="0">
                <a:solidFill>
                  <a:schemeClr val="tx1"/>
                </a:solidFill>
                <a:latin typeface="+mn-lt"/>
                <a:ea typeface="+mn-ea"/>
                <a:cs typeface="+mn-cs"/>
              </a:rPr>
              <a:t>Today’s systems must </a:t>
            </a:r>
            <a:r>
              <a:rPr lang="en-US" sz="1400" b="1" u="sng" kern="1200" dirty="0">
                <a:solidFill>
                  <a:schemeClr val="tx1"/>
                </a:solidFill>
                <a:latin typeface="+mn-lt"/>
                <a:ea typeface="+mn-ea"/>
                <a:cs typeface="+mn-cs"/>
              </a:rPr>
              <a:t>recommend actions</a:t>
            </a:r>
            <a:r>
              <a:rPr lang="en-US" sz="1400" b="0" u="sng" kern="1200" dirty="0">
                <a:solidFill>
                  <a:schemeClr val="tx1"/>
                </a:solidFill>
                <a:latin typeface="+mn-lt"/>
                <a:ea typeface="+mn-ea"/>
                <a:cs typeface="+mn-cs"/>
              </a:rPr>
              <a:t> </a:t>
            </a:r>
            <a:r>
              <a:rPr lang="en-US" sz="1400" b="0" u="none" kern="1200" dirty="0">
                <a:solidFill>
                  <a:schemeClr val="tx1"/>
                </a:solidFill>
                <a:latin typeface="+mn-lt"/>
                <a:ea typeface="+mn-ea"/>
                <a:cs typeface="+mn-cs"/>
              </a:rPr>
              <a:t>based on available data and the experience of others.  It’s no longer OK to provide generic information and let the end user sift through hundreds of options, s/he wants an “Amazon” experience:  here are some suggestions based on what you bought in the past, what you’ve looked at, and what others like you have bought/looked at.</a:t>
            </a:r>
          </a:p>
          <a:p>
            <a:pPr marL="285750" lvl="0" indent="-285750">
              <a:buFont typeface="Arial" charset="0"/>
              <a:buChar char="•"/>
            </a:pPr>
            <a:endParaRPr lang="en-US" sz="1400" b="0" u="none" kern="1200" dirty="0">
              <a:solidFill>
                <a:schemeClr val="tx1"/>
              </a:solidFill>
              <a:effectLst/>
              <a:latin typeface="+mn-lt"/>
              <a:ea typeface="+mn-ea"/>
              <a:cs typeface="+mn-cs"/>
            </a:endParaRPr>
          </a:p>
          <a:p>
            <a:pPr marL="0" lvl="0" indent="0">
              <a:buFont typeface="Arial" charset="0"/>
              <a:buNone/>
            </a:pPr>
            <a:r>
              <a:rPr lang="en-US" sz="1400" b="1" u="none" kern="1200" dirty="0">
                <a:solidFill>
                  <a:schemeClr val="tx1"/>
                </a:solidFill>
                <a:effectLst/>
                <a:latin typeface="+mn-lt"/>
                <a:ea typeface="+mn-ea"/>
                <a:cs typeface="+mn-cs"/>
              </a:rPr>
              <a:t>Extensible</a:t>
            </a:r>
          </a:p>
          <a:p>
            <a:pPr marL="285750" lvl="0" indent="-285750">
              <a:buFont typeface="Arial" charset="0"/>
              <a:buChar char="•"/>
            </a:pPr>
            <a:r>
              <a:rPr lang="en-US" sz="1400" kern="1200" dirty="0">
                <a:solidFill>
                  <a:schemeClr val="tx1"/>
                </a:solidFill>
                <a:latin typeface="+mn-lt"/>
                <a:ea typeface="+mn-ea"/>
                <a:cs typeface="+mn-cs"/>
              </a:rPr>
              <a:t>Today’s systems must easily incorporate </a:t>
            </a:r>
            <a:r>
              <a:rPr lang="en-US" sz="1400" b="1" u="sng" kern="1200" dirty="0">
                <a:solidFill>
                  <a:schemeClr val="tx1"/>
                </a:solidFill>
                <a:latin typeface="+mn-lt"/>
                <a:ea typeface="+mn-ea"/>
                <a:cs typeface="+mn-cs"/>
              </a:rPr>
              <a:t>customer-unique</a:t>
            </a:r>
            <a:r>
              <a:rPr lang="en-US" sz="1400" b="0" u="sng" kern="1200" dirty="0">
                <a:solidFill>
                  <a:schemeClr val="tx1"/>
                </a:solidFill>
                <a:latin typeface="+mn-lt"/>
                <a:ea typeface="+mn-ea"/>
                <a:cs typeface="+mn-cs"/>
              </a:rPr>
              <a:t> </a:t>
            </a:r>
            <a:r>
              <a:rPr lang="en-US" sz="1400" b="0" u="none" kern="1200" dirty="0">
                <a:solidFill>
                  <a:schemeClr val="tx1"/>
                </a:solidFill>
                <a:latin typeface="+mn-lt"/>
                <a:ea typeface="+mn-ea"/>
                <a:cs typeface="+mn-cs"/>
              </a:rPr>
              <a:t>processes into their environments.  With HR, one size never fits all:  HR often has to support processes because of historical agreements and/or because they help differentiation the organization as employer of choice. </a:t>
            </a:r>
          </a:p>
          <a:p>
            <a:pPr marL="285750" lvl="0" indent="-285750">
              <a:buFont typeface="Arial" charset="0"/>
              <a:buChar char="•"/>
            </a:pPr>
            <a:r>
              <a:rPr lang="en-US" sz="1400" b="0" u="none" kern="1200" dirty="0">
                <a:solidFill>
                  <a:schemeClr val="tx1"/>
                </a:solidFill>
                <a:effectLst/>
                <a:latin typeface="+mn-lt"/>
                <a:ea typeface="+mn-ea"/>
                <a:cs typeface="+mn-cs"/>
              </a:rPr>
              <a:t>T</a:t>
            </a:r>
            <a:r>
              <a:rPr lang="en-US" sz="1400" kern="1200" dirty="0">
                <a:solidFill>
                  <a:schemeClr val="tx1"/>
                </a:solidFill>
                <a:latin typeface="+mn-lt"/>
                <a:ea typeface="+mn-ea"/>
                <a:cs typeface="+mn-cs"/>
              </a:rPr>
              <a:t>oday’s systems must include </a:t>
            </a:r>
            <a:r>
              <a:rPr lang="en-US" sz="1400" b="1" u="sng" kern="1200" dirty="0">
                <a:solidFill>
                  <a:schemeClr val="tx1"/>
                </a:solidFill>
                <a:latin typeface="+mn-lt"/>
                <a:ea typeface="+mn-ea"/>
                <a:cs typeface="+mn-cs"/>
              </a:rPr>
              <a:t>a platform and services</a:t>
            </a:r>
            <a:r>
              <a:rPr lang="en-US" sz="1400" b="0" u="sng" kern="1200" dirty="0">
                <a:solidFill>
                  <a:schemeClr val="tx1"/>
                </a:solidFill>
                <a:latin typeface="+mn-lt"/>
                <a:ea typeface="+mn-ea"/>
                <a:cs typeface="+mn-cs"/>
              </a:rPr>
              <a:t> </a:t>
            </a:r>
            <a:r>
              <a:rPr lang="en-US" sz="1400" b="0" u="none" kern="1200" dirty="0">
                <a:solidFill>
                  <a:schemeClr val="tx1"/>
                </a:solidFill>
                <a:latin typeface="+mn-lt"/>
                <a:ea typeface="+mn-ea"/>
                <a:cs typeface="+mn-cs"/>
              </a:rPr>
              <a:t>that enable anyone with an idea to build new innovations and allow customers to easily consume and connect them with their HR systems.  The “single data model” for HR is a myth:  it always was, it is today, and it will be in the future.  Especially today, organizations can’t rely solely on one vendor, it’s too slow:  they will wait longer and longer and miss unique ideas that can help them thrive (for example, there are over 2,500 startups in the HR space, many with great ideas that can help companies compete better).</a:t>
            </a:r>
          </a:p>
          <a:p>
            <a:pPr marL="285750" lvl="0" indent="-285750">
              <a:buFont typeface="Arial" charset="0"/>
              <a:buChar char="•"/>
            </a:pPr>
            <a:endParaRPr lang="en-US" sz="1400" b="0" u="none" kern="1200" dirty="0">
              <a:solidFill>
                <a:schemeClr val="tx1"/>
              </a:solidFill>
              <a:effectLst/>
              <a:latin typeface="+mn-lt"/>
              <a:ea typeface="+mn-ea"/>
              <a:cs typeface="+mn-cs"/>
            </a:endParaRPr>
          </a:p>
          <a:p>
            <a:pPr marL="0" lvl="0" indent="0">
              <a:buFont typeface="Arial" charset="0"/>
              <a:buNone/>
            </a:pPr>
            <a:r>
              <a:rPr lang="en-US" sz="1400" b="1" kern="1200" dirty="0">
                <a:solidFill>
                  <a:schemeClr val="tx1"/>
                </a:solidFill>
                <a:latin typeface="+mn-lt"/>
                <a:ea typeface="+mn-ea"/>
                <a:cs typeface="+mn-cs"/>
              </a:rPr>
              <a:t>And all of this supporting any kind of worker: permanent, temporary, intern, or alumni. </a:t>
            </a:r>
            <a:endParaRPr lang="en-US" sz="14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8C2C35-2B8A-446E-BEC0-FD36716C29AC}"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de-DE"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7141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344122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We think the answer is simple: Success is Simply Human</a:t>
            </a:r>
            <a:r>
              <a:rPr lang="en-US"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67901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75"/>
            <a:ext cx="10620000" cy="923330"/>
          </a:xfrm>
        </p:spPr>
        <p:txBody>
          <a:bodyPr anchor="t" anchorCtr="0">
            <a:noAutofit/>
          </a:bodyPr>
          <a:lstStyle>
            <a:lvl1pPr>
              <a:defRPr sz="6000">
                <a:solidFill>
                  <a:schemeClr val="tx1"/>
                </a:solidFill>
              </a:defRPr>
            </a:lvl1pPr>
          </a:lstStyle>
          <a:p>
            <a:r>
              <a:rPr lang="en-US" dirty="0"/>
              <a:t>Short Presentation Title</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40520"/>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a:t>Speaker’s Name, SAP (delete if not needed)</a:t>
            </a:r>
            <a:br>
              <a:rPr lang="en-US" dirty="0"/>
            </a:br>
            <a:r>
              <a:rPr lang="en-US" dirty="0"/>
              <a:t>Month 00, 2016</a:t>
            </a:r>
          </a:p>
        </p:txBody>
      </p:sp>
      <p:sp>
        <p:nvSpPr>
          <p:cNvPr id="7" name="TextBox 6"/>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a:solidFill>
                  <a:schemeClr val="tx1"/>
                </a:solidFill>
                <a:ea typeface="Arial Unicode MS" pitchFamily="34" charset="-128"/>
                <a:cs typeface="Arial Unicode MS" pitchFamily="34" charset="-128"/>
              </a:rPr>
              <a:t>Use this title slide only with an</a:t>
            </a:r>
            <a:r>
              <a:rPr lang="en-US" sz="1800" kern="0" baseline="0" dirty="0">
                <a:solidFill>
                  <a:schemeClr val="tx1"/>
                </a:solidFill>
                <a:ea typeface="Arial Unicode MS" pitchFamily="34" charset="-128"/>
                <a:cs typeface="Arial Unicode MS" pitchFamily="34" charset="-128"/>
              </a:rPr>
              <a:t> image</a:t>
            </a:r>
            <a:endParaRPr lang="en-US" sz="1800" kern="0" dirty="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29330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078"/>
            <a:ext cx="11545200" cy="4392043"/>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03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2391"/>
            <a:ext cx="56628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208016" y="1692391"/>
            <a:ext cx="56628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057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75"/>
            <a:ext cx="11545200" cy="756175"/>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2391"/>
            <a:ext cx="37404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8133317" y="1692391"/>
            <a:ext cx="37404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4228658" y="1692391"/>
            <a:ext cx="37404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077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4000" y="1691079"/>
            <a:ext cx="7149950" cy="4392042"/>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2696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4000" y="1692392"/>
            <a:ext cx="56628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07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4000" y="1692392"/>
            <a:ext cx="4224188"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5883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11545200" cy="923330"/>
          </a:xfrm>
        </p:spPr>
        <p:txBody>
          <a:bodyPr anchor="b" anchorCtr="0">
            <a:noAutofit/>
          </a:bodyPr>
          <a:lstStyle>
            <a:lvl1pPr algn="l">
              <a:defRPr sz="6000">
                <a:solidFill>
                  <a:schemeClr val="tx1"/>
                </a:solidFill>
                <a:latin typeface="+mj-lt"/>
              </a:defRPr>
            </a:lvl1pPr>
          </a:lstStyle>
          <a:p>
            <a:r>
              <a:rPr lang="en-US" dirty="0"/>
              <a:t>Click to edit text</a:t>
            </a:r>
          </a:p>
        </p:txBody>
      </p:sp>
      <p:sp>
        <p:nvSpPr>
          <p:cNvPr id="3" name="Rectangle 2"/>
          <p:cNvSpPr/>
          <p:nvPr/>
        </p:nvSpPr>
        <p:spPr bwMode="gray">
          <a:xfrm>
            <a:off x="173620" y="1088020"/>
            <a:ext cx="11806177" cy="32409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 name="Rectangle 3"/>
          <p:cNvSpPr/>
          <p:nvPr userDrawn="1"/>
        </p:nvSpPr>
        <p:spPr bwMode="gray">
          <a:xfrm>
            <a:off x="173620" y="1088020"/>
            <a:ext cx="11806177" cy="32409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9435055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080"/>
            <a:ext cx="5662800" cy="1721198"/>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6208016" y="1691080"/>
            <a:ext cx="5662800" cy="1721198"/>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Tree>
    <p:extLst>
      <p:ext uri="{BB962C8B-B14F-4D97-AF65-F5344CB8AC3E}">
        <p14:creationId xmlns:p14="http://schemas.microsoft.com/office/powerpoint/2010/main" val="2720293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7" name="Content Placeholder 2"/>
          <p:cNvSpPr>
            <a:spLocks noGrp="1"/>
          </p:cNvSpPr>
          <p:nvPr>
            <p:ph idx="1" hasCustomPrompt="1"/>
          </p:nvPr>
        </p:nvSpPr>
        <p:spPr>
          <a:xfrm>
            <a:off x="324000" y="1692390"/>
            <a:ext cx="11545200" cy="4393017"/>
          </a:xfrm>
        </p:spPr>
        <p:txBody>
          <a:bodyPr tIns="0"/>
          <a:lstStyle>
            <a:lvl1pPr algn="l">
              <a:defRPr b="0"/>
            </a:lvl1pPr>
          </a:lstStyle>
          <a:p>
            <a:pPr lvl="0"/>
            <a:r>
              <a:rPr lang="en-US" dirty="0"/>
              <a:t>Click to add content</a:t>
            </a:r>
          </a:p>
        </p:txBody>
      </p:sp>
    </p:spTree>
    <p:extLst>
      <p:ext uri="{BB962C8B-B14F-4D97-AF65-F5344CB8AC3E}">
        <p14:creationId xmlns:p14="http://schemas.microsoft.com/office/powerpoint/2010/main" val="60443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392"/>
            <a:ext cx="11545200" cy="3385542"/>
          </a:xfrm>
        </p:spPr>
        <p:txBody>
          <a:bodyPr>
            <a:spAutoFit/>
          </a:bodyPr>
          <a:lstStyle>
            <a:lvl1pPr>
              <a:spcBef>
                <a:spcPts val="24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82780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b" anchorCtr="0"/>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a:t>Speaker’s Name, SAP (delete if not needed)</a:t>
            </a:r>
            <a:br>
              <a:rPr lang="en-US" dirty="0"/>
            </a:br>
            <a:r>
              <a:rPr lang="en-US" dirty="0"/>
              <a:t>Month 00, 2016</a:t>
            </a:r>
          </a:p>
        </p:txBody>
      </p:sp>
      <p:sp>
        <p:nvSpPr>
          <p:cNvPr id="9" name="Title 1"/>
          <p:cNvSpPr>
            <a:spLocks noGrp="1"/>
          </p:cNvSpPr>
          <p:nvPr>
            <p:ph type="ctrTitle" hasCustomPrompt="1"/>
          </p:nvPr>
        </p:nvSpPr>
        <p:spPr bwMode="gray">
          <a:xfrm>
            <a:off x="467999" y="324075"/>
            <a:ext cx="10620000" cy="1107996"/>
          </a:xfrm>
        </p:spPr>
        <p:txBody>
          <a:bodyPr anchor="t" anchorCtr="0">
            <a:noAutofit/>
          </a:bodyPr>
          <a:lstStyle>
            <a:lvl1pPr>
              <a:defRPr sz="3600">
                <a:solidFill>
                  <a:sysClr val="windowText" lastClr="000000"/>
                </a:solidFill>
                <a:latin typeface="+mj-lt"/>
              </a:defRPr>
            </a:lvl1pPr>
          </a:lstStyle>
          <a:p>
            <a:r>
              <a:rPr lang="en-US" sz="3600" dirty="0"/>
              <a:t>Alternate Presentation Title</a:t>
            </a:r>
            <a:br>
              <a:rPr lang="en-US" sz="3600" dirty="0"/>
            </a:br>
            <a:r>
              <a:rPr lang="en-US" sz="3600" dirty="0"/>
              <a:t>Breaks to Two Lines</a:t>
            </a:r>
            <a:endParaRPr lang="en-US" dirty="0"/>
          </a:p>
        </p:txBody>
      </p:sp>
      <p:sp>
        <p:nvSpPr>
          <p:cNvPr id="12" name="TextBox 11"/>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a:solidFill>
                  <a:schemeClr val="tx1"/>
                </a:solidFill>
                <a:ea typeface="Arial Unicode MS" pitchFamily="34" charset="-128"/>
                <a:cs typeface="Arial Unicode MS" pitchFamily="34" charset="-128"/>
              </a:rPr>
              <a:t>Use this title slide only with an</a:t>
            </a:r>
            <a:r>
              <a:rPr lang="en-US" sz="1800" kern="0" baseline="0" dirty="0">
                <a:solidFill>
                  <a:schemeClr val="tx1"/>
                </a:solidFill>
                <a:ea typeface="Arial Unicode MS" pitchFamily="34" charset="-128"/>
                <a:cs typeface="Arial Unicode MS" pitchFamily="34" charset="-128"/>
              </a:rPr>
              <a:t> image</a:t>
            </a:r>
            <a:endParaRPr lang="en-US" sz="1800" kern="0" dirty="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57490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73620" y="1088020"/>
            <a:ext cx="11806177" cy="32409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0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33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4000" y="324075"/>
            <a:ext cx="11547324" cy="756175"/>
          </a:xfrm>
          <a:prstGeom prst="rect">
            <a:avLst/>
          </a:prstGeom>
        </p:spPr>
        <p:txBody>
          <a:bodyPr vert="horz" lIns="0" tIns="0" rIns="0" bIns="0" rtlCol="0" anchor="ctr" anchorCtr="0">
            <a:noAutofit/>
          </a:bodyPr>
          <a:lstStyle/>
          <a:p>
            <a:pPr algn="l" defTabSz="1088776" rtl="0" eaLnBrk="1" latinLnBrk="0" hangingPunct="1">
              <a:spcBef>
                <a:spcPct val="0"/>
              </a:spcBef>
              <a:buNone/>
            </a:pPr>
            <a:r>
              <a:rPr lang="en-US" sz="2900" b="1" kern="1200" noProof="0" dirty="0">
                <a:solidFill>
                  <a:schemeClr val="accent2"/>
                </a:solidFill>
                <a:latin typeface="+mj-lt"/>
                <a:ea typeface="+mj-ea"/>
                <a:cs typeface="+mj-cs"/>
              </a:rPr>
              <a:t>© 2016 SAP SE or an SAP affiliate company.</a:t>
            </a:r>
            <a:r>
              <a:rPr lang="en-US" sz="2900" b="1" kern="1200" baseline="0" noProof="0" dirty="0">
                <a:solidFill>
                  <a:schemeClr val="accent2"/>
                </a:solidFill>
                <a:latin typeface="+mj-lt"/>
                <a:ea typeface="+mj-ea"/>
                <a:cs typeface="+mj-cs"/>
              </a:rPr>
              <a:t> </a:t>
            </a:r>
            <a:r>
              <a:rPr lang="en-US" sz="2900" b="1" kern="1200" noProof="0" dirty="0">
                <a:solidFill>
                  <a:schemeClr val="accent2"/>
                </a:solidFill>
                <a:latin typeface="+mj-lt"/>
                <a:ea typeface="+mj-ea"/>
                <a:cs typeface="+mj-cs"/>
              </a:rPr>
              <a:t>All rights reserved.</a:t>
            </a:r>
          </a:p>
        </p:txBody>
      </p:sp>
      <p:sp>
        <p:nvSpPr>
          <p:cNvPr id="5" name="TextBox 4"/>
          <p:cNvSpPr txBox="1"/>
          <p:nvPr/>
        </p:nvSpPr>
        <p:spPr bwMode="gray">
          <a:xfrm>
            <a:off x="323999" y="1692000"/>
            <a:ext cx="11547325" cy="3539430"/>
          </a:xfrm>
          <a:prstGeom prst="rect">
            <a:avLst/>
          </a:prstGeom>
          <a:noFill/>
        </p:spPr>
        <p:txBody>
          <a:bodyPr wrap="square" lIns="0" tIns="0" rIns="0" bIns="0" rtlCol="0">
            <a:spAutoFit/>
          </a:bodyPr>
          <a:lstStyle/>
          <a:p>
            <a:r>
              <a:rPr lang="en-US" sz="12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2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Please see </a:t>
            </a:r>
            <a:r>
              <a:rPr lang="en-US" sz="12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2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2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2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2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SAP affiliate company products and </a:t>
            </a:r>
            <a:br>
              <a:rPr lang="en-US" sz="1200" kern="1200" dirty="0">
                <a:solidFill>
                  <a:schemeClr val="tx1"/>
                </a:solidFill>
                <a:latin typeface="Arial"/>
                <a:ea typeface="Arial Unicode MS" panose="020B0604020202020204" pitchFamily="34" charset="-128"/>
                <a:cs typeface="+mn-cs"/>
              </a:rPr>
            </a:br>
            <a:r>
              <a:rPr lang="en-US" sz="1200" kern="1200" dirty="0">
                <a:solidFill>
                  <a:schemeClr val="tx1"/>
                </a:solidFill>
                <a:latin typeface="Arial"/>
                <a:ea typeface="Arial Unicode MS" panose="020B0604020202020204" pitchFamily="34" charset="-128"/>
                <a:cs typeface="+mn-cs"/>
              </a:rPr>
              <a:t>services are those that are set forth in the express warranty statements accompanying such products and services, if any. Nothing herein should be construed as constituting an additional warranty. </a:t>
            </a:r>
          </a:p>
          <a:p>
            <a:pPr>
              <a:spcBef>
                <a:spcPts val="1200"/>
              </a:spcBef>
            </a:pPr>
            <a:r>
              <a:rPr lang="en-US" sz="12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a:t>
            </a:r>
            <a:br>
              <a:rPr lang="en-US" sz="1200" kern="1200" dirty="0">
                <a:solidFill>
                  <a:schemeClr val="tx1"/>
                </a:solidFill>
                <a:latin typeface="Arial"/>
                <a:ea typeface="Arial Unicode MS" panose="020B0604020202020204" pitchFamily="34" charset="-128"/>
                <a:cs typeface="+mn-cs"/>
              </a:rPr>
            </a:br>
            <a:r>
              <a:rPr lang="en-US" sz="1200" kern="1200" dirty="0">
                <a:solidFill>
                  <a:schemeClr val="tx1"/>
                </a:solidFill>
                <a:latin typeface="Arial"/>
                <a:ea typeface="Arial Unicode MS" panose="020B0604020202020204" pitchFamily="34" charset="-128"/>
                <a:cs typeface="+mn-cs"/>
              </a:rPr>
              <a:t>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a:t>
            </a:r>
            <a:br>
              <a:rPr lang="en-US" sz="1200" kern="1200" dirty="0">
                <a:solidFill>
                  <a:schemeClr val="tx1"/>
                </a:solidFill>
                <a:latin typeface="Arial"/>
                <a:ea typeface="Arial Unicode MS" panose="020B0604020202020204" pitchFamily="34" charset="-128"/>
                <a:cs typeface="+mn-cs"/>
              </a:rPr>
            </a:br>
            <a:r>
              <a:rPr lang="en-US" sz="1200" kern="1200" dirty="0">
                <a:solidFill>
                  <a:schemeClr val="tx1"/>
                </a:solidFill>
                <a:latin typeface="Arial"/>
                <a:ea typeface="Arial Unicode MS" panose="020B0604020202020204" pitchFamily="34" charset="-128"/>
                <a:cs typeface="+mn-cs"/>
              </a:rPr>
              <a:t>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3395777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4000" y="324075"/>
            <a:ext cx="11547324" cy="756175"/>
          </a:xfrm>
          <a:prstGeom prst="rect">
            <a:avLst/>
          </a:prstGeom>
        </p:spPr>
        <p:txBody>
          <a:bodyPr vert="horz" lIns="0" tIns="0" rIns="0" bIns="0" rtlCol="0" anchor="ctr" anchorCtr="0">
            <a:noAutofit/>
          </a:bodyPr>
          <a:lstStyle/>
          <a:p>
            <a:pPr marL="0" marR="0" indent="0" algn="l" defTabSz="1088776" rtl="0" eaLnBrk="1" fontAlgn="auto" latinLnBrk="0" hangingPunct="1">
              <a:lnSpc>
                <a:spcPct val="100000"/>
              </a:lnSpc>
              <a:spcBef>
                <a:spcPct val="0"/>
              </a:spcBef>
              <a:spcAft>
                <a:spcPts val="0"/>
              </a:spcAft>
              <a:buClrTx/>
              <a:buSzTx/>
              <a:buFontTx/>
              <a:buNone/>
              <a:tabLst/>
              <a:defRPr/>
            </a:pPr>
            <a:r>
              <a:rPr lang="de-DE" sz="2900" b="1" kern="1200" noProof="0" dirty="0">
                <a:solidFill>
                  <a:schemeClr val="accent2"/>
                </a:solidFill>
                <a:latin typeface="+mj-lt"/>
                <a:ea typeface="+mj-ea"/>
                <a:cs typeface="+mj-cs"/>
              </a:rPr>
              <a:t>© 2016 SAP SE oder ein SAP-Konzernunternehmen. </a:t>
            </a:r>
            <a:br>
              <a:rPr lang="de-DE" sz="2900" b="1" kern="1200" noProof="0" dirty="0">
                <a:solidFill>
                  <a:schemeClr val="accent2"/>
                </a:solidFill>
                <a:latin typeface="+mj-lt"/>
                <a:ea typeface="+mj-ea"/>
                <a:cs typeface="+mj-cs"/>
              </a:rPr>
            </a:br>
            <a:r>
              <a:rPr lang="de-DE" sz="2900" b="1" kern="1200" noProof="0" dirty="0">
                <a:solidFill>
                  <a:schemeClr val="accent2"/>
                </a:solidFill>
                <a:latin typeface="+mj-lt"/>
                <a:ea typeface="+mj-ea"/>
                <a:cs typeface="+mj-cs"/>
              </a:rPr>
              <a:t>Alle Rechte vorbehalten.</a:t>
            </a:r>
          </a:p>
        </p:txBody>
      </p:sp>
      <p:sp>
        <p:nvSpPr>
          <p:cNvPr id="8" name="TextBox 7"/>
          <p:cNvSpPr txBox="1"/>
          <p:nvPr/>
        </p:nvSpPr>
        <p:spPr bwMode="gray">
          <a:xfrm>
            <a:off x="323999" y="1692000"/>
            <a:ext cx="11547325" cy="4278094"/>
          </a:xfrm>
          <a:prstGeom prst="rect">
            <a:avLst/>
          </a:prstGeom>
          <a:noFill/>
        </p:spPr>
        <p:txBody>
          <a:bodyPr wrap="square" lIns="0" tIns="0" rIns="0" bIns="0" rtlCol="0">
            <a:spAutoFit/>
          </a:bodyPr>
          <a:lstStyle/>
          <a:p>
            <a:r>
              <a:rPr lang="de-DE" sz="12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ein SAP-Konzernunternehmen nicht gestattet.</a:t>
            </a:r>
          </a:p>
          <a:p>
            <a:pPr>
              <a:spcBef>
                <a:spcPts val="1200"/>
              </a:spcBef>
            </a:pPr>
            <a:r>
              <a:rPr lang="de-DE" sz="12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br>
              <a:rPr lang="de-DE" sz="1200" kern="1200" noProof="0" dirty="0">
                <a:solidFill>
                  <a:schemeClr val="tx1"/>
                </a:solidFill>
                <a:effectLst/>
                <a:latin typeface="Arial"/>
                <a:ea typeface="+mn-ea"/>
                <a:cs typeface="+mn-cs"/>
              </a:rPr>
            </a:b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von einem SAP-Konzernunternehmen) in Deutschland und verschiedenen anderen Ländern weltweit.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Weitere Hinweise und Informationen zum Markenrecht finden Sie unter </a:t>
            </a:r>
            <a:r>
              <a:rPr lang="de-DE" sz="1200" kern="1200" noProof="0" dirty="0">
                <a:solidFill>
                  <a:schemeClr val="tx1"/>
                </a:solidFill>
                <a:effectLst/>
                <a:latin typeface="Arial"/>
                <a:ea typeface="+mn-ea"/>
                <a:cs typeface="+mn-cs"/>
                <a:hlinkClick r:id="rId2"/>
              </a:rPr>
              <a:t>http://global.sap.com/corporate-de/legal/copyright/index.epx</a:t>
            </a:r>
            <a:r>
              <a:rPr lang="de-DE" sz="1200" kern="1200" noProof="0" dirty="0">
                <a:solidFill>
                  <a:schemeClr val="tx1"/>
                </a:solidFill>
                <a:effectLst/>
                <a:latin typeface="Arial"/>
                <a:ea typeface="+mn-ea"/>
                <a:cs typeface="+mn-cs"/>
              </a:rPr>
              <a:t>.</a:t>
            </a:r>
          </a:p>
          <a:p>
            <a:pPr>
              <a:spcBef>
                <a:spcPts val="1200"/>
              </a:spcBef>
            </a:pPr>
            <a:r>
              <a:rPr lang="de-DE" sz="1200" kern="1200" noProof="0" dirty="0">
                <a:solidFill>
                  <a:schemeClr val="tx1"/>
                </a:solidFill>
                <a:effectLst/>
                <a:latin typeface="Arial"/>
                <a:ea typeface="+mn-ea"/>
                <a:cs typeface="+mn-cs"/>
              </a:rPr>
              <a:t>Die von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200" kern="1200" noProof="0" dirty="0">
                <a:solidFill>
                  <a:schemeClr val="tx1"/>
                </a:solidFill>
                <a:effectLst/>
                <a:latin typeface="Arial"/>
                <a:ea typeface="+mn-ea"/>
                <a:cs typeface="+mn-cs"/>
              </a:rPr>
              <a:t>Produkte können länderspezifische Unterschiede aufweisen.</a:t>
            </a:r>
          </a:p>
          <a:p>
            <a:pPr>
              <a:spcBef>
                <a:spcPts val="1200"/>
              </a:spcBef>
            </a:pPr>
            <a:r>
              <a:rPr lang="de-DE" sz="1200" kern="1200" noProof="0" dirty="0">
                <a:solidFill>
                  <a:schemeClr val="tx1"/>
                </a:solidFill>
                <a:effectLst/>
                <a:latin typeface="Arial"/>
                <a:ea typeface="+mn-ea"/>
                <a:cs typeface="+mn-cs"/>
              </a:rPr>
              <a:t>Die vorliegenden Unterlagen werden von der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einem SAP-Konzernunternehmen bereitgestellt und dienen ausschließlich zu Informationszwecken.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 Konzernunternehmen übernehmen keinerlei Haftung oder Gewährleistung für Fehler oder Unvollständigkeiten in </a:t>
            </a:r>
            <a:r>
              <a:rPr lang="de-DE" sz="1200" kern="1200" baseline="0" noProof="0" dirty="0">
                <a:solidFill>
                  <a:schemeClr val="tx1"/>
                </a:solidFill>
                <a:effectLst/>
                <a:latin typeface="Arial"/>
                <a:ea typeface="+mn-ea"/>
                <a:cs typeface="+mn-cs"/>
              </a:rPr>
              <a:t> </a:t>
            </a:r>
            <a:r>
              <a:rPr lang="de-DE" sz="1200" kern="1200" noProof="0" dirty="0">
                <a:solidFill>
                  <a:schemeClr val="tx1"/>
                </a:solidFill>
                <a:effectLst/>
                <a:latin typeface="Arial"/>
                <a:ea typeface="+mn-ea"/>
                <a:cs typeface="+mn-cs"/>
              </a:rPr>
              <a:t>dieser Publikation.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200" kern="1200" noProof="0" dirty="0">
                <a:solidFill>
                  <a:schemeClr val="tx1"/>
                </a:solidFill>
                <a:effectLst/>
                <a:latin typeface="Arial"/>
                <a:ea typeface="+mn-ea"/>
                <a:cs typeface="+mn-cs"/>
              </a:rPr>
              <a:t>Insbesondere sind die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Strategie und etwaige künftige Entwicklungen, Produkte und/oder Plattformen der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ihrer Konzernunternehmen können von der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ihren Konzernunternehmen jederzeit und ohne Angabe von Gründen unangekündigt geändert werden.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Die vorausschauenden Aussagen geben die Sicht zu dem Zeitpunkt wieder, 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3200839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397" y="1122623"/>
            <a:ext cx="9146381" cy="2388153"/>
          </a:xfrm>
        </p:spPr>
        <p:txBody>
          <a:bodyPr anchor="b"/>
          <a:lstStyle>
            <a:lvl1pPr algn="ctr">
              <a:defRPr sz="6001"/>
            </a:lvl1pPr>
          </a:lstStyle>
          <a:p>
            <a:r>
              <a:rPr lang="en-US"/>
              <a:t>Click to edit Master title style</a:t>
            </a:r>
          </a:p>
        </p:txBody>
      </p:sp>
      <p:sp>
        <p:nvSpPr>
          <p:cNvPr id="3" name="Subtitle 2"/>
          <p:cNvSpPr>
            <a:spLocks noGrp="1"/>
          </p:cNvSpPr>
          <p:nvPr>
            <p:ph type="subTitle" idx="1"/>
          </p:nvPr>
        </p:nvSpPr>
        <p:spPr>
          <a:xfrm>
            <a:off x="1524397" y="3602872"/>
            <a:ext cx="9146381" cy="1656145"/>
          </a:xfrm>
        </p:spPr>
        <p:txBody>
          <a:bodyPr/>
          <a:lstStyle>
            <a:lvl1pPr marL="0" indent="0" algn="ctr">
              <a:buNone/>
              <a:defRPr sz="2400"/>
            </a:lvl1pPr>
            <a:lvl2pPr marL="457291" indent="0" algn="ctr">
              <a:buNone/>
              <a:defRPr sz="2000"/>
            </a:lvl2pPr>
            <a:lvl3pPr marL="914583" indent="0" algn="ctr">
              <a:buNone/>
              <a:defRPr sz="1800"/>
            </a:lvl3pPr>
            <a:lvl4pPr marL="1371874" indent="0" algn="ctr">
              <a:buNone/>
              <a:defRPr sz="1600"/>
            </a:lvl4pPr>
            <a:lvl5pPr marL="1829166" indent="0" algn="ctr">
              <a:buNone/>
              <a:defRPr sz="1600"/>
            </a:lvl5pPr>
            <a:lvl6pPr marL="2286457" indent="0" algn="ctr">
              <a:buNone/>
              <a:defRPr sz="1600"/>
            </a:lvl6pPr>
            <a:lvl7pPr marL="2743749" indent="0" algn="ctr">
              <a:buNone/>
              <a:defRPr sz="1600"/>
            </a:lvl7pPr>
            <a:lvl8pPr marL="3201040" indent="0" algn="ctr">
              <a:buNone/>
              <a:defRPr sz="1600"/>
            </a:lvl8pPr>
            <a:lvl9pPr marL="3658332"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382F2E-2B0B-408E-B125-77E1C91E410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60477-4072-478D-AC75-BC968F8016AF}" type="slidenum">
              <a:rPr lang="en-US" smtClean="0"/>
              <a:t>‹#›</a:t>
            </a:fld>
            <a:endParaRPr lang="en-US"/>
          </a:p>
        </p:txBody>
      </p:sp>
    </p:spTree>
    <p:extLst>
      <p:ext uri="{BB962C8B-B14F-4D97-AF65-F5344CB8AC3E}">
        <p14:creationId xmlns:p14="http://schemas.microsoft.com/office/powerpoint/2010/main" val="2933795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382F2E-2B0B-408E-B125-77E1C91E410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60477-4072-478D-AC75-BC968F8016AF}" type="slidenum">
              <a:rPr lang="en-US" smtClean="0"/>
              <a:t>‹#›</a:t>
            </a:fld>
            <a:endParaRPr lang="en-US"/>
          </a:p>
        </p:txBody>
      </p:sp>
    </p:spTree>
    <p:extLst>
      <p:ext uri="{BB962C8B-B14F-4D97-AF65-F5344CB8AC3E}">
        <p14:creationId xmlns:p14="http://schemas.microsoft.com/office/powerpoint/2010/main" val="2382378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067" y="1710134"/>
            <a:ext cx="10518338" cy="2853398"/>
          </a:xfrm>
        </p:spPr>
        <p:txBody>
          <a:bodyPr anchor="b"/>
          <a:lstStyle>
            <a:lvl1pPr>
              <a:defRPr sz="6001"/>
            </a:lvl1pPr>
          </a:lstStyle>
          <a:p>
            <a:r>
              <a:rPr lang="en-US"/>
              <a:t>Click to edit Master title style</a:t>
            </a:r>
          </a:p>
        </p:txBody>
      </p:sp>
      <p:sp>
        <p:nvSpPr>
          <p:cNvPr id="3" name="Text Placeholder 2"/>
          <p:cNvSpPr>
            <a:spLocks noGrp="1"/>
          </p:cNvSpPr>
          <p:nvPr>
            <p:ph type="body" idx="1"/>
          </p:nvPr>
        </p:nvSpPr>
        <p:spPr>
          <a:xfrm>
            <a:off x="832067" y="4590526"/>
            <a:ext cx="10518338" cy="1500534"/>
          </a:xfrm>
        </p:spPr>
        <p:txBody>
          <a:bodyPr/>
          <a:lstStyle>
            <a:lvl1pPr marL="0" indent="0">
              <a:buNone/>
              <a:defRPr sz="2400">
                <a:solidFill>
                  <a:schemeClr val="tx1">
                    <a:tint val="75000"/>
                  </a:schemeClr>
                </a:solidFill>
              </a:defRPr>
            </a:lvl1pPr>
            <a:lvl2pPr marL="457291" indent="0">
              <a:buNone/>
              <a:defRPr sz="2000">
                <a:solidFill>
                  <a:schemeClr val="tx1">
                    <a:tint val="75000"/>
                  </a:schemeClr>
                </a:solidFill>
              </a:defRPr>
            </a:lvl2pPr>
            <a:lvl3pPr marL="914583" indent="0">
              <a:buNone/>
              <a:defRPr sz="1800">
                <a:solidFill>
                  <a:schemeClr val="tx1">
                    <a:tint val="75000"/>
                  </a:schemeClr>
                </a:solidFill>
              </a:defRPr>
            </a:lvl3pPr>
            <a:lvl4pPr marL="1371874" indent="0">
              <a:buNone/>
              <a:defRPr sz="1600">
                <a:solidFill>
                  <a:schemeClr val="tx1">
                    <a:tint val="75000"/>
                  </a:schemeClr>
                </a:solidFill>
              </a:defRPr>
            </a:lvl4pPr>
            <a:lvl5pPr marL="1829166" indent="0">
              <a:buNone/>
              <a:defRPr sz="1600">
                <a:solidFill>
                  <a:schemeClr val="tx1">
                    <a:tint val="75000"/>
                  </a:schemeClr>
                </a:solidFill>
              </a:defRPr>
            </a:lvl5pPr>
            <a:lvl6pPr marL="2286457" indent="0">
              <a:buNone/>
              <a:defRPr sz="1600">
                <a:solidFill>
                  <a:schemeClr val="tx1">
                    <a:tint val="75000"/>
                  </a:schemeClr>
                </a:solidFill>
              </a:defRPr>
            </a:lvl6pPr>
            <a:lvl7pPr marL="2743749" indent="0">
              <a:buNone/>
              <a:defRPr sz="1600">
                <a:solidFill>
                  <a:schemeClr val="tx1">
                    <a:tint val="75000"/>
                  </a:schemeClr>
                </a:solidFill>
              </a:defRPr>
            </a:lvl7pPr>
            <a:lvl8pPr marL="3201040" indent="0">
              <a:buNone/>
              <a:defRPr sz="1600">
                <a:solidFill>
                  <a:schemeClr val="tx1">
                    <a:tint val="75000"/>
                  </a:schemeClr>
                </a:solidFill>
              </a:defRPr>
            </a:lvl8pPr>
            <a:lvl9pPr marL="365833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382F2E-2B0B-408E-B125-77E1C91E410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60477-4072-478D-AC75-BC968F8016AF}" type="slidenum">
              <a:rPr lang="en-US" smtClean="0"/>
              <a:t>‹#›</a:t>
            </a:fld>
            <a:endParaRPr lang="en-US"/>
          </a:p>
        </p:txBody>
      </p:sp>
    </p:spTree>
    <p:extLst>
      <p:ext uri="{BB962C8B-B14F-4D97-AF65-F5344CB8AC3E}">
        <p14:creationId xmlns:p14="http://schemas.microsoft.com/office/powerpoint/2010/main" val="251661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418" y="1826048"/>
            <a:ext cx="5182949" cy="435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808" y="1826048"/>
            <a:ext cx="5182949" cy="435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382F2E-2B0B-408E-B125-77E1C91E4106}"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60477-4072-478D-AC75-BC968F8016AF}" type="slidenum">
              <a:rPr lang="en-US" smtClean="0"/>
              <a:t>‹#›</a:t>
            </a:fld>
            <a:endParaRPr lang="en-US"/>
          </a:p>
        </p:txBody>
      </p:sp>
    </p:spTree>
    <p:extLst>
      <p:ext uri="{BB962C8B-B14F-4D97-AF65-F5344CB8AC3E}">
        <p14:creationId xmlns:p14="http://schemas.microsoft.com/office/powerpoint/2010/main" val="3143999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07" y="365210"/>
            <a:ext cx="10518338" cy="1325870"/>
          </a:xfrm>
        </p:spPr>
        <p:txBody>
          <a:bodyPr/>
          <a:lstStyle/>
          <a:p>
            <a:r>
              <a:rPr lang="en-US"/>
              <a:t>Click to edit Master title style</a:t>
            </a:r>
          </a:p>
        </p:txBody>
      </p:sp>
      <p:sp>
        <p:nvSpPr>
          <p:cNvPr id="3" name="Text Placeholder 2"/>
          <p:cNvSpPr>
            <a:spLocks noGrp="1"/>
          </p:cNvSpPr>
          <p:nvPr>
            <p:ph type="body" idx="1"/>
          </p:nvPr>
        </p:nvSpPr>
        <p:spPr>
          <a:xfrm>
            <a:off x="840007" y="1681552"/>
            <a:ext cx="5159130"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en-US"/>
              <a:t>Click to edit Master text styles</a:t>
            </a:r>
          </a:p>
        </p:txBody>
      </p:sp>
      <p:sp>
        <p:nvSpPr>
          <p:cNvPr id="4" name="Content Placeholder 3"/>
          <p:cNvSpPr>
            <a:spLocks noGrp="1"/>
          </p:cNvSpPr>
          <p:nvPr>
            <p:ph sz="half" idx="2"/>
          </p:nvPr>
        </p:nvSpPr>
        <p:spPr>
          <a:xfrm>
            <a:off x="840007" y="2505655"/>
            <a:ext cx="5159130" cy="3685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3807" y="1681552"/>
            <a:ext cx="518453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3807" y="2505655"/>
            <a:ext cx="5184538" cy="3685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382F2E-2B0B-408E-B125-77E1C91E4106}"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60477-4072-478D-AC75-BC968F8016AF}" type="slidenum">
              <a:rPr lang="en-US" smtClean="0"/>
              <a:t>‹#›</a:t>
            </a:fld>
            <a:endParaRPr lang="en-US"/>
          </a:p>
        </p:txBody>
      </p:sp>
    </p:spTree>
    <p:extLst>
      <p:ext uri="{BB962C8B-B14F-4D97-AF65-F5344CB8AC3E}">
        <p14:creationId xmlns:p14="http://schemas.microsoft.com/office/powerpoint/2010/main" val="410569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382F2E-2B0B-408E-B125-77E1C91E4106}"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60477-4072-478D-AC75-BC968F8016AF}" type="slidenum">
              <a:rPr lang="en-US" smtClean="0"/>
              <a:t>‹#›</a:t>
            </a:fld>
            <a:endParaRPr lang="en-US"/>
          </a:p>
        </p:txBody>
      </p:sp>
    </p:spTree>
    <p:extLst>
      <p:ext uri="{BB962C8B-B14F-4D97-AF65-F5344CB8AC3E}">
        <p14:creationId xmlns:p14="http://schemas.microsoft.com/office/powerpoint/2010/main" val="45658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99" y="324075"/>
            <a:ext cx="10620000" cy="923330"/>
          </a:xfrm>
        </p:spPr>
        <p:txBody>
          <a:bodyPr anchor="t" anchorCtr="0">
            <a:noAutofit/>
          </a:bodyPr>
          <a:lstStyle>
            <a:lvl1pPr>
              <a:defRPr sz="60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a:t>Speaker’s Name, SAP (delete if not needed)</a:t>
            </a:r>
            <a:br>
              <a:rPr lang="en-US" dirty="0"/>
            </a:br>
            <a:r>
              <a:rPr lang="en-US" dirty="0"/>
              <a:t>Month 00, 2016</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78297063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82F2E-2B0B-408E-B125-77E1C91E4106}"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60477-4072-478D-AC75-BC968F8016AF}" type="slidenum">
              <a:rPr lang="en-US" smtClean="0"/>
              <a:t>‹#›</a:t>
            </a:fld>
            <a:endParaRPr lang="en-US"/>
          </a:p>
        </p:txBody>
      </p:sp>
    </p:spTree>
    <p:extLst>
      <p:ext uri="{BB962C8B-B14F-4D97-AF65-F5344CB8AC3E}">
        <p14:creationId xmlns:p14="http://schemas.microsoft.com/office/powerpoint/2010/main" val="2928118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07" y="457306"/>
            <a:ext cx="3933261" cy="1600571"/>
          </a:xfrm>
        </p:spPr>
        <p:txBody>
          <a:bodyPr anchor="b"/>
          <a:lstStyle>
            <a:lvl1pPr>
              <a:defRPr sz="3201"/>
            </a:lvl1pPr>
          </a:lstStyle>
          <a:p>
            <a:r>
              <a:rPr lang="en-US"/>
              <a:t>Click to edit Master title style</a:t>
            </a:r>
          </a:p>
        </p:txBody>
      </p:sp>
      <p:sp>
        <p:nvSpPr>
          <p:cNvPr id="3" name="Content Placeholder 2"/>
          <p:cNvSpPr>
            <a:spLocks noGrp="1"/>
          </p:cNvSpPr>
          <p:nvPr>
            <p:ph idx="1"/>
          </p:nvPr>
        </p:nvSpPr>
        <p:spPr>
          <a:xfrm>
            <a:off x="5184538" y="987654"/>
            <a:ext cx="6173807" cy="4874754"/>
          </a:xfrm>
        </p:spPr>
        <p:txBody>
          <a:bodyPr/>
          <a:lstStyle>
            <a:lvl1pPr>
              <a:defRPr sz="3201"/>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007" y="2057876"/>
            <a:ext cx="3933261"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382F2E-2B0B-408E-B125-77E1C91E4106}"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60477-4072-478D-AC75-BC968F8016AF}" type="slidenum">
              <a:rPr lang="en-US" smtClean="0"/>
              <a:t>‹#›</a:t>
            </a:fld>
            <a:endParaRPr lang="en-US"/>
          </a:p>
        </p:txBody>
      </p:sp>
    </p:spTree>
    <p:extLst>
      <p:ext uri="{BB962C8B-B14F-4D97-AF65-F5344CB8AC3E}">
        <p14:creationId xmlns:p14="http://schemas.microsoft.com/office/powerpoint/2010/main" val="615864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07" y="457306"/>
            <a:ext cx="3933261" cy="1600571"/>
          </a:xfrm>
        </p:spPr>
        <p:txBody>
          <a:bodyPr anchor="b"/>
          <a:lstStyle>
            <a:lvl1pPr>
              <a:defRPr sz="3201"/>
            </a:lvl1pPr>
          </a:lstStyle>
          <a:p>
            <a:r>
              <a:rPr lang="en-US"/>
              <a:t>Click to edit Master title style</a:t>
            </a:r>
          </a:p>
        </p:txBody>
      </p:sp>
      <p:sp>
        <p:nvSpPr>
          <p:cNvPr id="3" name="Picture Placeholder 2"/>
          <p:cNvSpPr>
            <a:spLocks noGrp="1"/>
          </p:cNvSpPr>
          <p:nvPr>
            <p:ph type="pic" idx="1"/>
          </p:nvPr>
        </p:nvSpPr>
        <p:spPr>
          <a:xfrm>
            <a:off x="5184538" y="987654"/>
            <a:ext cx="6173807" cy="4874754"/>
          </a:xfrm>
        </p:spPr>
        <p:txBody>
          <a:bodyPr/>
          <a:lstStyle>
            <a:lvl1pPr marL="0" indent="0">
              <a:buNone/>
              <a:defRPr sz="3201"/>
            </a:lvl1pPr>
            <a:lvl2pPr marL="457291" indent="0">
              <a:buNone/>
              <a:defRPr sz="2801"/>
            </a:lvl2pPr>
            <a:lvl3pPr marL="914583" indent="0">
              <a:buNone/>
              <a:defRPr sz="2400"/>
            </a:lvl3pPr>
            <a:lvl4pPr marL="1371874" indent="0">
              <a:buNone/>
              <a:defRPr sz="2000"/>
            </a:lvl4pPr>
            <a:lvl5pPr marL="1829166" indent="0">
              <a:buNone/>
              <a:defRPr sz="2000"/>
            </a:lvl5pPr>
            <a:lvl6pPr marL="2286457" indent="0">
              <a:buNone/>
              <a:defRPr sz="2000"/>
            </a:lvl6pPr>
            <a:lvl7pPr marL="2743749" indent="0">
              <a:buNone/>
              <a:defRPr sz="2000"/>
            </a:lvl7pPr>
            <a:lvl8pPr marL="3201040" indent="0">
              <a:buNone/>
              <a:defRPr sz="2000"/>
            </a:lvl8pPr>
            <a:lvl9pPr marL="3658332" indent="0">
              <a:buNone/>
              <a:defRPr sz="2000"/>
            </a:lvl9pPr>
          </a:lstStyle>
          <a:p>
            <a:endParaRPr lang="en-US"/>
          </a:p>
        </p:txBody>
      </p:sp>
      <p:sp>
        <p:nvSpPr>
          <p:cNvPr id="4" name="Text Placeholder 3"/>
          <p:cNvSpPr>
            <a:spLocks noGrp="1"/>
          </p:cNvSpPr>
          <p:nvPr>
            <p:ph type="body" sz="half" idx="2"/>
          </p:nvPr>
        </p:nvSpPr>
        <p:spPr>
          <a:xfrm>
            <a:off x="840007" y="2057876"/>
            <a:ext cx="3933261"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382F2E-2B0B-408E-B125-77E1C91E4106}"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60477-4072-478D-AC75-BC968F8016AF}" type="slidenum">
              <a:rPr lang="en-US" smtClean="0"/>
              <a:t>‹#›</a:t>
            </a:fld>
            <a:endParaRPr lang="en-US"/>
          </a:p>
        </p:txBody>
      </p:sp>
    </p:spTree>
    <p:extLst>
      <p:ext uri="{BB962C8B-B14F-4D97-AF65-F5344CB8AC3E}">
        <p14:creationId xmlns:p14="http://schemas.microsoft.com/office/powerpoint/2010/main" val="3705498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382F2E-2B0B-408E-B125-77E1C91E410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60477-4072-478D-AC75-BC968F8016AF}" type="slidenum">
              <a:rPr lang="en-US" smtClean="0"/>
              <a:t>‹#›</a:t>
            </a:fld>
            <a:endParaRPr lang="en-US"/>
          </a:p>
        </p:txBody>
      </p:sp>
    </p:spTree>
    <p:extLst>
      <p:ext uri="{BB962C8B-B14F-4D97-AF65-F5344CB8AC3E}">
        <p14:creationId xmlns:p14="http://schemas.microsoft.com/office/powerpoint/2010/main" val="2618251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7172" y="365209"/>
            <a:ext cx="2629585" cy="581318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418" y="365209"/>
            <a:ext cx="7736314" cy="58131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382F2E-2B0B-408E-B125-77E1C91E410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60477-4072-478D-AC75-BC968F8016AF}" type="slidenum">
              <a:rPr lang="en-US" smtClean="0"/>
              <a:t>‹#›</a:t>
            </a:fld>
            <a:endParaRPr lang="en-US"/>
          </a:p>
        </p:txBody>
      </p:sp>
    </p:spTree>
    <p:extLst>
      <p:ext uri="{BB962C8B-B14F-4D97-AF65-F5344CB8AC3E}">
        <p14:creationId xmlns:p14="http://schemas.microsoft.com/office/powerpoint/2010/main" val="1346844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3" name="Holder 4"/>
          <p:cNvSpPr>
            <a:spLocks noGrp="1"/>
          </p:cNvSpPr>
          <p:nvPr>
            <p:ph type="ftr" sz="quarter" idx="5"/>
          </p:nvPr>
        </p:nvSpPr>
        <p:spPr>
          <a:xfrm>
            <a:off x="397057" y="6615463"/>
            <a:ext cx="3640133" cy="143757"/>
          </a:xfrm>
          <a:prstGeom prst="rect">
            <a:avLst/>
          </a:prstGeom>
        </p:spPr>
        <p:txBody>
          <a:bodyPr wrap="square" lIns="0" tIns="0" rIns="0" bIns="0">
            <a:spAutoFit/>
          </a:bodyPr>
          <a:lstStyle>
            <a:lvl1pPr>
              <a:defRPr sz="934">
                <a:solidFill>
                  <a:schemeClr val="bg1"/>
                </a:solidFill>
                <a:latin typeface="Arial"/>
                <a:cs typeface="Arial"/>
              </a:defRPr>
            </a:lvl1pPr>
          </a:lstStyle>
          <a:p>
            <a:pPr marL="12690"/>
            <a:r>
              <a:rPr lang="en-US" spc="-9"/>
              <a:t>©</a:t>
            </a:r>
            <a:r>
              <a:rPr lang="en-US" spc="40"/>
              <a:t> </a:t>
            </a:r>
            <a:r>
              <a:rPr lang="en-US" spc="-15"/>
              <a:t>201</a:t>
            </a:r>
            <a:r>
              <a:rPr lang="en-US" spc="-9"/>
              <a:t>5</a:t>
            </a:r>
            <a:r>
              <a:rPr lang="en-US" spc="-20"/>
              <a:t> SA</a:t>
            </a:r>
            <a:r>
              <a:rPr lang="en-US" spc="-9"/>
              <a:t>P</a:t>
            </a:r>
            <a:r>
              <a:rPr lang="en-US"/>
              <a:t> </a:t>
            </a:r>
            <a:r>
              <a:rPr lang="en-US" spc="-20"/>
              <a:t>S</a:t>
            </a:r>
            <a:r>
              <a:rPr lang="en-US" spc="-9"/>
              <a:t>E </a:t>
            </a:r>
            <a:r>
              <a:rPr lang="en-US" spc="-15"/>
              <a:t>o</a:t>
            </a:r>
            <a:r>
              <a:rPr lang="en-US" spc="-5"/>
              <a:t>r</a:t>
            </a:r>
            <a:r>
              <a:rPr lang="en-US"/>
              <a:t> </a:t>
            </a:r>
            <a:r>
              <a:rPr lang="en-US" spc="-15"/>
              <a:t>a</a:t>
            </a:r>
            <a:r>
              <a:rPr lang="en-US" spc="-9"/>
              <a:t>n</a:t>
            </a:r>
            <a:r>
              <a:rPr lang="en-US" spc="-5"/>
              <a:t> </a:t>
            </a:r>
            <a:r>
              <a:rPr lang="en-US" spc="-20"/>
              <a:t>SA</a:t>
            </a:r>
            <a:r>
              <a:rPr lang="en-US" spc="-9"/>
              <a:t>P </a:t>
            </a:r>
            <a:r>
              <a:rPr lang="en-US" spc="-15"/>
              <a:t>a</a:t>
            </a:r>
            <a:r>
              <a:rPr lang="en-US"/>
              <a:t>ff</a:t>
            </a:r>
            <a:r>
              <a:rPr lang="en-US" spc="-15"/>
              <a:t>ilia</a:t>
            </a:r>
            <a:r>
              <a:rPr lang="en-US" spc="-5"/>
              <a:t>te</a:t>
            </a:r>
            <a:r>
              <a:rPr lang="en-US" spc="-9"/>
              <a:t> </a:t>
            </a:r>
            <a:r>
              <a:rPr lang="en-US" spc="-5"/>
              <a:t>c</a:t>
            </a:r>
            <a:r>
              <a:rPr lang="en-US" spc="-15"/>
              <a:t>o</a:t>
            </a:r>
            <a:r>
              <a:rPr lang="en-US"/>
              <a:t>m</a:t>
            </a:r>
            <a:r>
              <a:rPr lang="en-US" spc="-15"/>
              <a:t>pan</a:t>
            </a:r>
            <a:r>
              <a:rPr lang="en-US" spc="-40"/>
              <a:t>y</a:t>
            </a:r>
            <a:r>
              <a:rPr lang="en-US" spc="-5"/>
              <a:t>. </a:t>
            </a:r>
            <a:r>
              <a:rPr lang="en-US" spc="-15"/>
              <a:t>Al</a:t>
            </a:r>
            <a:r>
              <a:rPr lang="en-US" spc="-5"/>
              <a:t>l</a:t>
            </a:r>
            <a:r>
              <a:rPr lang="en-US"/>
              <a:t> </a:t>
            </a:r>
            <a:r>
              <a:rPr lang="en-US" spc="-5"/>
              <a:t>r</a:t>
            </a:r>
            <a:r>
              <a:rPr lang="en-US" spc="-15"/>
              <a:t>igh</a:t>
            </a:r>
            <a:r>
              <a:rPr lang="en-US" spc="-5"/>
              <a:t>ts</a:t>
            </a:r>
            <a:r>
              <a:rPr lang="en-US" spc="9"/>
              <a:t> </a:t>
            </a:r>
            <a:r>
              <a:rPr lang="en-US" spc="-5"/>
              <a:t>r</a:t>
            </a:r>
            <a:r>
              <a:rPr lang="en-US" spc="-15"/>
              <a:t>e</a:t>
            </a:r>
            <a:r>
              <a:rPr lang="en-US" spc="-5"/>
              <a:t>s</a:t>
            </a:r>
            <a:r>
              <a:rPr lang="en-US" spc="-15"/>
              <a:t>e</a:t>
            </a:r>
            <a:r>
              <a:rPr lang="en-US" spc="-5"/>
              <a:t>r</a:t>
            </a:r>
            <a:r>
              <a:rPr lang="en-US" spc="-15"/>
              <a:t>ved</a:t>
            </a:r>
            <a:r>
              <a:rPr lang="en-US" spc="-5"/>
              <a:t>.</a:t>
            </a:r>
          </a:p>
        </p:txBody>
      </p:sp>
    </p:spTree>
    <p:extLst>
      <p:ext uri="{BB962C8B-B14F-4D97-AF65-F5344CB8AC3E}">
        <p14:creationId xmlns:p14="http://schemas.microsoft.com/office/powerpoint/2010/main" val="292720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a:t>Speaker’s Name, SAP (delete if not needed)</a:t>
            </a:r>
            <a:br>
              <a:rPr lang="en-US" dirty="0"/>
            </a:br>
            <a:r>
              <a:rPr lang="en-US" dirty="0"/>
              <a:t>Month 00, 2016</a:t>
            </a:r>
          </a:p>
        </p:txBody>
      </p:sp>
      <p:sp>
        <p:nvSpPr>
          <p:cNvPr id="9" name="Title 1"/>
          <p:cNvSpPr>
            <a:spLocks noGrp="1"/>
          </p:cNvSpPr>
          <p:nvPr>
            <p:ph type="ctrTitle" hasCustomPrompt="1"/>
          </p:nvPr>
        </p:nvSpPr>
        <p:spPr bwMode="gray">
          <a:xfrm>
            <a:off x="323999" y="324075"/>
            <a:ext cx="10620000" cy="1107996"/>
          </a:xfrm>
        </p:spPr>
        <p:txBody>
          <a:bodyPr anchor="t" anchorCtr="0">
            <a:noAutofit/>
          </a:bodyPr>
          <a:lstStyle>
            <a:lvl1pPr>
              <a:defRPr sz="3600">
                <a:solidFill>
                  <a:sysClr val="windowText" lastClr="000000"/>
                </a:solidFill>
                <a:latin typeface="+mj-lt"/>
              </a:defRPr>
            </a:lvl1pPr>
          </a:lstStyle>
          <a:p>
            <a:r>
              <a:rPr lang="en-US" sz="3600" dirty="0"/>
              <a:t>Alternate Presentation Title</a:t>
            </a:r>
            <a:br>
              <a:rPr lang="en-US" sz="3600" dirty="0"/>
            </a:br>
            <a:r>
              <a:rPr lang="en-US" sz="3600" dirty="0"/>
              <a:t>Breaks to Two Lines</a:t>
            </a:r>
            <a:endParaRPr lang="en-US"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2242009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324000" y="0"/>
            <a:ext cx="11545200" cy="2296057"/>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a:t>Subtitle if needed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22283226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38"/>
            <a:ext cx="11545200" cy="2135294"/>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a:t>Divider page</a:t>
            </a:r>
          </a:p>
        </p:txBody>
      </p:sp>
      <p:sp>
        <p:nvSpPr>
          <p:cNvPr id="12" name="Rectangle 11"/>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a:t>Subtitle if needed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94418802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966"/>
            <a:ext cx="7200000" cy="923330"/>
          </a:xfrm>
        </p:spPr>
        <p:txBody>
          <a:bodyPr anchor="t" anchorCtr="0">
            <a:noAutofit/>
          </a:bodyPr>
          <a:lstStyle>
            <a:lvl1pPr>
              <a:defRPr sz="6000">
                <a:solidFill>
                  <a:schemeClr val="tx1"/>
                </a:solidFill>
                <a:latin typeface="+mj-lt"/>
              </a:defRPr>
            </a:lvl1pPr>
          </a:lstStyle>
          <a:p>
            <a:r>
              <a:rPr lang="en-US" dirty="0"/>
              <a:t>Thank you</a:t>
            </a:r>
          </a:p>
        </p:txBody>
      </p:sp>
      <p:sp>
        <p:nvSpPr>
          <p:cNvPr id="93" name="Text Placeholder 92"/>
          <p:cNvSpPr>
            <a:spLocks noGrp="1"/>
          </p:cNvSpPr>
          <p:nvPr>
            <p:ph type="body" sz="quarter" idx="10" hasCustomPrompt="1"/>
          </p:nvPr>
        </p:nvSpPr>
        <p:spPr>
          <a:xfrm>
            <a:off x="8989200" y="2590542"/>
            <a:ext cx="2880000" cy="3292098"/>
          </a:xfrm>
        </p:spPr>
        <p:txBody>
          <a:bodyPr anchor="t" anchorCtr="0">
            <a:noAutofit/>
          </a:bodyPr>
          <a:lstStyle>
            <a:lvl1pPr>
              <a:spcBef>
                <a:spcPts val="0"/>
              </a:spcBef>
              <a:defRPr sz="16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sp>
        <p:nvSpPr>
          <p:cNvPr id="7" name="Rectangle 6"/>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7" y="478741"/>
            <a:ext cx="1833518" cy="907200"/>
          </a:xfrm>
          <a:prstGeom prst="rect">
            <a:avLst/>
          </a:prstGeom>
        </p:spPr>
      </p:pic>
    </p:spTree>
    <p:extLst>
      <p:ext uri="{BB962C8B-B14F-4D97-AF65-F5344CB8AC3E}">
        <p14:creationId xmlns:p14="http://schemas.microsoft.com/office/powerpoint/2010/main" val="1204744678"/>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392"/>
            <a:ext cx="11545200" cy="3832705"/>
          </a:xfrm>
        </p:spPr>
        <p:txBody>
          <a:bodyPr>
            <a:noAutofit/>
          </a:bodyPr>
          <a:lstStyle>
            <a:lvl1pPr marL="0" marR="0" indent="0" algn="l" defTabSz="1088776" rtl="0" eaLnBrk="1" fontAlgn="auto" latinLnBrk="0" hangingPunct="1">
              <a:lnSpc>
                <a:spcPct val="100000"/>
              </a:lnSpc>
              <a:spcBef>
                <a:spcPts val="2400"/>
              </a:spcBef>
              <a:spcAft>
                <a:spcPts val="0"/>
              </a:spcAft>
              <a:buClr>
                <a:schemeClr val="accent1"/>
              </a:buClr>
              <a:buSzPct val="80000"/>
              <a:buFontTx/>
              <a:buNone/>
              <a:tabLst/>
              <a:defRPr sz="2000" b="0"/>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a:p>
            <a:pPr lvl="2"/>
            <a:r>
              <a:rPr lang="en-US" dirty="0"/>
              <a:t>Third Level</a:t>
            </a:r>
          </a:p>
          <a:p>
            <a:pPr lvl="3"/>
            <a:r>
              <a:rPr lang="en-US" dirty="0"/>
              <a:t>Fourth Level</a:t>
            </a:r>
          </a:p>
          <a:p>
            <a:endParaRPr lang="en-US" dirty="0"/>
          </a:p>
        </p:txBody>
      </p:sp>
    </p:spTree>
    <p:extLst>
      <p:ext uri="{BB962C8B-B14F-4D97-AF65-F5344CB8AC3E}">
        <p14:creationId xmlns:p14="http://schemas.microsoft.com/office/powerpoint/2010/main" val="268060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06015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userDrawn="1"/>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TextBox 9"/>
          <p:cNvSpPr txBox="1"/>
          <p:nvPr userDrawn="1"/>
        </p:nvSpPr>
        <p:spPr bwMode="black">
          <a:xfrm>
            <a:off x="324000" y="6630039"/>
            <a:ext cx="3401577" cy="138499"/>
          </a:xfrm>
          <a:prstGeom prst="rect">
            <a:avLst/>
          </a:prstGeom>
          <a:noFill/>
        </p:spPr>
        <p:txBody>
          <a:bodyPr wrap="none" lIns="85730" tIns="0" rIns="0" bIns="0" rtlCol="0">
            <a:spAutoFit/>
          </a:bodyPr>
          <a:lstStyle/>
          <a:p>
            <a:pPr marL="133200" indent="-133200" algn="l">
              <a:buClr>
                <a:schemeClr val="bg1"/>
              </a:buClr>
              <a:buFont typeface="Arial" pitchFamily="34" charset="0"/>
              <a:buChar char="©"/>
              <a:tabLst/>
            </a:pPr>
            <a:r>
              <a:rPr lang="en-US" sz="900" noProof="0" dirty="0">
                <a:solidFill>
                  <a:schemeClr val="bg1"/>
                </a:solidFill>
              </a:rPr>
              <a:t>2017 SAP SE or an SAP affiliate company. All rights reserved.</a:t>
            </a:r>
          </a:p>
        </p:txBody>
      </p:sp>
      <p:sp>
        <p:nvSpPr>
          <p:cNvPr id="34" name="TextBox 33"/>
          <p:cNvSpPr txBox="1"/>
          <p:nvPr userDrawn="1"/>
        </p:nvSpPr>
        <p:spPr bwMode="black">
          <a:xfrm>
            <a:off x="11640519" y="6630039"/>
            <a:ext cx="227631" cy="138499"/>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900" baseline="0" noProof="0" smtClean="0">
                <a:solidFill>
                  <a:schemeClr val="bg1"/>
                </a:solidFill>
              </a:rPr>
              <a:pPr marL="111525" indent="-111525" algn="r">
                <a:buClr>
                  <a:schemeClr val="accent2"/>
                </a:buClr>
                <a:buFont typeface="Arial" pitchFamily="34" charset="0"/>
                <a:buNone/>
              </a:pPr>
              <a:t>‹#›</a:t>
            </a:fld>
            <a:endParaRPr lang="en-US" sz="900" noProof="0" dirty="0">
              <a:solidFill>
                <a:schemeClr val="bg1"/>
              </a:solidFill>
            </a:endParaRPr>
          </a:p>
        </p:txBody>
      </p:sp>
      <p:sp>
        <p:nvSpPr>
          <p:cNvPr id="5" name="Information_Classification"/>
          <p:cNvSpPr txBox="1"/>
          <p:nvPr userDrawn="1"/>
        </p:nvSpPr>
        <p:spPr>
          <a:xfrm>
            <a:off x="10769600" y="6623893"/>
            <a:ext cx="314189" cy="138499"/>
          </a:xfrm>
          <a:prstGeom prst="rect">
            <a:avLst/>
          </a:prstGeom>
          <a:noFill/>
        </p:spPr>
        <p:txBody>
          <a:bodyPr vert="horz" wrap="none" lIns="0" tIns="0" rIns="0" bIns="0" rtlCol="0">
            <a:spAutoFit/>
          </a:bodyPr>
          <a:lstStyle/>
          <a:p>
            <a:pPr algn="l" fontAlgn="base">
              <a:spcBef>
                <a:spcPts val="600"/>
              </a:spcBef>
              <a:spcAft>
                <a:spcPct val="0"/>
              </a:spcAft>
              <a:buClr>
                <a:srgbClr val="F0AB00"/>
              </a:buClr>
              <a:buSzPct val="80000"/>
            </a:pPr>
            <a:r>
              <a:rPr kumimoji="0" lang="en-GB"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Public</a:t>
            </a:r>
          </a:p>
        </p:txBody>
      </p:sp>
    </p:spTree>
    <p:extLst>
      <p:ext uri="{BB962C8B-B14F-4D97-AF65-F5344CB8AC3E}">
        <p14:creationId xmlns:p14="http://schemas.microsoft.com/office/powerpoint/2010/main" val="38364004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8" r:id="rId9"/>
    <p:sldLayoutId id="2147483749" r:id="rId10"/>
    <p:sldLayoutId id="2147483750" r:id="rId11"/>
    <p:sldLayoutId id="2147483751" r:id="rId12"/>
    <p:sldLayoutId id="2147483752" r:id="rId13"/>
    <p:sldLayoutId id="2147483753" r:id="rId14"/>
    <p:sldLayoutId id="2147483754" r:id="rId15"/>
    <p:sldLayoutId id="2147483747" r:id="rId16"/>
    <p:sldLayoutId id="2147483755" r:id="rId17"/>
    <p:sldLayoutId id="2147483756" r:id="rId18"/>
    <p:sldLayoutId id="2147483757" r:id="rId19"/>
    <p:sldLayoutId id="2147483758" r:id="rId20"/>
    <p:sldLayoutId id="2147483759" r:id="rId21"/>
    <p:sldLayoutId id="2147483760" r:id="rId22"/>
    <p:sldLayoutId id="2147483761" r:id="rId23"/>
  </p:sldLayoutIdLst>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tx1"/>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419" y="365210"/>
            <a:ext cx="10518338" cy="13258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419" y="1826048"/>
            <a:ext cx="10518338" cy="43523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418" y="6357822"/>
            <a:ext cx="2743914"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3A382F2E-2B0B-408E-B125-77E1C91E4106}" type="datetimeFigureOut">
              <a:rPr lang="en-US" smtClean="0"/>
              <a:t>3/27/2017</a:t>
            </a:fld>
            <a:endParaRPr lang="en-US"/>
          </a:p>
        </p:txBody>
      </p:sp>
      <p:sp>
        <p:nvSpPr>
          <p:cNvPr id="5" name="Footer Placeholder 4"/>
          <p:cNvSpPr>
            <a:spLocks noGrp="1"/>
          </p:cNvSpPr>
          <p:nvPr>
            <p:ph type="ftr" sz="quarter" idx="3"/>
          </p:nvPr>
        </p:nvSpPr>
        <p:spPr>
          <a:xfrm>
            <a:off x="4039652" y="6357822"/>
            <a:ext cx="4115872"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2843" y="6357822"/>
            <a:ext cx="2743914"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FB60477-4072-478D-AC75-BC968F8016AF}" type="slidenum">
              <a:rPr lang="en-US" smtClean="0"/>
              <a:t>‹#›</a:t>
            </a:fld>
            <a:endParaRPr lang="en-US"/>
          </a:p>
        </p:txBody>
      </p:sp>
    </p:spTree>
    <p:extLst>
      <p:ext uri="{BB962C8B-B14F-4D97-AF65-F5344CB8AC3E}">
        <p14:creationId xmlns:p14="http://schemas.microsoft.com/office/powerpoint/2010/main" val="196482713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l" defTabSz="91458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514351095.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1" y="0"/>
            <a:ext cx="12195174" cy="6859588"/>
          </a:xfrm>
          <a:prstGeom prst="rect">
            <a:avLst/>
          </a:prstGeom>
        </p:spPr>
      </p:pic>
      <p:pic>
        <p:nvPicPr>
          <p:cNvPr id="14" name="Picture 13" descr="SAP_SF_THEME_001_ko.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04275"/>
            <a:ext cx="4951141" cy="3383280"/>
          </a:xfrm>
          <a:prstGeom prst="rect">
            <a:avLst/>
          </a:prstGeom>
        </p:spPr>
      </p:pic>
      <p:grpSp>
        <p:nvGrpSpPr>
          <p:cNvPr id="16" name="Group 15"/>
          <p:cNvGrpSpPr/>
          <p:nvPr/>
        </p:nvGrpSpPr>
        <p:grpSpPr>
          <a:xfrm>
            <a:off x="324000" y="0"/>
            <a:ext cx="11545200" cy="6861326"/>
            <a:chOff x="324000" y="0"/>
            <a:chExt cx="11545200" cy="6861326"/>
          </a:xfrm>
        </p:grpSpPr>
        <p:sp>
          <p:nvSpPr>
            <p:cNvPr id="17" name="Rectangle 16"/>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Rectangle 18"/>
            <p:cNvSpPr/>
            <p:nvPr/>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5" name="Slide Number Placeholder 3"/>
          <p:cNvSpPr txBox="1">
            <a:spLocks/>
          </p:cNvSpPr>
          <p:nvPr/>
        </p:nvSpPr>
        <p:spPr>
          <a:xfrm>
            <a:off x="11422223" y="6622333"/>
            <a:ext cx="299415" cy="155448"/>
          </a:xfrm>
          <a:prstGeom prst="rect">
            <a:avLst/>
          </a:prstGeom>
        </p:spPr>
        <p:txBody>
          <a:bodyPr vert="horz" lIns="0" tIns="0" rIns="0" bIns="0" rtlCol="0" anchor="ctr"/>
          <a:lstStyle>
            <a:defPPr>
              <a:defRPr lang="de-DE"/>
            </a:defPPr>
            <a:lvl1pPr marL="0" algn="r" defTabSz="1088776" rtl="0" eaLnBrk="1" latinLnBrk="0" hangingPunct="1">
              <a:defRPr lang="de-DE" sz="1000" kern="1200">
                <a:solidFill>
                  <a:schemeClr val="bg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fld id="{B733A229-8580-8C43-8200-38D6862F54DB}" type="slidenum">
              <a:rPr lang="en-US" smtClean="0"/>
              <a:pPr/>
              <a:t>1</a:t>
            </a:fld>
            <a:endParaRPr lang="en-US" dirty="0"/>
          </a:p>
        </p:txBody>
      </p:sp>
      <p:pic>
        <p:nvPicPr>
          <p:cNvPr id="4" name="Picture 3"/>
          <p:cNvPicPr>
            <a:picLocks noChangeAspect="1"/>
          </p:cNvPicPr>
          <p:nvPr/>
        </p:nvPicPr>
        <p:blipFill>
          <a:blip r:embed="rId5"/>
          <a:stretch>
            <a:fillRect/>
          </a:stretch>
        </p:blipFill>
        <p:spPr>
          <a:xfrm>
            <a:off x="324000" y="399048"/>
            <a:ext cx="5797959" cy="703359"/>
          </a:xfrm>
          <a:prstGeom prst="rect">
            <a:avLst/>
          </a:prstGeom>
        </p:spPr>
      </p:pic>
    </p:spTree>
    <p:extLst>
      <p:ext uri="{BB962C8B-B14F-4D97-AF65-F5344CB8AC3E}">
        <p14:creationId xmlns:p14="http://schemas.microsoft.com/office/powerpoint/2010/main" val="138371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633833" y="6402190"/>
            <a:ext cx="4093810" cy="279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chemeClr val="tx1"/>
                </a:solidFill>
              </a:ln>
              <a:solidFill>
                <a:schemeClr val="tx1"/>
              </a:solidFill>
              <a:effectLst/>
              <a:uLnTx/>
              <a:uFillTx/>
            </a:endParaRPr>
          </a:p>
        </p:txBody>
      </p:sp>
      <p:sp>
        <p:nvSpPr>
          <p:cNvPr id="9" name="Title 1"/>
          <p:cNvSpPr txBox="1">
            <a:spLocks/>
          </p:cNvSpPr>
          <p:nvPr/>
        </p:nvSpPr>
        <p:spPr>
          <a:xfrm>
            <a:off x="449008" y="561249"/>
            <a:ext cx="6081783" cy="189826"/>
          </a:xfrm>
          <a:prstGeom prst="rect">
            <a:avLst/>
          </a:prstGeom>
        </p:spPr>
        <p:txBody>
          <a:bodyPr vert="horz" lIns="91461" tIns="45731" rIns="91461" bIns="4573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583" rtl="0" eaLnBrk="1" fontAlgn="auto" latinLnBrk="0" hangingPunct="1">
              <a:lnSpc>
                <a:spcPct val="90000"/>
              </a:lnSpc>
              <a:spcBef>
                <a:spcPct val="0"/>
              </a:spcBef>
              <a:spcAft>
                <a:spcPts val="0"/>
              </a:spcAft>
              <a:buClrTx/>
              <a:buSzTx/>
              <a:buFontTx/>
              <a:buNone/>
              <a:tabLst/>
              <a:defRPr/>
            </a:pPr>
            <a:r>
              <a:rPr kumimoji="0" lang="en-US" sz="2801" b="0" i="0" u="none" strike="noStrike" kern="1200" cap="none" spc="0" normalizeH="0" baseline="0" noProof="0" dirty="0">
                <a:ln>
                  <a:noFill/>
                </a:ln>
                <a:solidFill>
                  <a:schemeClr val="bg1"/>
                </a:solidFill>
                <a:effectLst/>
                <a:uLnTx/>
                <a:uFillTx/>
                <a:latin typeface="BentonSans Bold" panose="02000803000000020004" pitchFamily="2" charset="0"/>
                <a:ea typeface="+mj-ea"/>
                <a:cs typeface="+mj-cs"/>
              </a:rPr>
              <a:t>How We </a:t>
            </a:r>
            <a:r>
              <a:rPr kumimoji="0" lang="en-US" sz="2801" b="0" i="0" u="none" strike="noStrike" kern="1200" cap="none" spc="0" normalizeH="0" baseline="0" noProof="0" dirty="0">
                <a:ln>
                  <a:noFill/>
                </a:ln>
                <a:solidFill>
                  <a:schemeClr val="accent1"/>
                </a:solidFill>
                <a:effectLst/>
                <a:uLnTx/>
                <a:uFillTx/>
                <a:latin typeface="BentonSans Bold" panose="02000803000000020004" pitchFamily="2" charset="0"/>
                <a:ea typeface="+mj-ea"/>
                <a:cs typeface="+mj-cs"/>
              </a:rPr>
              <a:t>Run</a:t>
            </a:r>
          </a:p>
        </p:txBody>
      </p:sp>
      <p:sp>
        <p:nvSpPr>
          <p:cNvPr id="2" name="Rectangle 1"/>
          <p:cNvSpPr/>
          <p:nvPr/>
        </p:nvSpPr>
        <p:spPr>
          <a:xfrm flipV="1">
            <a:off x="633833" y="209806"/>
            <a:ext cx="926109" cy="13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58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Freeform 50"/>
          <p:cNvSpPr/>
          <p:nvPr/>
        </p:nvSpPr>
        <p:spPr bwMode="gray">
          <a:xfrm>
            <a:off x="7477938" y="7070649"/>
            <a:ext cx="3482947" cy="197486"/>
          </a:xfrm>
          <a:custGeom>
            <a:avLst/>
            <a:gdLst>
              <a:gd name="connsiteX0" fmla="*/ 801666 w 801666"/>
              <a:gd name="connsiteY0" fmla="*/ 0 h 187891"/>
              <a:gd name="connsiteX1" fmla="*/ 475989 w 801666"/>
              <a:gd name="connsiteY1" fmla="*/ 187891 h 187891"/>
              <a:gd name="connsiteX2" fmla="*/ 0 w 801666"/>
              <a:gd name="connsiteY2" fmla="*/ 187891 h 187891"/>
              <a:gd name="connsiteX0" fmla="*/ 1652023 w 1652023"/>
              <a:gd name="connsiteY0" fmla="*/ 0 h 187891"/>
              <a:gd name="connsiteX1" fmla="*/ 1326346 w 1652023"/>
              <a:gd name="connsiteY1" fmla="*/ 187891 h 187891"/>
              <a:gd name="connsiteX2" fmla="*/ 0 w 1652023"/>
              <a:gd name="connsiteY2" fmla="*/ 184333 h 187891"/>
              <a:gd name="connsiteX0" fmla="*/ 3384303 w 3384303"/>
              <a:gd name="connsiteY0" fmla="*/ 0 h 187891"/>
              <a:gd name="connsiteX1" fmla="*/ 3058626 w 3384303"/>
              <a:gd name="connsiteY1" fmla="*/ 187891 h 187891"/>
              <a:gd name="connsiteX2" fmla="*/ 0 w 3384303"/>
              <a:gd name="connsiteY2" fmla="*/ 181793 h 187891"/>
            </a:gdLst>
            <a:ahLst/>
            <a:cxnLst>
              <a:cxn ang="0">
                <a:pos x="connsiteX0" y="connsiteY0"/>
              </a:cxn>
              <a:cxn ang="0">
                <a:pos x="connsiteX1" y="connsiteY1"/>
              </a:cxn>
              <a:cxn ang="0">
                <a:pos x="connsiteX2" y="connsiteY2"/>
              </a:cxn>
            </a:cxnLst>
            <a:rect l="l" t="t" r="r" b="b"/>
            <a:pathLst>
              <a:path w="3384303" h="187891">
                <a:moveTo>
                  <a:pt x="3384303" y="0"/>
                </a:moveTo>
                <a:lnTo>
                  <a:pt x="3058626" y="187891"/>
                </a:lnTo>
                <a:lnTo>
                  <a:pt x="0" y="181793"/>
                </a:lnTo>
              </a:path>
            </a:pathLst>
          </a:custGeom>
          <a:noFill/>
          <a:ln w="6350" algn="ctr">
            <a:solidFill>
              <a:schemeClr val="bg1">
                <a:lumMod val="65000"/>
              </a:schemeClr>
            </a:solidFill>
            <a:miter lim="800000"/>
            <a:headEnd/>
            <a:tailEnd/>
          </a:ln>
        </p:spPr>
        <p:txBody>
          <a:bodyPr rtlCol="0" anchor="ctr"/>
          <a:lstStyle/>
          <a:p>
            <a:pPr marL="0" marR="0" lvl="0" indent="0" algn="ctr" defTabSz="914583" eaLnBrk="1" fontAlgn="auto" latinLnBrk="0" hangingPunct="1">
              <a:lnSpc>
                <a:spcPct val="100000"/>
              </a:lnSpc>
              <a:spcBef>
                <a:spcPts val="0"/>
              </a:spcBef>
              <a:spcAft>
                <a:spcPts val="0"/>
              </a:spcAft>
              <a:buClrTx/>
              <a:buSzTx/>
              <a:buFontTx/>
              <a:buNone/>
              <a:tabLst/>
              <a:defRPr/>
            </a:pPr>
            <a:endParaRPr kumimoji="0" lang="de-DE" sz="1332" b="0" i="0" u="none" strike="noStrike" kern="0" cap="none" spc="0" normalizeH="0" baseline="0" noProof="0" dirty="0">
              <a:ln>
                <a:noFill/>
              </a:ln>
              <a:solidFill>
                <a:sysClr val="windowText" lastClr="000000"/>
              </a:solidFill>
              <a:effectLst/>
              <a:uLnTx/>
              <a:uFillTx/>
            </a:endParaRPr>
          </a:p>
        </p:txBody>
      </p:sp>
      <p:pic>
        <p:nvPicPr>
          <p:cNvPr id="52" name="Picture 51"/>
          <p:cNvPicPr>
            <a:picLocks noChangeAspect="1"/>
          </p:cNvPicPr>
          <p:nvPr/>
        </p:nvPicPr>
        <p:blipFill rotWithShape="1">
          <a:blip r:embed="rId3" cstate="email">
            <a:extLst>
              <a:ext uri="{28A0092B-C50C-407E-A947-70E740481C1C}">
                <a14:useLocalDpi xmlns:a14="http://schemas.microsoft.com/office/drawing/2010/main"/>
              </a:ext>
            </a:extLst>
          </a:blip>
          <a:srcRect l="70594" t="24639" b="-1"/>
          <a:stretch/>
        </p:blipFill>
        <p:spPr>
          <a:xfrm>
            <a:off x="4949611" y="7020495"/>
            <a:ext cx="1025496" cy="150430"/>
          </a:xfrm>
          <a:prstGeom prst="rect">
            <a:avLst/>
          </a:prstGeom>
        </p:spPr>
      </p:pic>
      <p:pic>
        <p:nvPicPr>
          <p:cNvPr id="53" name="Picture 52"/>
          <p:cNvPicPr>
            <a:picLocks noChangeAspect="1"/>
          </p:cNvPicPr>
          <p:nvPr/>
        </p:nvPicPr>
        <p:blipFill rotWithShape="1">
          <a:blip r:embed="rId3" cstate="email">
            <a:extLst>
              <a:ext uri="{28A0092B-C50C-407E-A947-70E740481C1C}">
                <a14:useLocalDpi xmlns:a14="http://schemas.microsoft.com/office/drawing/2010/main"/>
              </a:ext>
            </a:extLst>
          </a:blip>
          <a:srcRect l="33119" t="-19411"/>
          <a:stretch/>
        </p:blipFill>
        <p:spPr>
          <a:xfrm>
            <a:off x="8917009" y="7330972"/>
            <a:ext cx="2332343" cy="238358"/>
          </a:xfrm>
          <a:prstGeom prst="rect">
            <a:avLst/>
          </a:prstGeom>
        </p:spPr>
      </p:pic>
      <p:pic>
        <p:nvPicPr>
          <p:cNvPr id="40" name="Picture 3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1825" y="885831"/>
            <a:ext cx="7341355" cy="5656158"/>
          </a:xfrm>
          <a:prstGeom prst="rect">
            <a:avLst/>
          </a:prstGeom>
          <a:ln>
            <a:solidFill>
              <a:schemeClr val="tx1"/>
            </a:solidFill>
          </a:ln>
        </p:spPr>
      </p:pic>
    </p:spTree>
    <p:extLst>
      <p:ext uri="{BB962C8B-B14F-4D97-AF65-F5344CB8AC3E}">
        <p14:creationId xmlns:p14="http://schemas.microsoft.com/office/powerpoint/2010/main" val="3710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ttyImages-182424998_lowre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37"/>
            <a:ext cx="12290275" cy="6859589"/>
          </a:xfrm>
          <a:prstGeom prst="rect">
            <a:avLst/>
          </a:prstGeom>
        </p:spPr>
      </p:pic>
      <p:sp>
        <p:nvSpPr>
          <p:cNvPr id="9" name="Title 1"/>
          <p:cNvSpPr txBox="1">
            <a:spLocks/>
          </p:cNvSpPr>
          <p:nvPr/>
        </p:nvSpPr>
        <p:spPr bwMode="gray">
          <a:xfrm>
            <a:off x="324000" y="324075"/>
            <a:ext cx="5772000" cy="6000525"/>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endParaRPr lang="en-US" sz="4400" b="0" dirty="0">
              <a:solidFill>
                <a:srgbClr val="FFFFFF"/>
              </a:solidFill>
            </a:endParaRPr>
          </a:p>
        </p:txBody>
      </p:sp>
      <p:sp>
        <p:nvSpPr>
          <p:cNvPr id="17" name="TextBox 16"/>
          <p:cNvSpPr txBox="1"/>
          <p:nvPr/>
        </p:nvSpPr>
        <p:spPr>
          <a:xfrm>
            <a:off x="15151100" y="7023101"/>
            <a:ext cx="0" cy="276999"/>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endParaRPr lang="en-US" sz="1800" kern="0" dirty="0">
              <a:ea typeface="Arial Unicode MS" pitchFamily="34" charset="-128"/>
              <a:cs typeface="Arial Unicode MS" pitchFamily="34" charset="-128"/>
            </a:endParaRPr>
          </a:p>
        </p:txBody>
      </p:sp>
      <p:grpSp>
        <p:nvGrpSpPr>
          <p:cNvPr id="3" name="Group 2"/>
          <p:cNvGrpSpPr/>
          <p:nvPr/>
        </p:nvGrpSpPr>
        <p:grpSpPr>
          <a:xfrm>
            <a:off x="4826000" y="2417118"/>
            <a:ext cx="2394373" cy="2386584"/>
            <a:chOff x="4826000" y="1959918"/>
            <a:chExt cx="2394373" cy="2386584"/>
          </a:xfrm>
        </p:grpSpPr>
        <p:sp>
          <p:nvSpPr>
            <p:cNvPr id="19" name="Oval 18"/>
            <p:cNvSpPr/>
            <p:nvPr/>
          </p:nvSpPr>
          <p:spPr bwMode="gray">
            <a:xfrm>
              <a:off x="4833789" y="1959918"/>
              <a:ext cx="2386584" cy="2386584"/>
            </a:xfrm>
            <a:prstGeom prst="ellipse">
              <a:avLst/>
            </a:prstGeom>
            <a:solidFill>
              <a:schemeClr val="tx1">
                <a:lumMod val="50000"/>
                <a:lumOff val="50000"/>
                <a:alpha val="76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 name="Rectangle 19"/>
            <p:cNvSpPr/>
            <p:nvPr/>
          </p:nvSpPr>
          <p:spPr>
            <a:xfrm>
              <a:off x="4826000" y="2750753"/>
              <a:ext cx="2387600" cy="830997"/>
            </a:xfrm>
            <a:prstGeom prst="rect">
              <a:avLst/>
            </a:prstGeom>
          </p:spPr>
          <p:txBody>
            <a:bodyPr wrap="square">
              <a:spAutoFit/>
            </a:bodyPr>
            <a:lstStyle/>
            <a:p>
              <a:pPr algn="ctr"/>
              <a:r>
                <a:rPr lang="en-US" sz="2400" dirty="0">
                  <a:solidFill>
                    <a:schemeClr val="bg1"/>
                  </a:solidFill>
                  <a:cs typeface="Arial"/>
                </a:rPr>
                <a:t>Workplace Complexity</a:t>
              </a:r>
            </a:p>
          </p:txBody>
        </p:sp>
      </p:grpSp>
      <p:grpSp>
        <p:nvGrpSpPr>
          <p:cNvPr id="2" name="Group 1"/>
          <p:cNvGrpSpPr/>
          <p:nvPr/>
        </p:nvGrpSpPr>
        <p:grpSpPr>
          <a:xfrm>
            <a:off x="1295400" y="2417118"/>
            <a:ext cx="2399287" cy="2386584"/>
            <a:chOff x="1550737" y="2072979"/>
            <a:chExt cx="3580361" cy="3560464"/>
          </a:xfrm>
        </p:grpSpPr>
        <p:sp>
          <p:nvSpPr>
            <p:cNvPr id="21" name="Oval 20"/>
            <p:cNvSpPr/>
            <p:nvPr/>
          </p:nvSpPr>
          <p:spPr bwMode="gray">
            <a:xfrm>
              <a:off x="1570632" y="2072979"/>
              <a:ext cx="3560466" cy="3560464"/>
            </a:xfrm>
            <a:prstGeom prst="ellipse">
              <a:avLst/>
            </a:prstGeom>
            <a:solidFill>
              <a:schemeClr val="tx2">
                <a:lumMod val="60000"/>
                <a:lumOff val="40000"/>
                <a:alpha val="76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21"/>
            <p:cNvSpPr/>
            <p:nvPr/>
          </p:nvSpPr>
          <p:spPr>
            <a:xfrm>
              <a:off x="1550737" y="3237076"/>
              <a:ext cx="3556002" cy="1239736"/>
            </a:xfrm>
            <a:prstGeom prst="rect">
              <a:avLst/>
            </a:prstGeom>
          </p:spPr>
          <p:txBody>
            <a:bodyPr wrap="square">
              <a:spAutoFit/>
            </a:bodyPr>
            <a:lstStyle/>
            <a:p>
              <a:pPr algn="ctr"/>
              <a:r>
                <a:rPr lang="en-US" sz="2400" dirty="0">
                  <a:solidFill>
                    <a:schemeClr val="bg1"/>
                  </a:solidFill>
                  <a:cs typeface="Arial"/>
                </a:rPr>
                <a:t>Evolving</a:t>
              </a:r>
            </a:p>
            <a:p>
              <a:pPr algn="ctr"/>
              <a:r>
                <a:rPr lang="en-US" sz="2400" dirty="0">
                  <a:solidFill>
                    <a:schemeClr val="bg1"/>
                  </a:solidFill>
                  <a:cs typeface="Arial"/>
                </a:rPr>
                <a:t>Workforce</a:t>
              </a:r>
            </a:p>
          </p:txBody>
        </p:sp>
      </p:grpSp>
      <p:grpSp>
        <p:nvGrpSpPr>
          <p:cNvPr id="5" name="Group 4"/>
          <p:cNvGrpSpPr/>
          <p:nvPr/>
        </p:nvGrpSpPr>
        <p:grpSpPr>
          <a:xfrm>
            <a:off x="8421638" y="2417118"/>
            <a:ext cx="2386584" cy="2386584"/>
            <a:chOff x="8421638" y="2277418"/>
            <a:chExt cx="2386584" cy="2386584"/>
          </a:xfrm>
        </p:grpSpPr>
        <p:sp>
          <p:nvSpPr>
            <p:cNvPr id="16" name="Oval 15"/>
            <p:cNvSpPr/>
            <p:nvPr/>
          </p:nvSpPr>
          <p:spPr bwMode="gray">
            <a:xfrm>
              <a:off x="8421638" y="2277418"/>
              <a:ext cx="2386584" cy="2386584"/>
            </a:xfrm>
            <a:prstGeom prst="ellipse">
              <a:avLst/>
            </a:prstGeom>
            <a:solidFill>
              <a:schemeClr val="accent1">
                <a:alpha val="76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3" name="Rectangle 22"/>
            <p:cNvSpPr/>
            <p:nvPr/>
          </p:nvSpPr>
          <p:spPr>
            <a:xfrm>
              <a:off x="8483600" y="3252920"/>
              <a:ext cx="2298700" cy="461665"/>
            </a:xfrm>
            <a:prstGeom prst="rect">
              <a:avLst/>
            </a:prstGeom>
          </p:spPr>
          <p:txBody>
            <a:bodyPr wrap="square">
              <a:spAutoFit/>
            </a:bodyPr>
            <a:lstStyle/>
            <a:p>
              <a:pPr algn="ctr"/>
              <a:r>
                <a:rPr lang="en-US" sz="2400" dirty="0">
                  <a:solidFill>
                    <a:schemeClr val="bg1"/>
                  </a:solidFill>
                  <a:cs typeface="Arial"/>
                </a:rPr>
                <a:t>Battle for Talent</a:t>
              </a:r>
            </a:p>
          </p:txBody>
        </p:sp>
      </p:grpSp>
      <p:sp>
        <p:nvSpPr>
          <p:cNvPr id="7" name="Title 6"/>
          <p:cNvSpPr>
            <a:spLocks noGrp="1"/>
          </p:cNvSpPr>
          <p:nvPr>
            <p:ph type="title"/>
          </p:nvPr>
        </p:nvSpPr>
        <p:spPr/>
        <p:txBody>
          <a:bodyPr/>
          <a:lstStyle/>
          <a:p>
            <a:r>
              <a:rPr lang="en-US" dirty="0"/>
              <a:t>The dynamics of engaging people are changing …</a:t>
            </a:r>
          </a:p>
        </p:txBody>
      </p:sp>
      <p:grpSp>
        <p:nvGrpSpPr>
          <p:cNvPr id="29" name="Group 28"/>
          <p:cNvGrpSpPr/>
          <p:nvPr/>
        </p:nvGrpSpPr>
        <p:grpSpPr>
          <a:xfrm>
            <a:off x="324000" y="0"/>
            <a:ext cx="11545200" cy="6861326"/>
            <a:chOff x="324000" y="0"/>
            <a:chExt cx="11545200" cy="6861326"/>
          </a:xfrm>
        </p:grpSpPr>
        <p:sp>
          <p:nvSpPr>
            <p:cNvPr id="30" name="Rectangle 29"/>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2" name="Rectangle 31"/>
            <p:cNvSpPr/>
            <p:nvPr/>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
        <p:nvSpPr>
          <p:cNvPr id="11" name="Slide Number Placeholder 10"/>
          <p:cNvSpPr>
            <a:spLocks noGrp="1"/>
          </p:cNvSpPr>
          <p:nvPr>
            <p:ph type="sldNum" sz="quarter" idx="4"/>
          </p:nvPr>
        </p:nvSpPr>
        <p:spPr/>
        <p:txBody>
          <a:bodyPr/>
          <a:lstStyle/>
          <a:p>
            <a:r>
              <a:rPr lang="en-US" dirty="0">
                <a:solidFill>
                  <a:schemeClr val="bg1">
                    <a:lumMod val="85000"/>
                  </a:schemeClr>
                </a:solidFill>
              </a:rPr>
              <a:t>0</a:t>
            </a:r>
          </a:p>
        </p:txBody>
      </p:sp>
    </p:spTree>
    <p:extLst>
      <p:ext uri="{BB962C8B-B14F-4D97-AF65-F5344CB8AC3E}">
        <p14:creationId xmlns:p14="http://schemas.microsoft.com/office/powerpoint/2010/main" val="338791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326125" y="5810508"/>
            <a:ext cx="11545200" cy="491714"/>
          </a:xfrm>
          <a:prstGeom prst="rect">
            <a:avLst/>
          </a:prstGeom>
          <a:solidFill>
            <a:schemeClr val="accent5"/>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22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Across the total workforce</a:t>
            </a:r>
          </a:p>
        </p:txBody>
      </p:sp>
      <p:sp>
        <p:nvSpPr>
          <p:cNvPr id="2" name="Title 1"/>
          <p:cNvSpPr>
            <a:spLocks noGrp="1"/>
          </p:cNvSpPr>
          <p:nvPr>
            <p:ph type="title"/>
          </p:nvPr>
        </p:nvSpPr>
        <p:spPr/>
        <p:txBody>
          <a:bodyPr/>
          <a:lstStyle/>
          <a:p>
            <a:r>
              <a:rPr lang="en-US"/>
              <a:t>Mastering these challenges requires a digital approach to HR</a:t>
            </a:r>
            <a:br>
              <a:rPr lang="en-US"/>
            </a:br>
            <a:r>
              <a:rPr lang="en-US" sz="2000" b="0"/>
              <a:t>HCM technology must encompass a new set of digital capabilities</a:t>
            </a:r>
            <a:endParaRPr lang="en-US" sz="2000" b="0" dirty="0"/>
          </a:p>
        </p:txBody>
      </p:sp>
      <p:sp>
        <p:nvSpPr>
          <p:cNvPr id="22" name="TextBox 21"/>
          <p:cNvSpPr txBox="1"/>
          <p:nvPr/>
        </p:nvSpPr>
        <p:spPr>
          <a:xfrm>
            <a:off x="384678" y="4661438"/>
            <a:ext cx="3670940" cy="923330"/>
          </a:xfrm>
          <a:prstGeom prst="rect">
            <a:avLst/>
          </a:prstGeom>
          <a:noFill/>
        </p:spPr>
        <p:txBody>
          <a:bodyPr wrap="square" lIns="0" tIns="0" rIns="0" bIns="0" rtlCol="0">
            <a:spAutoFit/>
          </a:bodyPr>
          <a:lstStyle/>
          <a:p>
            <a:pPr marL="0" marR="0" lvl="2" indent="0" algn="ctr" defTabSz="1081743" eaLnBrk="1" fontAlgn="auto" latinLnBrk="0" hangingPunct="1">
              <a:lnSpc>
                <a:spcPct val="100000"/>
              </a:lnSpc>
              <a:spcBef>
                <a:spcPts val="1200"/>
              </a:spcBef>
              <a:spcAft>
                <a:spcPts val="0"/>
              </a:spcAft>
              <a:buClr>
                <a:schemeClr val="accent1"/>
              </a:buClr>
              <a:buSzPct val="100000"/>
              <a:buFontTx/>
              <a:buNone/>
              <a:tabLst/>
              <a:defRPr/>
            </a:pPr>
            <a:r>
              <a:rPr kumimoji="0" lang="en-US" sz="2000" b="0" i="0" u="none" strike="noStrike" kern="0" cap="none" spc="0" normalizeH="0" baseline="0" noProof="0" dirty="0">
                <a:ln>
                  <a:noFill/>
                </a:ln>
                <a:solidFill>
                  <a:sysClr val="windowText" lastClr="000000"/>
                </a:solidFill>
                <a:effectLst/>
                <a:uLnTx/>
                <a:uFillTx/>
              </a:rPr>
              <a:t>Encourage </a:t>
            </a:r>
            <a:r>
              <a:rPr kumimoji="0" lang="en-US" sz="2000" b="1" i="0" u="none" strike="noStrike" kern="0" cap="none" spc="0" normalizeH="0" baseline="0" noProof="0" dirty="0">
                <a:ln>
                  <a:noFill/>
                </a:ln>
                <a:solidFill>
                  <a:sysClr val="windowText" lastClr="000000"/>
                </a:solidFill>
                <a:effectLst/>
                <a:uLnTx/>
                <a:uFillTx/>
              </a:rPr>
              <a:t>continuous usage </a:t>
            </a:r>
            <a:r>
              <a:rPr kumimoji="0" lang="en-US" sz="2000" b="0" i="0" u="none" strike="noStrike" kern="0" cap="none" spc="0" normalizeH="0" baseline="0" noProof="0" dirty="0">
                <a:ln>
                  <a:noFill/>
                </a:ln>
                <a:solidFill>
                  <a:sysClr val="windowText" lastClr="000000"/>
                </a:solidFill>
                <a:effectLst/>
                <a:uLnTx/>
                <a:uFillTx/>
              </a:rPr>
              <a:t>and </a:t>
            </a:r>
            <a:r>
              <a:rPr kumimoji="0" lang="en-US" sz="2000" b="1" i="0" u="none" strike="noStrike" kern="0" cap="none" spc="0" normalizeH="0" baseline="0" noProof="0" dirty="0">
                <a:ln>
                  <a:noFill/>
                </a:ln>
                <a:solidFill>
                  <a:sysClr val="windowText" lastClr="000000"/>
                </a:solidFill>
                <a:effectLst/>
                <a:uLnTx/>
                <a:uFillTx/>
              </a:rPr>
              <a:t>engagement</a:t>
            </a:r>
            <a:r>
              <a:rPr kumimoji="0" lang="en-US" sz="2000" b="0" i="0" u="none" strike="noStrike" kern="0" cap="none" spc="0" normalizeH="0" baseline="0" noProof="0" dirty="0">
                <a:ln>
                  <a:noFill/>
                </a:ln>
                <a:solidFill>
                  <a:sysClr val="windowText" lastClr="000000"/>
                </a:solidFill>
                <a:effectLst/>
                <a:uLnTx/>
                <a:uFillTx/>
              </a:rPr>
              <a:t>, and foster </a:t>
            </a:r>
            <a:r>
              <a:rPr kumimoji="0" lang="en-US" sz="2000" b="1" i="0" u="none" strike="noStrike" kern="0" cap="none" spc="0" normalizeH="0" baseline="0" noProof="0" dirty="0">
                <a:ln>
                  <a:noFill/>
                </a:ln>
                <a:solidFill>
                  <a:sysClr val="windowText" lastClr="000000"/>
                </a:solidFill>
                <a:effectLst/>
                <a:uLnTx/>
                <a:uFillTx/>
              </a:rPr>
              <a:t>continuous</a:t>
            </a:r>
            <a:r>
              <a:rPr kumimoji="0" lang="en-US" sz="2000" b="0" i="0" u="none" strike="noStrike" kern="0" cap="none" spc="0" normalizeH="0" baseline="0" noProof="0" dirty="0">
                <a:ln>
                  <a:noFill/>
                </a:ln>
                <a:solidFill>
                  <a:sysClr val="windowText" lastClr="000000"/>
                </a:solidFill>
                <a:effectLst/>
                <a:uLnTx/>
                <a:uFillTx/>
              </a:rPr>
              <a:t> </a:t>
            </a:r>
            <a:r>
              <a:rPr kumimoji="0" lang="en-US" sz="2000" b="1" i="0" u="none" strike="noStrike" kern="0" cap="none" spc="0" normalizeH="0" baseline="0" noProof="0" dirty="0">
                <a:ln>
                  <a:noFill/>
                </a:ln>
                <a:solidFill>
                  <a:sysClr val="windowText" lastClr="000000"/>
                </a:solidFill>
                <a:effectLst/>
                <a:uLnTx/>
                <a:uFillTx/>
              </a:rPr>
              <a:t>innovation</a:t>
            </a:r>
          </a:p>
        </p:txBody>
      </p:sp>
      <p:sp>
        <p:nvSpPr>
          <p:cNvPr id="23" name="TextBox 22"/>
          <p:cNvSpPr txBox="1"/>
          <p:nvPr/>
        </p:nvSpPr>
        <p:spPr>
          <a:xfrm>
            <a:off x="4242376" y="4661438"/>
            <a:ext cx="3837332" cy="615553"/>
          </a:xfrm>
          <a:prstGeom prst="rect">
            <a:avLst/>
          </a:prstGeom>
          <a:noFill/>
        </p:spPr>
        <p:txBody>
          <a:bodyPr wrap="square" lIns="0" tIns="0" rIns="0" bIns="0" rtlCol="0">
            <a:spAutoFit/>
          </a:bodyPr>
          <a:lstStyle/>
          <a:p>
            <a:pPr marL="0" marR="0" lvl="2" indent="0" algn="ctr" defTabSz="1081743" eaLnBrk="1" fontAlgn="auto" latinLnBrk="0" hangingPunct="1">
              <a:lnSpc>
                <a:spcPct val="100000"/>
              </a:lnSpc>
              <a:spcBef>
                <a:spcPts val="1200"/>
              </a:spcBef>
              <a:spcAft>
                <a:spcPts val="0"/>
              </a:spcAft>
              <a:buClr>
                <a:schemeClr val="accent1"/>
              </a:buClr>
              <a:buSzPct val="100000"/>
              <a:buFontTx/>
              <a:buNone/>
              <a:tabLst/>
              <a:defRPr/>
            </a:pPr>
            <a:r>
              <a:rPr kumimoji="0" lang="en-US" sz="2000" b="0" i="0" u="none" strike="noStrike" kern="0" cap="none" spc="0" normalizeH="0" baseline="0" noProof="0" dirty="0">
                <a:ln>
                  <a:noFill/>
                </a:ln>
                <a:solidFill>
                  <a:sysClr val="windowText" lastClr="000000"/>
                </a:solidFill>
                <a:effectLst/>
                <a:uLnTx/>
                <a:uFillTx/>
              </a:rPr>
              <a:t>Use </a:t>
            </a:r>
            <a:r>
              <a:rPr kumimoji="0" lang="en-US" sz="2000" b="1" i="0" u="none" strike="noStrike" kern="0" cap="none" spc="0" normalizeH="0" baseline="0" noProof="0" dirty="0">
                <a:ln>
                  <a:noFill/>
                </a:ln>
                <a:solidFill>
                  <a:sysClr val="windowText" lastClr="000000"/>
                </a:solidFill>
                <a:effectLst/>
                <a:uLnTx/>
                <a:uFillTx/>
              </a:rPr>
              <a:t>data</a:t>
            </a:r>
            <a:r>
              <a:rPr kumimoji="0" lang="en-US" sz="2000" b="0" i="0" u="none" strike="noStrike" kern="0" cap="none" spc="0" normalizeH="0" baseline="0" noProof="0" dirty="0">
                <a:ln>
                  <a:noFill/>
                </a:ln>
                <a:solidFill>
                  <a:sysClr val="windowText" lastClr="000000"/>
                </a:solidFill>
                <a:effectLst/>
                <a:uLnTx/>
                <a:uFillTx/>
              </a:rPr>
              <a:t> to suggest and recommend </a:t>
            </a:r>
          </a:p>
        </p:txBody>
      </p:sp>
      <p:sp>
        <p:nvSpPr>
          <p:cNvPr id="24" name="TextBox 23"/>
          <p:cNvSpPr txBox="1"/>
          <p:nvPr/>
        </p:nvSpPr>
        <p:spPr>
          <a:xfrm>
            <a:off x="8278341" y="4661438"/>
            <a:ext cx="3197140" cy="923330"/>
          </a:xfrm>
          <a:prstGeom prst="rect">
            <a:avLst/>
          </a:prstGeom>
          <a:noFill/>
        </p:spPr>
        <p:txBody>
          <a:bodyPr wrap="square" lIns="0" tIns="0" rIns="0" bIns="0" rtlCol="0">
            <a:spAutoFit/>
          </a:bodyPr>
          <a:lstStyle/>
          <a:p>
            <a:pPr marL="0" marR="0" lvl="2" indent="0" algn="ctr" defTabSz="1081743" eaLnBrk="1" fontAlgn="auto" latinLnBrk="0" hangingPunct="1">
              <a:lnSpc>
                <a:spcPct val="100000"/>
              </a:lnSpc>
              <a:spcBef>
                <a:spcPts val="1200"/>
              </a:spcBef>
              <a:spcAft>
                <a:spcPts val="0"/>
              </a:spcAft>
              <a:buClr>
                <a:schemeClr val="accent1"/>
              </a:buClr>
              <a:buSzPct val="100000"/>
              <a:buFontTx/>
              <a:buNone/>
              <a:tabLst/>
              <a:defRPr/>
            </a:pPr>
            <a:r>
              <a:rPr kumimoji="0" lang="en-US" sz="2000" b="1" i="0" u="none" strike="noStrike" kern="0" cap="none" spc="0" normalizeH="0" baseline="0" noProof="0" dirty="0">
                <a:ln>
                  <a:noFill/>
                </a:ln>
                <a:solidFill>
                  <a:sysClr val="windowText" lastClr="000000"/>
                </a:solidFill>
                <a:effectLst/>
                <a:uLnTx/>
                <a:uFillTx/>
              </a:rPr>
              <a:t>Expand solutions </a:t>
            </a:r>
            <a:r>
              <a:rPr kumimoji="0" lang="en-US" sz="2000" b="0" i="0" u="none" strike="noStrike" kern="0" cap="none" spc="0" normalizeH="0" baseline="0" noProof="0" dirty="0">
                <a:ln>
                  <a:noFill/>
                </a:ln>
                <a:solidFill>
                  <a:sysClr val="windowText" lastClr="000000"/>
                </a:solidFill>
                <a:effectLst/>
                <a:uLnTx/>
                <a:uFillTx/>
              </a:rPr>
              <a:t>and </a:t>
            </a:r>
            <a:r>
              <a:rPr kumimoji="0" lang="en-US" sz="2000" b="1" i="0" u="none" strike="noStrike" kern="0" cap="none" spc="0" normalizeH="0" baseline="0" noProof="0" dirty="0">
                <a:ln>
                  <a:noFill/>
                </a:ln>
                <a:solidFill>
                  <a:sysClr val="windowText" lastClr="000000"/>
                </a:solidFill>
                <a:effectLst/>
                <a:uLnTx/>
                <a:uFillTx/>
              </a:rPr>
              <a:t>build own apps </a:t>
            </a:r>
            <a:r>
              <a:rPr kumimoji="0" lang="en-US" sz="2000" b="0" i="0" u="none" strike="noStrike" kern="0" cap="none" spc="0" normalizeH="0" baseline="0" noProof="0" dirty="0">
                <a:ln>
                  <a:noFill/>
                </a:ln>
                <a:solidFill>
                  <a:sysClr val="windowText" lastClr="000000"/>
                </a:solidFill>
                <a:effectLst/>
                <a:uLnTx/>
                <a:uFillTx/>
              </a:rPr>
              <a:t>to meet current and future needs</a:t>
            </a:r>
          </a:p>
        </p:txBody>
      </p:sp>
      <p:grpSp>
        <p:nvGrpSpPr>
          <p:cNvPr id="3" name="Group 2"/>
          <p:cNvGrpSpPr/>
          <p:nvPr/>
        </p:nvGrpSpPr>
        <p:grpSpPr>
          <a:xfrm>
            <a:off x="1036825" y="2092170"/>
            <a:ext cx="10047317" cy="2468737"/>
            <a:chOff x="1102932" y="2897793"/>
            <a:chExt cx="10047317" cy="2468737"/>
          </a:xfrm>
        </p:grpSpPr>
        <p:sp>
          <p:nvSpPr>
            <p:cNvPr id="35" name="Oval 34"/>
            <p:cNvSpPr/>
            <p:nvPr/>
          </p:nvSpPr>
          <p:spPr bwMode="gray">
            <a:xfrm>
              <a:off x="4892222" y="2897793"/>
              <a:ext cx="2468737" cy="2468737"/>
            </a:xfrm>
            <a:prstGeom prst="ellipse">
              <a:avLst/>
            </a:prstGeom>
            <a:solidFill>
              <a:srgbClr val="93C939"/>
            </a:solidFill>
          </p:spPr>
          <p:txBody>
            <a:bodyPr wrap="none" lIns="0" tIns="1005782" rIns="0" bIns="54436"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chemeClr val="bg1"/>
                  </a:solidFill>
                  <a:effectLst/>
                  <a:uLnTx/>
                  <a:uFillTx/>
                  <a:cs typeface="Arial"/>
                </a:rPr>
                <a:t>Intelligent</a:t>
              </a:r>
            </a:p>
          </p:txBody>
        </p:sp>
        <p:grpSp>
          <p:nvGrpSpPr>
            <p:cNvPr id="40" name="Group 39"/>
            <p:cNvGrpSpPr/>
            <p:nvPr/>
          </p:nvGrpSpPr>
          <p:grpSpPr>
            <a:xfrm>
              <a:off x="5786973" y="3264304"/>
              <a:ext cx="646629" cy="976425"/>
              <a:chOff x="5075682" y="-1043794"/>
              <a:chExt cx="715964" cy="1081124"/>
            </a:xfrm>
            <a:solidFill>
              <a:schemeClr val="bg1">
                <a:alpha val="65000"/>
              </a:schemeClr>
            </a:solidFill>
          </p:grpSpPr>
          <p:sp>
            <p:nvSpPr>
              <p:cNvPr id="41" name="Freeform 9"/>
              <p:cNvSpPr>
                <a:spLocks noEditPoints="1"/>
              </p:cNvSpPr>
              <p:nvPr/>
            </p:nvSpPr>
            <p:spPr bwMode="auto">
              <a:xfrm>
                <a:off x="5075682" y="-1043794"/>
                <a:ext cx="715964" cy="819582"/>
              </a:xfrm>
              <a:custGeom>
                <a:avLst/>
                <a:gdLst>
                  <a:gd name="T0" fmla="*/ 908 w 908"/>
                  <a:gd name="T1" fmla="*/ 432 h 1040"/>
                  <a:gd name="T2" fmla="*/ 454 w 908"/>
                  <a:gd name="T3" fmla="*/ 0 h 1040"/>
                  <a:gd name="T4" fmla="*/ 0 w 908"/>
                  <a:gd name="T5" fmla="*/ 432 h 1040"/>
                  <a:gd name="T6" fmla="*/ 126 w 908"/>
                  <a:gd name="T7" fmla="*/ 783 h 1040"/>
                  <a:gd name="T8" fmla="*/ 235 w 908"/>
                  <a:gd name="T9" fmla="*/ 1040 h 1040"/>
                  <a:gd name="T10" fmla="*/ 674 w 908"/>
                  <a:gd name="T11" fmla="*/ 1040 h 1040"/>
                  <a:gd name="T12" fmla="*/ 782 w 908"/>
                  <a:gd name="T13" fmla="*/ 783 h 1040"/>
                  <a:gd name="T14" fmla="*/ 908 w 908"/>
                  <a:gd name="T15" fmla="*/ 432 h 1040"/>
                  <a:gd name="T16" fmla="*/ 908 w 908"/>
                  <a:gd name="T17" fmla="*/ 432 h 1040"/>
                  <a:gd name="T18" fmla="*/ 908 w 908"/>
                  <a:gd name="T19" fmla="*/ 43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8" h="1040">
                    <a:moveTo>
                      <a:pt x="908" y="432"/>
                    </a:moveTo>
                    <a:cubicBezTo>
                      <a:pt x="908" y="194"/>
                      <a:pt x="704" y="0"/>
                      <a:pt x="454" y="0"/>
                    </a:cubicBezTo>
                    <a:cubicBezTo>
                      <a:pt x="203" y="0"/>
                      <a:pt x="0" y="194"/>
                      <a:pt x="0" y="432"/>
                    </a:cubicBezTo>
                    <a:cubicBezTo>
                      <a:pt x="0" y="598"/>
                      <a:pt x="64" y="692"/>
                      <a:pt x="126" y="783"/>
                    </a:cubicBezTo>
                    <a:cubicBezTo>
                      <a:pt x="177" y="858"/>
                      <a:pt x="230" y="936"/>
                      <a:pt x="235" y="1040"/>
                    </a:cubicBezTo>
                    <a:cubicBezTo>
                      <a:pt x="674" y="1040"/>
                      <a:pt x="674" y="1040"/>
                      <a:pt x="674" y="1040"/>
                    </a:cubicBezTo>
                    <a:cubicBezTo>
                      <a:pt x="678" y="936"/>
                      <a:pt x="731" y="858"/>
                      <a:pt x="782" y="783"/>
                    </a:cubicBezTo>
                    <a:cubicBezTo>
                      <a:pt x="844" y="692"/>
                      <a:pt x="908" y="598"/>
                      <a:pt x="908" y="432"/>
                    </a:cubicBezTo>
                    <a:close/>
                    <a:moveTo>
                      <a:pt x="908" y="432"/>
                    </a:moveTo>
                    <a:cubicBezTo>
                      <a:pt x="908" y="432"/>
                      <a:pt x="908" y="432"/>
                      <a:pt x="908" y="432"/>
                    </a:cubicBezTo>
                  </a:path>
                </a:pathLst>
              </a:custGeom>
              <a:grpFill/>
              <a:ln w="44450" cmpd="sng">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8" rIns="91434" bIns="4571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42" name="Freeform 10"/>
              <p:cNvSpPr>
                <a:spLocks noEditPoints="1"/>
              </p:cNvSpPr>
              <p:nvPr/>
            </p:nvSpPr>
            <p:spPr bwMode="auto">
              <a:xfrm>
                <a:off x="5264192" y="-163664"/>
                <a:ext cx="338944" cy="200994"/>
              </a:xfrm>
              <a:custGeom>
                <a:avLst/>
                <a:gdLst>
                  <a:gd name="T0" fmla="*/ 0 w 430"/>
                  <a:gd name="T1" fmla="*/ 95 h 255"/>
                  <a:gd name="T2" fmla="*/ 56 w 430"/>
                  <a:gd name="T3" fmla="*/ 151 h 255"/>
                  <a:gd name="T4" fmla="*/ 91 w 430"/>
                  <a:gd name="T5" fmla="*/ 151 h 255"/>
                  <a:gd name="T6" fmla="*/ 215 w 430"/>
                  <a:gd name="T7" fmla="*/ 255 h 255"/>
                  <a:gd name="T8" fmla="*/ 339 w 430"/>
                  <a:gd name="T9" fmla="*/ 151 h 255"/>
                  <a:gd name="T10" fmla="*/ 373 w 430"/>
                  <a:gd name="T11" fmla="*/ 151 h 255"/>
                  <a:gd name="T12" fmla="*/ 430 w 430"/>
                  <a:gd name="T13" fmla="*/ 95 h 255"/>
                  <a:gd name="T14" fmla="*/ 430 w 430"/>
                  <a:gd name="T15" fmla="*/ 0 h 255"/>
                  <a:gd name="T16" fmla="*/ 0 w 430"/>
                  <a:gd name="T17" fmla="*/ 0 h 255"/>
                  <a:gd name="T18" fmla="*/ 0 w 430"/>
                  <a:gd name="T19" fmla="*/ 95 h 255"/>
                  <a:gd name="T20" fmla="*/ 0 w 430"/>
                  <a:gd name="T21" fmla="*/ 95 h 255"/>
                  <a:gd name="T22" fmla="*/ 0 w 430"/>
                  <a:gd name="T23" fmla="*/ 9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255">
                    <a:moveTo>
                      <a:pt x="0" y="95"/>
                    </a:moveTo>
                    <a:cubicBezTo>
                      <a:pt x="0" y="126"/>
                      <a:pt x="25" y="151"/>
                      <a:pt x="56" y="151"/>
                    </a:cubicBezTo>
                    <a:cubicBezTo>
                      <a:pt x="91" y="151"/>
                      <a:pt x="91" y="151"/>
                      <a:pt x="91" y="151"/>
                    </a:cubicBezTo>
                    <a:cubicBezTo>
                      <a:pt x="101" y="210"/>
                      <a:pt x="153" y="255"/>
                      <a:pt x="215" y="255"/>
                    </a:cubicBezTo>
                    <a:cubicBezTo>
                      <a:pt x="277" y="255"/>
                      <a:pt x="329" y="210"/>
                      <a:pt x="339" y="151"/>
                    </a:cubicBezTo>
                    <a:cubicBezTo>
                      <a:pt x="373" y="151"/>
                      <a:pt x="373" y="151"/>
                      <a:pt x="373" y="151"/>
                    </a:cubicBezTo>
                    <a:cubicBezTo>
                      <a:pt x="404" y="151"/>
                      <a:pt x="430" y="126"/>
                      <a:pt x="430" y="95"/>
                    </a:cubicBezTo>
                    <a:cubicBezTo>
                      <a:pt x="430" y="0"/>
                      <a:pt x="430" y="0"/>
                      <a:pt x="430" y="0"/>
                    </a:cubicBezTo>
                    <a:cubicBezTo>
                      <a:pt x="0" y="0"/>
                      <a:pt x="0" y="0"/>
                      <a:pt x="0" y="0"/>
                    </a:cubicBezTo>
                    <a:lnTo>
                      <a:pt x="0" y="95"/>
                    </a:lnTo>
                    <a:close/>
                    <a:moveTo>
                      <a:pt x="0" y="95"/>
                    </a:moveTo>
                    <a:cubicBezTo>
                      <a:pt x="0" y="95"/>
                      <a:pt x="0" y="95"/>
                      <a:pt x="0" y="95"/>
                    </a:cubicBezTo>
                  </a:path>
                </a:pathLst>
              </a:custGeom>
              <a:grpFill/>
              <a:ln w="44450" cmpd="sng">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8" rIns="91434" bIns="4571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grpSp>
        <p:sp>
          <p:nvSpPr>
            <p:cNvPr id="19" name="Oval 18"/>
            <p:cNvSpPr/>
            <p:nvPr/>
          </p:nvSpPr>
          <p:spPr bwMode="gray">
            <a:xfrm>
              <a:off x="1102932" y="2897793"/>
              <a:ext cx="2468737" cy="2468737"/>
            </a:xfrm>
            <a:prstGeom prst="ellipse">
              <a:avLst/>
            </a:prstGeom>
            <a:solidFill>
              <a:srgbClr val="0FAAFF"/>
            </a:solidFill>
          </p:spPr>
          <p:txBody>
            <a:bodyPr wrap="none" lIns="0" tIns="1005782" rIns="0" bIns="54436"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chemeClr val="bg1"/>
                  </a:solidFill>
                  <a:effectLst/>
                  <a:uLnTx/>
                  <a:uFillTx/>
                  <a:cs typeface="Arial"/>
                </a:rPr>
                <a:t>Continuous</a:t>
              </a:r>
            </a:p>
          </p:txBody>
        </p:sp>
        <p:grpSp>
          <p:nvGrpSpPr>
            <p:cNvPr id="46" name="Group 45"/>
            <p:cNvGrpSpPr/>
            <p:nvPr/>
          </p:nvGrpSpPr>
          <p:grpSpPr>
            <a:xfrm rot="5400000">
              <a:off x="1862372" y="3142566"/>
              <a:ext cx="949855" cy="1193332"/>
              <a:chOff x="3905954" y="4516551"/>
              <a:chExt cx="669616" cy="841262"/>
            </a:xfrm>
            <a:solidFill>
              <a:schemeClr val="bg1">
                <a:alpha val="65000"/>
              </a:schemeClr>
            </a:solidFill>
            <a:effectLst/>
          </p:grpSpPr>
          <p:sp>
            <p:nvSpPr>
              <p:cNvPr id="47" name="Freeform 6"/>
              <p:cNvSpPr>
                <a:spLocks/>
              </p:cNvSpPr>
              <p:nvPr/>
            </p:nvSpPr>
            <p:spPr bwMode="auto">
              <a:xfrm>
                <a:off x="3905954" y="4710294"/>
                <a:ext cx="552029" cy="647519"/>
              </a:xfrm>
              <a:custGeom>
                <a:avLst/>
                <a:gdLst>
                  <a:gd name="T0" fmla="*/ 122 w 197"/>
                  <a:gd name="T1" fmla="*/ 196 h 231"/>
                  <a:gd name="T2" fmla="*/ 50 w 197"/>
                  <a:gd name="T3" fmla="*/ 170 h 231"/>
                  <a:gd name="T4" fmla="*/ 12 w 197"/>
                  <a:gd name="T5" fmla="*/ 110 h 231"/>
                  <a:gd name="T6" fmla="*/ 42 w 197"/>
                  <a:gd name="T7" fmla="*/ 0 h 231"/>
                  <a:gd name="T8" fmla="*/ 53 w 197"/>
                  <a:gd name="T9" fmla="*/ 11 h 231"/>
                  <a:gd name="T10" fmla="*/ 71 w 197"/>
                  <a:gd name="T11" fmla="*/ 30 h 231"/>
                  <a:gd name="T12" fmla="*/ 74 w 197"/>
                  <a:gd name="T13" fmla="*/ 32 h 231"/>
                  <a:gd name="T14" fmla="*/ 66 w 197"/>
                  <a:gd name="T15" fmla="*/ 119 h 231"/>
                  <a:gd name="T16" fmla="*/ 122 w 197"/>
                  <a:gd name="T17" fmla="*/ 150 h 231"/>
                  <a:gd name="T18" fmla="*/ 120 w 197"/>
                  <a:gd name="T19" fmla="*/ 147 h 231"/>
                  <a:gd name="T20" fmla="*/ 101 w 197"/>
                  <a:gd name="T21" fmla="*/ 128 h 231"/>
                  <a:gd name="T22" fmla="*/ 98 w 197"/>
                  <a:gd name="T23" fmla="*/ 125 h 231"/>
                  <a:gd name="T24" fmla="*/ 98 w 197"/>
                  <a:gd name="T25" fmla="*/ 118 h 231"/>
                  <a:gd name="T26" fmla="*/ 103 w 197"/>
                  <a:gd name="T27" fmla="*/ 115 h 231"/>
                  <a:gd name="T28" fmla="*/ 127 w 197"/>
                  <a:gd name="T29" fmla="*/ 115 h 231"/>
                  <a:gd name="T30" fmla="*/ 137 w 197"/>
                  <a:gd name="T31" fmla="*/ 116 h 231"/>
                  <a:gd name="T32" fmla="*/ 149 w 197"/>
                  <a:gd name="T33" fmla="*/ 122 h 231"/>
                  <a:gd name="T34" fmla="*/ 192 w 197"/>
                  <a:gd name="T35" fmla="*/ 165 h 231"/>
                  <a:gd name="T36" fmla="*/ 192 w 197"/>
                  <a:gd name="T37" fmla="*/ 181 h 231"/>
                  <a:gd name="T38" fmla="*/ 190 w 197"/>
                  <a:gd name="T39" fmla="*/ 183 h 231"/>
                  <a:gd name="T40" fmla="*/ 151 w 197"/>
                  <a:gd name="T41" fmla="*/ 222 h 231"/>
                  <a:gd name="T42" fmla="*/ 148 w 197"/>
                  <a:gd name="T43" fmla="*/ 225 h 231"/>
                  <a:gd name="T44" fmla="*/ 132 w 197"/>
                  <a:gd name="T45" fmla="*/ 231 h 231"/>
                  <a:gd name="T46" fmla="*/ 104 w 197"/>
                  <a:gd name="T47" fmla="*/ 231 h 231"/>
                  <a:gd name="T48" fmla="*/ 102 w 197"/>
                  <a:gd name="T49" fmla="*/ 231 h 231"/>
                  <a:gd name="T50" fmla="*/ 98 w 197"/>
                  <a:gd name="T51" fmla="*/ 222 h 231"/>
                  <a:gd name="T52" fmla="*/ 100 w 197"/>
                  <a:gd name="T53" fmla="*/ 219 h 231"/>
                  <a:gd name="T54" fmla="*/ 120 w 197"/>
                  <a:gd name="T55" fmla="*/ 199 h 231"/>
                  <a:gd name="T56" fmla="*/ 122 w 197"/>
                  <a:gd name="T57" fmla="*/ 197 h 231"/>
                  <a:gd name="T58" fmla="*/ 122 w 197"/>
                  <a:gd name="T59" fmla="*/ 19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231">
                    <a:moveTo>
                      <a:pt x="122" y="196"/>
                    </a:moveTo>
                    <a:cubicBezTo>
                      <a:pt x="95" y="196"/>
                      <a:pt x="71" y="187"/>
                      <a:pt x="50" y="170"/>
                    </a:cubicBezTo>
                    <a:cubicBezTo>
                      <a:pt x="31" y="154"/>
                      <a:pt x="18" y="134"/>
                      <a:pt x="12" y="110"/>
                    </a:cubicBezTo>
                    <a:cubicBezTo>
                      <a:pt x="0" y="67"/>
                      <a:pt x="16" y="24"/>
                      <a:pt x="42" y="0"/>
                    </a:cubicBezTo>
                    <a:cubicBezTo>
                      <a:pt x="46" y="3"/>
                      <a:pt x="49" y="7"/>
                      <a:pt x="53" y="11"/>
                    </a:cubicBezTo>
                    <a:cubicBezTo>
                      <a:pt x="59" y="17"/>
                      <a:pt x="65" y="23"/>
                      <a:pt x="71" y="30"/>
                    </a:cubicBezTo>
                    <a:cubicBezTo>
                      <a:pt x="72" y="30"/>
                      <a:pt x="73" y="31"/>
                      <a:pt x="74" y="32"/>
                    </a:cubicBezTo>
                    <a:cubicBezTo>
                      <a:pt x="51" y="60"/>
                      <a:pt x="47" y="89"/>
                      <a:pt x="66" y="119"/>
                    </a:cubicBezTo>
                    <a:cubicBezTo>
                      <a:pt x="80" y="141"/>
                      <a:pt x="103" y="150"/>
                      <a:pt x="122" y="150"/>
                    </a:cubicBezTo>
                    <a:cubicBezTo>
                      <a:pt x="121" y="149"/>
                      <a:pt x="121" y="148"/>
                      <a:pt x="120" y="147"/>
                    </a:cubicBezTo>
                    <a:cubicBezTo>
                      <a:pt x="114" y="141"/>
                      <a:pt x="108" y="134"/>
                      <a:pt x="101" y="128"/>
                    </a:cubicBezTo>
                    <a:cubicBezTo>
                      <a:pt x="100" y="127"/>
                      <a:pt x="99" y="126"/>
                      <a:pt x="98" y="125"/>
                    </a:cubicBezTo>
                    <a:cubicBezTo>
                      <a:pt x="97" y="123"/>
                      <a:pt x="96" y="121"/>
                      <a:pt x="98" y="118"/>
                    </a:cubicBezTo>
                    <a:cubicBezTo>
                      <a:pt x="99" y="116"/>
                      <a:pt x="101" y="115"/>
                      <a:pt x="103" y="115"/>
                    </a:cubicBezTo>
                    <a:cubicBezTo>
                      <a:pt x="111" y="115"/>
                      <a:pt x="119" y="115"/>
                      <a:pt x="127" y="115"/>
                    </a:cubicBezTo>
                    <a:cubicBezTo>
                      <a:pt x="130" y="115"/>
                      <a:pt x="134" y="116"/>
                      <a:pt x="137" y="116"/>
                    </a:cubicBezTo>
                    <a:cubicBezTo>
                      <a:pt x="141" y="116"/>
                      <a:pt x="145" y="119"/>
                      <a:pt x="149" y="122"/>
                    </a:cubicBezTo>
                    <a:cubicBezTo>
                      <a:pt x="163" y="136"/>
                      <a:pt x="178" y="150"/>
                      <a:pt x="192" y="165"/>
                    </a:cubicBezTo>
                    <a:cubicBezTo>
                      <a:pt x="197" y="170"/>
                      <a:pt x="197" y="176"/>
                      <a:pt x="192" y="181"/>
                    </a:cubicBezTo>
                    <a:cubicBezTo>
                      <a:pt x="192" y="182"/>
                      <a:pt x="191" y="183"/>
                      <a:pt x="190" y="183"/>
                    </a:cubicBezTo>
                    <a:cubicBezTo>
                      <a:pt x="177" y="196"/>
                      <a:pt x="164" y="209"/>
                      <a:pt x="151" y="222"/>
                    </a:cubicBezTo>
                    <a:cubicBezTo>
                      <a:pt x="150" y="223"/>
                      <a:pt x="149" y="224"/>
                      <a:pt x="148" y="225"/>
                    </a:cubicBezTo>
                    <a:cubicBezTo>
                      <a:pt x="143" y="230"/>
                      <a:pt x="138" y="231"/>
                      <a:pt x="132" y="231"/>
                    </a:cubicBezTo>
                    <a:cubicBezTo>
                      <a:pt x="123" y="231"/>
                      <a:pt x="113" y="231"/>
                      <a:pt x="104" y="231"/>
                    </a:cubicBezTo>
                    <a:cubicBezTo>
                      <a:pt x="103" y="231"/>
                      <a:pt x="103" y="231"/>
                      <a:pt x="102" y="231"/>
                    </a:cubicBezTo>
                    <a:cubicBezTo>
                      <a:pt x="98" y="230"/>
                      <a:pt x="96" y="226"/>
                      <a:pt x="98" y="222"/>
                    </a:cubicBezTo>
                    <a:cubicBezTo>
                      <a:pt x="98" y="221"/>
                      <a:pt x="99" y="220"/>
                      <a:pt x="100" y="219"/>
                    </a:cubicBezTo>
                    <a:cubicBezTo>
                      <a:pt x="107" y="212"/>
                      <a:pt x="113" y="206"/>
                      <a:pt x="120" y="199"/>
                    </a:cubicBezTo>
                    <a:cubicBezTo>
                      <a:pt x="121" y="199"/>
                      <a:pt x="122" y="198"/>
                      <a:pt x="122" y="197"/>
                    </a:cubicBezTo>
                    <a:cubicBezTo>
                      <a:pt x="122" y="197"/>
                      <a:pt x="122" y="197"/>
                      <a:pt x="122"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8" rIns="91434" bIns="4571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48" name="Freeform 7"/>
              <p:cNvSpPr>
                <a:spLocks/>
              </p:cNvSpPr>
              <p:nvPr/>
            </p:nvSpPr>
            <p:spPr bwMode="auto">
              <a:xfrm>
                <a:off x="4048795" y="4516551"/>
                <a:ext cx="526775" cy="647913"/>
              </a:xfrm>
              <a:custGeom>
                <a:avLst/>
                <a:gdLst>
                  <a:gd name="T0" fmla="*/ 73 w 188"/>
                  <a:gd name="T1" fmla="*/ 81 h 231"/>
                  <a:gd name="T2" fmla="*/ 75 w 188"/>
                  <a:gd name="T3" fmla="*/ 84 h 231"/>
                  <a:gd name="T4" fmla="*/ 95 w 188"/>
                  <a:gd name="T5" fmla="*/ 104 h 231"/>
                  <a:gd name="T6" fmla="*/ 97 w 188"/>
                  <a:gd name="T7" fmla="*/ 106 h 231"/>
                  <a:gd name="T8" fmla="*/ 98 w 188"/>
                  <a:gd name="T9" fmla="*/ 111 h 231"/>
                  <a:gd name="T10" fmla="*/ 93 w 188"/>
                  <a:gd name="T11" fmla="*/ 115 h 231"/>
                  <a:gd name="T12" fmla="*/ 92 w 188"/>
                  <a:gd name="T13" fmla="*/ 115 h 231"/>
                  <a:gd name="T14" fmla="*/ 62 w 188"/>
                  <a:gd name="T15" fmla="*/ 115 h 231"/>
                  <a:gd name="T16" fmla="*/ 47 w 188"/>
                  <a:gd name="T17" fmla="*/ 109 h 231"/>
                  <a:gd name="T18" fmla="*/ 5 w 188"/>
                  <a:gd name="T19" fmla="*/ 67 h 231"/>
                  <a:gd name="T20" fmla="*/ 1 w 188"/>
                  <a:gd name="T21" fmla="*/ 54 h 231"/>
                  <a:gd name="T22" fmla="*/ 4 w 188"/>
                  <a:gd name="T23" fmla="*/ 50 h 231"/>
                  <a:gd name="T24" fmla="*/ 47 w 188"/>
                  <a:gd name="T25" fmla="*/ 7 h 231"/>
                  <a:gd name="T26" fmla="*/ 61 w 188"/>
                  <a:gd name="T27" fmla="*/ 1 h 231"/>
                  <a:gd name="T28" fmla="*/ 92 w 188"/>
                  <a:gd name="T29" fmla="*/ 0 h 231"/>
                  <a:gd name="T30" fmla="*/ 94 w 188"/>
                  <a:gd name="T31" fmla="*/ 0 h 231"/>
                  <a:gd name="T32" fmla="*/ 97 w 188"/>
                  <a:gd name="T33" fmla="*/ 10 h 231"/>
                  <a:gd name="T34" fmla="*/ 95 w 188"/>
                  <a:gd name="T35" fmla="*/ 11 h 231"/>
                  <a:gd name="T36" fmla="*/ 75 w 188"/>
                  <a:gd name="T37" fmla="*/ 32 h 231"/>
                  <a:gd name="T38" fmla="*/ 72 w 188"/>
                  <a:gd name="T39" fmla="*/ 34 h 231"/>
                  <a:gd name="T40" fmla="*/ 82 w 188"/>
                  <a:gd name="T41" fmla="*/ 35 h 231"/>
                  <a:gd name="T42" fmla="*/ 113 w 188"/>
                  <a:gd name="T43" fmla="*/ 42 h 231"/>
                  <a:gd name="T44" fmla="*/ 149 w 188"/>
                  <a:gd name="T45" fmla="*/ 64 h 231"/>
                  <a:gd name="T46" fmla="*/ 185 w 188"/>
                  <a:gd name="T47" fmla="*/ 125 h 231"/>
                  <a:gd name="T48" fmla="*/ 187 w 188"/>
                  <a:gd name="T49" fmla="*/ 155 h 231"/>
                  <a:gd name="T50" fmla="*/ 163 w 188"/>
                  <a:gd name="T51" fmla="*/ 221 h 231"/>
                  <a:gd name="T52" fmla="*/ 154 w 188"/>
                  <a:gd name="T53" fmla="*/ 231 h 231"/>
                  <a:gd name="T54" fmla="*/ 122 w 188"/>
                  <a:gd name="T55" fmla="*/ 199 h 231"/>
                  <a:gd name="T56" fmla="*/ 141 w 188"/>
                  <a:gd name="T57" fmla="*/ 144 h 231"/>
                  <a:gd name="T58" fmla="*/ 129 w 188"/>
                  <a:gd name="T59" fmla="*/ 110 h 231"/>
                  <a:gd name="T60" fmla="*/ 73 w 188"/>
                  <a:gd name="T61" fmla="*/ 8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 h="231">
                    <a:moveTo>
                      <a:pt x="73" y="81"/>
                    </a:moveTo>
                    <a:cubicBezTo>
                      <a:pt x="73" y="82"/>
                      <a:pt x="74" y="83"/>
                      <a:pt x="75" y="84"/>
                    </a:cubicBezTo>
                    <a:cubicBezTo>
                      <a:pt x="82" y="90"/>
                      <a:pt x="89" y="97"/>
                      <a:pt x="95" y="104"/>
                    </a:cubicBezTo>
                    <a:cubicBezTo>
                      <a:pt x="96" y="105"/>
                      <a:pt x="96" y="105"/>
                      <a:pt x="97" y="106"/>
                    </a:cubicBezTo>
                    <a:cubicBezTo>
                      <a:pt x="98" y="107"/>
                      <a:pt x="99" y="109"/>
                      <a:pt x="98" y="111"/>
                    </a:cubicBezTo>
                    <a:cubicBezTo>
                      <a:pt x="97" y="114"/>
                      <a:pt x="96" y="115"/>
                      <a:pt x="93" y="115"/>
                    </a:cubicBezTo>
                    <a:cubicBezTo>
                      <a:pt x="93" y="115"/>
                      <a:pt x="92" y="115"/>
                      <a:pt x="92" y="115"/>
                    </a:cubicBezTo>
                    <a:cubicBezTo>
                      <a:pt x="82" y="115"/>
                      <a:pt x="72" y="115"/>
                      <a:pt x="62" y="115"/>
                    </a:cubicBezTo>
                    <a:cubicBezTo>
                      <a:pt x="56" y="115"/>
                      <a:pt x="51" y="113"/>
                      <a:pt x="47" y="109"/>
                    </a:cubicBezTo>
                    <a:cubicBezTo>
                      <a:pt x="33" y="95"/>
                      <a:pt x="19" y="81"/>
                      <a:pt x="5" y="67"/>
                    </a:cubicBezTo>
                    <a:cubicBezTo>
                      <a:pt x="1" y="63"/>
                      <a:pt x="0" y="59"/>
                      <a:pt x="1" y="54"/>
                    </a:cubicBezTo>
                    <a:cubicBezTo>
                      <a:pt x="2" y="53"/>
                      <a:pt x="3" y="51"/>
                      <a:pt x="4" y="50"/>
                    </a:cubicBezTo>
                    <a:cubicBezTo>
                      <a:pt x="18" y="36"/>
                      <a:pt x="33" y="21"/>
                      <a:pt x="47" y="7"/>
                    </a:cubicBezTo>
                    <a:cubicBezTo>
                      <a:pt x="51" y="3"/>
                      <a:pt x="56" y="1"/>
                      <a:pt x="61" y="1"/>
                    </a:cubicBezTo>
                    <a:cubicBezTo>
                      <a:pt x="71" y="1"/>
                      <a:pt x="82" y="0"/>
                      <a:pt x="92" y="0"/>
                    </a:cubicBezTo>
                    <a:cubicBezTo>
                      <a:pt x="93" y="0"/>
                      <a:pt x="93" y="0"/>
                      <a:pt x="94" y="0"/>
                    </a:cubicBezTo>
                    <a:cubicBezTo>
                      <a:pt x="98" y="1"/>
                      <a:pt x="100" y="6"/>
                      <a:pt x="97" y="10"/>
                    </a:cubicBezTo>
                    <a:cubicBezTo>
                      <a:pt x="97" y="10"/>
                      <a:pt x="96" y="11"/>
                      <a:pt x="95" y="11"/>
                    </a:cubicBezTo>
                    <a:cubicBezTo>
                      <a:pt x="89" y="18"/>
                      <a:pt x="82" y="25"/>
                      <a:pt x="75" y="32"/>
                    </a:cubicBezTo>
                    <a:cubicBezTo>
                      <a:pt x="74" y="32"/>
                      <a:pt x="74" y="33"/>
                      <a:pt x="72" y="34"/>
                    </a:cubicBezTo>
                    <a:cubicBezTo>
                      <a:pt x="76" y="35"/>
                      <a:pt x="79" y="35"/>
                      <a:pt x="82" y="35"/>
                    </a:cubicBezTo>
                    <a:cubicBezTo>
                      <a:pt x="93" y="36"/>
                      <a:pt x="103" y="38"/>
                      <a:pt x="113" y="42"/>
                    </a:cubicBezTo>
                    <a:cubicBezTo>
                      <a:pt x="126" y="47"/>
                      <a:pt x="139" y="55"/>
                      <a:pt x="149" y="64"/>
                    </a:cubicBezTo>
                    <a:cubicBezTo>
                      <a:pt x="167" y="81"/>
                      <a:pt x="179" y="101"/>
                      <a:pt x="185" y="125"/>
                    </a:cubicBezTo>
                    <a:cubicBezTo>
                      <a:pt x="187" y="134"/>
                      <a:pt x="188" y="144"/>
                      <a:pt x="187" y="155"/>
                    </a:cubicBezTo>
                    <a:cubicBezTo>
                      <a:pt x="186" y="179"/>
                      <a:pt x="178" y="202"/>
                      <a:pt x="163" y="221"/>
                    </a:cubicBezTo>
                    <a:cubicBezTo>
                      <a:pt x="160" y="225"/>
                      <a:pt x="157" y="228"/>
                      <a:pt x="154" y="231"/>
                    </a:cubicBezTo>
                    <a:cubicBezTo>
                      <a:pt x="143" y="220"/>
                      <a:pt x="133" y="209"/>
                      <a:pt x="122" y="199"/>
                    </a:cubicBezTo>
                    <a:cubicBezTo>
                      <a:pt x="136" y="183"/>
                      <a:pt x="143" y="165"/>
                      <a:pt x="141" y="144"/>
                    </a:cubicBezTo>
                    <a:cubicBezTo>
                      <a:pt x="140" y="131"/>
                      <a:pt x="136" y="120"/>
                      <a:pt x="129" y="110"/>
                    </a:cubicBezTo>
                    <a:cubicBezTo>
                      <a:pt x="114" y="89"/>
                      <a:pt x="90" y="80"/>
                      <a:pt x="7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8" rIns="91434" bIns="4571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grpSp>
        <p:sp>
          <p:nvSpPr>
            <p:cNvPr id="21" name="Oval 20"/>
            <p:cNvSpPr/>
            <p:nvPr/>
          </p:nvSpPr>
          <p:spPr bwMode="gray">
            <a:xfrm>
              <a:off x="8681512" y="2897793"/>
              <a:ext cx="2468737" cy="2468737"/>
            </a:xfrm>
            <a:prstGeom prst="ellipse">
              <a:avLst/>
            </a:prstGeom>
            <a:solidFill>
              <a:srgbClr val="BE008C"/>
            </a:solidFill>
          </p:spPr>
          <p:txBody>
            <a:bodyPr wrap="none" lIns="0" tIns="1005782" rIns="0" bIns="54436"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chemeClr val="bg1"/>
                  </a:solidFill>
                  <a:effectLst/>
                  <a:uLnTx/>
                  <a:uFillTx/>
                  <a:cs typeface="Arial"/>
                </a:rPr>
                <a:t>Extensible</a:t>
              </a:r>
            </a:p>
          </p:txBody>
        </p:sp>
        <p:sp>
          <p:nvSpPr>
            <p:cNvPr id="49" name="Freeform 6"/>
            <p:cNvSpPr>
              <a:spLocks noEditPoints="1"/>
            </p:cNvSpPr>
            <p:nvPr/>
          </p:nvSpPr>
          <p:spPr bwMode="auto">
            <a:xfrm>
              <a:off x="9605598" y="3264304"/>
              <a:ext cx="790529" cy="977843"/>
            </a:xfrm>
            <a:custGeom>
              <a:avLst/>
              <a:gdLst>
                <a:gd name="T0" fmla="*/ 404 w 435"/>
                <a:gd name="T1" fmla="*/ 282 h 539"/>
                <a:gd name="T2" fmla="*/ 218 w 435"/>
                <a:gd name="T3" fmla="*/ 282 h 539"/>
                <a:gd name="T4" fmla="*/ 218 w 435"/>
                <a:gd name="T5" fmla="*/ 113 h 539"/>
                <a:gd name="T6" fmla="*/ 219 w 435"/>
                <a:gd name="T7" fmla="*/ 113 h 539"/>
                <a:gd name="T8" fmla="*/ 254 w 435"/>
                <a:gd name="T9" fmla="*/ 148 h 539"/>
                <a:gd name="T10" fmla="*/ 300 w 435"/>
                <a:gd name="T11" fmla="*/ 148 h 539"/>
                <a:gd name="T12" fmla="*/ 300 w 435"/>
                <a:gd name="T13" fmla="*/ 103 h 539"/>
                <a:gd name="T14" fmla="*/ 210 w 435"/>
                <a:gd name="T15" fmla="*/ 12 h 539"/>
                <a:gd name="T16" fmla="*/ 164 w 435"/>
                <a:gd name="T17" fmla="*/ 12 h 539"/>
                <a:gd name="T18" fmla="*/ 74 w 435"/>
                <a:gd name="T19" fmla="*/ 102 h 539"/>
                <a:gd name="T20" fmla="*/ 74 w 435"/>
                <a:gd name="T21" fmla="*/ 147 h 539"/>
                <a:gd name="T22" fmla="*/ 120 w 435"/>
                <a:gd name="T23" fmla="*/ 147 h 539"/>
                <a:gd name="T24" fmla="*/ 154 w 435"/>
                <a:gd name="T25" fmla="*/ 113 h 539"/>
                <a:gd name="T26" fmla="*/ 156 w 435"/>
                <a:gd name="T27" fmla="*/ 113 h 539"/>
                <a:gd name="T28" fmla="*/ 156 w 435"/>
                <a:gd name="T29" fmla="*/ 282 h 539"/>
                <a:gd name="T30" fmla="*/ 69 w 435"/>
                <a:gd name="T31" fmla="*/ 298 h 539"/>
                <a:gd name="T32" fmla="*/ 0 w 435"/>
                <a:gd name="T33" fmla="*/ 423 h 539"/>
                <a:gd name="T34" fmla="*/ 34 w 435"/>
                <a:gd name="T35" fmla="*/ 509 h 539"/>
                <a:gd name="T36" fmla="*/ 109 w 435"/>
                <a:gd name="T37" fmla="*/ 539 h 539"/>
                <a:gd name="T38" fmla="*/ 184 w 435"/>
                <a:gd name="T39" fmla="*/ 509 h 539"/>
                <a:gd name="T40" fmla="*/ 218 w 435"/>
                <a:gd name="T41" fmla="*/ 423 h 539"/>
                <a:gd name="T42" fmla="*/ 218 w 435"/>
                <a:gd name="T43" fmla="*/ 344 h 539"/>
                <a:gd name="T44" fmla="*/ 404 w 435"/>
                <a:gd name="T45" fmla="*/ 344 h 539"/>
                <a:gd name="T46" fmla="*/ 435 w 435"/>
                <a:gd name="T47" fmla="*/ 313 h 539"/>
                <a:gd name="T48" fmla="*/ 435 w 435"/>
                <a:gd name="T49" fmla="*/ 313 h 539"/>
                <a:gd name="T50" fmla="*/ 404 w 435"/>
                <a:gd name="T51" fmla="*/ 282 h 539"/>
                <a:gd name="T52" fmla="*/ 156 w 435"/>
                <a:gd name="T53" fmla="*/ 423 h 539"/>
                <a:gd name="T54" fmla="*/ 109 w 435"/>
                <a:gd name="T55" fmla="*/ 477 h 539"/>
                <a:gd name="T56" fmla="*/ 62 w 435"/>
                <a:gd name="T57" fmla="*/ 423 h 539"/>
                <a:gd name="T58" fmla="*/ 95 w 435"/>
                <a:gd name="T59" fmla="*/ 355 h 539"/>
                <a:gd name="T60" fmla="*/ 156 w 435"/>
                <a:gd name="T61" fmla="*/ 344 h 539"/>
                <a:gd name="T62" fmla="*/ 156 w 435"/>
                <a:gd name="T63" fmla="*/ 423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539">
                  <a:moveTo>
                    <a:pt x="404" y="282"/>
                  </a:moveTo>
                  <a:cubicBezTo>
                    <a:pt x="218" y="282"/>
                    <a:pt x="218" y="282"/>
                    <a:pt x="218" y="282"/>
                  </a:cubicBezTo>
                  <a:cubicBezTo>
                    <a:pt x="218" y="113"/>
                    <a:pt x="218" y="113"/>
                    <a:pt x="218" y="113"/>
                  </a:cubicBezTo>
                  <a:cubicBezTo>
                    <a:pt x="219" y="113"/>
                    <a:pt x="219" y="113"/>
                    <a:pt x="219" y="113"/>
                  </a:cubicBezTo>
                  <a:cubicBezTo>
                    <a:pt x="254" y="148"/>
                    <a:pt x="254" y="148"/>
                    <a:pt x="254" y="148"/>
                  </a:cubicBezTo>
                  <a:cubicBezTo>
                    <a:pt x="267" y="161"/>
                    <a:pt x="288" y="161"/>
                    <a:pt x="300" y="148"/>
                  </a:cubicBezTo>
                  <a:cubicBezTo>
                    <a:pt x="313" y="136"/>
                    <a:pt x="313" y="115"/>
                    <a:pt x="300" y="103"/>
                  </a:cubicBezTo>
                  <a:cubicBezTo>
                    <a:pt x="210" y="12"/>
                    <a:pt x="210" y="12"/>
                    <a:pt x="210" y="12"/>
                  </a:cubicBezTo>
                  <a:cubicBezTo>
                    <a:pt x="197" y="0"/>
                    <a:pt x="177" y="0"/>
                    <a:pt x="164" y="12"/>
                  </a:cubicBezTo>
                  <a:cubicBezTo>
                    <a:pt x="74" y="102"/>
                    <a:pt x="74" y="102"/>
                    <a:pt x="74" y="102"/>
                  </a:cubicBezTo>
                  <a:cubicBezTo>
                    <a:pt x="62" y="114"/>
                    <a:pt x="62" y="135"/>
                    <a:pt x="74" y="147"/>
                  </a:cubicBezTo>
                  <a:cubicBezTo>
                    <a:pt x="87" y="160"/>
                    <a:pt x="108" y="160"/>
                    <a:pt x="120" y="147"/>
                  </a:cubicBezTo>
                  <a:cubicBezTo>
                    <a:pt x="154" y="113"/>
                    <a:pt x="154" y="113"/>
                    <a:pt x="154" y="113"/>
                  </a:cubicBezTo>
                  <a:cubicBezTo>
                    <a:pt x="156" y="113"/>
                    <a:pt x="156" y="113"/>
                    <a:pt x="156" y="113"/>
                  </a:cubicBezTo>
                  <a:cubicBezTo>
                    <a:pt x="156" y="282"/>
                    <a:pt x="156" y="282"/>
                    <a:pt x="156" y="282"/>
                  </a:cubicBezTo>
                  <a:cubicBezTo>
                    <a:pt x="125" y="283"/>
                    <a:pt x="95" y="287"/>
                    <a:pt x="69" y="298"/>
                  </a:cubicBezTo>
                  <a:cubicBezTo>
                    <a:pt x="23" y="319"/>
                    <a:pt x="0" y="361"/>
                    <a:pt x="0" y="423"/>
                  </a:cubicBezTo>
                  <a:cubicBezTo>
                    <a:pt x="0" y="467"/>
                    <a:pt x="19" y="494"/>
                    <a:pt x="34" y="509"/>
                  </a:cubicBezTo>
                  <a:cubicBezTo>
                    <a:pt x="54" y="528"/>
                    <a:pt x="80" y="539"/>
                    <a:pt x="109" y="539"/>
                  </a:cubicBezTo>
                  <a:cubicBezTo>
                    <a:pt x="137" y="539"/>
                    <a:pt x="164" y="528"/>
                    <a:pt x="184" y="509"/>
                  </a:cubicBezTo>
                  <a:cubicBezTo>
                    <a:pt x="199" y="494"/>
                    <a:pt x="218" y="467"/>
                    <a:pt x="218" y="423"/>
                  </a:cubicBezTo>
                  <a:cubicBezTo>
                    <a:pt x="218" y="344"/>
                    <a:pt x="218" y="344"/>
                    <a:pt x="218" y="344"/>
                  </a:cubicBezTo>
                  <a:cubicBezTo>
                    <a:pt x="404" y="344"/>
                    <a:pt x="404" y="344"/>
                    <a:pt x="404" y="344"/>
                  </a:cubicBezTo>
                  <a:cubicBezTo>
                    <a:pt x="421" y="344"/>
                    <a:pt x="435" y="330"/>
                    <a:pt x="435" y="313"/>
                  </a:cubicBezTo>
                  <a:cubicBezTo>
                    <a:pt x="435" y="313"/>
                    <a:pt x="435" y="313"/>
                    <a:pt x="435" y="313"/>
                  </a:cubicBezTo>
                  <a:cubicBezTo>
                    <a:pt x="435" y="296"/>
                    <a:pt x="421" y="282"/>
                    <a:pt x="404" y="282"/>
                  </a:cubicBezTo>
                  <a:close/>
                  <a:moveTo>
                    <a:pt x="156" y="423"/>
                  </a:moveTo>
                  <a:cubicBezTo>
                    <a:pt x="156" y="448"/>
                    <a:pt x="143" y="477"/>
                    <a:pt x="109" y="477"/>
                  </a:cubicBezTo>
                  <a:cubicBezTo>
                    <a:pt x="75" y="477"/>
                    <a:pt x="62" y="448"/>
                    <a:pt x="62" y="423"/>
                  </a:cubicBezTo>
                  <a:cubicBezTo>
                    <a:pt x="62" y="396"/>
                    <a:pt x="66" y="368"/>
                    <a:pt x="95" y="355"/>
                  </a:cubicBezTo>
                  <a:cubicBezTo>
                    <a:pt x="110" y="348"/>
                    <a:pt x="132" y="345"/>
                    <a:pt x="156" y="344"/>
                  </a:cubicBezTo>
                  <a:lnTo>
                    <a:pt x="156" y="423"/>
                  </a:lnTo>
                  <a:close/>
                </a:path>
              </a:pathLst>
            </a:custGeom>
            <a:solidFill>
              <a:schemeClr val="bg1">
                <a:alpha val="65000"/>
              </a:schemeClr>
            </a:solidFill>
            <a:ln>
              <a:noFill/>
            </a:ln>
            <a:extLst/>
          </p:spPr>
          <p:txBody>
            <a:bodyPr vert="horz" wrap="square" lIns="91434" tIns="45718" rIns="91434" bIns="4571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417853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n-lt"/>
                <a:cs typeface="BentonSans Bold"/>
              </a:rPr>
              <a:t>SuccessFactors Cloud Footprint – </a:t>
            </a:r>
            <a:r>
              <a:rPr lang="en-US" dirty="0">
                <a:latin typeface="+mn-lt"/>
                <a:cs typeface="BentonSans Bold"/>
              </a:rPr>
              <a:t>46</a:t>
            </a:r>
            <a:r>
              <a:rPr lang="en-US" sz="2800" dirty="0">
                <a:latin typeface="+mn-lt"/>
                <a:cs typeface="BentonSans Bold"/>
              </a:rPr>
              <a:t>M+ users, 6,200+ customers</a:t>
            </a:r>
          </a:p>
        </p:txBody>
      </p:sp>
      <p:sp>
        <p:nvSpPr>
          <p:cNvPr id="63" name="Oval 62"/>
          <p:cNvSpPr/>
          <p:nvPr/>
        </p:nvSpPr>
        <p:spPr bwMode="gray">
          <a:xfrm>
            <a:off x="1081851" y="1973830"/>
            <a:ext cx="1486782" cy="1486782"/>
          </a:xfrm>
          <a:prstGeom prst="ellipse">
            <a:avLst/>
          </a:prstGeom>
          <a:solidFill>
            <a:srgbClr val="0FAAFF"/>
          </a:solidFill>
          <a:ln w="6350" algn="ctr">
            <a:noFill/>
            <a:miter lim="800000"/>
            <a:headEnd/>
            <a:tailEnd/>
          </a:ln>
        </p:spPr>
        <p:txBody>
          <a:bodyPr lIns="89989" tIns="71992" rIns="89989" bIns="71992" rtlCol="0" anchor="ctr"/>
          <a:lstStyle/>
          <a:p>
            <a:pPr marL="0" marR="0" lvl="0" indent="0" algn="ctr" defTabSz="914122" eaLnBrk="1" fontAlgn="base" latinLnBrk="0" hangingPunct="1">
              <a:lnSpc>
                <a:spcPct val="100000"/>
              </a:lnSpc>
              <a:spcBef>
                <a:spcPct val="50000"/>
              </a:spcBef>
              <a:spcAft>
                <a:spcPct val="0"/>
              </a:spcAft>
              <a:buClr>
                <a:srgbClr val="F0AB00"/>
              </a:buClr>
              <a:buSzPct val="80000"/>
              <a:buFontTx/>
              <a:buNone/>
              <a:tabLst/>
              <a:defRPr/>
            </a:pPr>
            <a:r>
              <a:rPr kumimoji="0" lang="en-US" sz="2900" b="0" i="0" u="none" strike="noStrike" kern="0" cap="none" spc="0" normalizeH="0" baseline="0" noProof="0" dirty="0">
                <a:ln>
                  <a:noFill/>
                </a:ln>
                <a:solidFill>
                  <a:srgbClr val="FFFFFF"/>
                </a:solidFill>
                <a:effectLst/>
                <a:uLnTx/>
                <a:uFillTx/>
                <a:latin typeface="BentonSans Bold" panose="02000803000000020004" pitchFamily="2" charset="0"/>
                <a:ea typeface="Arial Unicode MS" pitchFamily="34" charset="-128"/>
                <a:cs typeface="Arial Unicode MS" pitchFamily="34" charset="-128"/>
              </a:rPr>
              <a:t>43.4</a:t>
            </a:r>
            <a:r>
              <a:rPr kumimoji="0" lang="en-US" sz="1300" b="0" i="0" u="none" strike="noStrike" kern="0" cap="none" spc="0" normalizeH="0" baseline="0" noProof="0" dirty="0">
                <a:ln>
                  <a:noFill/>
                </a:ln>
                <a:solidFill>
                  <a:srgbClr val="FFFFFF"/>
                </a:solidFill>
                <a:effectLst/>
                <a:uLnTx/>
                <a:uFillTx/>
                <a:latin typeface="BentonSans Regular" panose="02000503000000020004" pitchFamily="2" charset="0"/>
                <a:ea typeface="Arial Unicode MS" pitchFamily="34" charset="-128"/>
                <a:cs typeface="Arial Unicode MS" pitchFamily="34" charset="-128"/>
              </a:rPr>
              <a:t>million</a:t>
            </a:r>
            <a:endParaRPr kumimoji="0" lang="en-US" sz="1100" b="0" i="0" u="none" strike="noStrike" kern="0" cap="none" spc="0" normalizeH="0" baseline="0" noProof="0" dirty="0">
              <a:ln>
                <a:noFill/>
              </a:ln>
              <a:solidFill>
                <a:srgbClr val="FFFFFF"/>
              </a:solidFill>
              <a:effectLst/>
              <a:uLnTx/>
              <a:uFillTx/>
              <a:latin typeface="BentonSans Regular" panose="02000503000000020004" pitchFamily="2" charset="0"/>
              <a:ea typeface="Arial Unicode MS" pitchFamily="34" charset="-128"/>
              <a:cs typeface="Arial Unicode MS" pitchFamily="34" charset="-128"/>
            </a:endParaRPr>
          </a:p>
        </p:txBody>
      </p:sp>
      <p:sp>
        <p:nvSpPr>
          <p:cNvPr id="64" name="TextBox 63"/>
          <p:cNvSpPr txBox="1"/>
          <p:nvPr/>
        </p:nvSpPr>
        <p:spPr>
          <a:xfrm>
            <a:off x="1081851" y="1407821"/>
            <a:ext cx="1495351" cy="525191"/>
          </a:xfrm>
          <a:prstGeom prst="rect">
            <a:avLst/>
          </a:prstGeom>
          <a:noFill/>
        </p:spPr>
        <p:txBody>
          <a:bodyPr wrap="square" lIns="91428" tIns="91428" rIns="91428" bIns="91428" rtlCol="0" anchor="t" anchorCtr="0">
            <a:noAutofit/>
          </a:bodyPr>
          <a:lstStyle/>
          <a:p>
            <a:pPr marL="0" marR="0" lvl="1" indent="0" algn="ctr" defTabSz="1088446" eaLnBrk="1" fontAlgn="base" latinLnBrk="0" hangingPunct="1">
              <a:lnSpc>
                <a:spcPct val="100000"/>
              </a:lnSpc>
              <a:spcBef>
                <a:spcPts val="0"/>
              </a:spcBef>
              <a:spcAft>
                <a:spcPts val="600"/>
              </a:spcAft>
              <a:buClr>
                <a:srgbClr val="F0AB00"/>
              </a:buClr>
              <a:buSzTx/>
              <a:buFont typeface="wingdings"/>
              <a:buNone/>
              <a:tabLst/>
              <a:defRPr/>
            </a:pPr>
            <a:r>
              <a:rPr kumimoji="0" lang="en-US" sz="1300" b="0" i="0" u="none" strike="noStrike" kern="0" cap="none" spc="0" normalizeH="0" baseline="0" noProof="0" dirty="0">
                <a:ln>
                  <a:noFill/>
                </a:ln>
                <a:solidFill>
                  <a:srgbClr val="000000"/>
                </a:solidFill>
                <a:effectLst/>
                <a:uLnTx/>
                <a:uFillTx/>
                <a:latin typeface="BentonSans Medium" panose="02000603000000020004" pitchFamily="2" charset="0"/>
                <a:ea typeface="Arial"/>
                <a:cs typeface="Arial"/>
              </a:rPr>
              <a:t>Performance </a:t>
            </a:r>
            <a:br>
              <a:rPr kumimoji="0" lang="en-US" sz="1300" b="0" i="0" u="none" strike="noStrike" kern="0" cap="none" spc="0" normalizeH="0" baseline="0" noProof="0" dirty="0">
                <a:ln>
                  <a:noFill/>
                </a:ln>
                <a:solidFill>
                  <a:srgbClr val="000000"/>
                </a:solidFill>
                <a:effectLst/>
                <a:uLnTx/>
                <a:uFillTx/>
                <a:latin typeface="BentonSans Medium" panose="02000603000000020004" pitchFamily="2" charset="0"/>
                <a:ea typeface="Arial"/>
                <a:cs typeface="Arial"/>
              </a:rPr>
            </a:br>
            <a:r>
              <a:rPr kumimoji="0" lang="en-US" sz="1300" b="0" i="0" u="none" strike="noStrike" kern="0" cap="none" spc="0" normalizeH="0" baseline="0" noProof="0" dirty="0">
                <a:ln>
                  <a:noFill/>
                </a:ln>
                <a:solidFill>
                  <a:srgbClr val="000000"/>
                </a:solidFill>
                <a:effectLst/>
                <a:uLnTx/>
                <a:uFillTx/>
                <a:latin typeface="BentonSans Medium" panose="02000603000000020004" pitchFamily="2" charset="0"/>
                <a:ea typeface="Arial"/>
                <a:cs typeface="Arial"/>
              </a:rPr>
              <a:t>&amp; Goals </a:t>
            </a:r>
          </a:p>
        </p:txBody>
      </p:sp>
      <p:sp>
        <p:nvSpPr>
          <p:cNvPr id="65" name="Oval 64"/>
          <p:cNvSpPr/>
          <p:nvPr/>
        </p:nvSpPr>
        <p:spPr bwMode="gray">
          <a:xfrm>
            <a:off x="3213738" y="1973830"/>
            <a:ext cx="1486782" cy="1486782"/>
          </a:xfrm>
          <a:prstGeom prst="ellipse">
            <a:avLst/>
          </a:prstGeom>
          <a:solidFill>
            <a:srgbClr val="93C939"/>
          </a:solidFill>
          <a:ln w="6350" algn="ctr">
            <a:noFill/>
            <a:miter lim="800000"/>
            <a:headEnd/>
            <a:tailEnd/>
          </a:ln>
        </p:spPr>
        <p:txBody>
          <a:bodyPr lIns="89989" tIns="71992" rIns="89989" bIns="71992" rtlCol="0" anchor="ctr"/>
          <a:lstStyle/>
          <a:p>
            <a:pPr marL="0" marR="0" lvl="0" indent="0" algn="ctr" defTabSz="914122" eaLnBrk="1" fontAlgn="base" latinLnBrk="0" hangingPunct="1">
              <a:lnSpc>
                <a:spcPct val="100000"/>
              </a:lnSpc>
              <a:spcBef>
                <a:spcPct val="50000"/>
              </a:spcBef>
              <a:spcAft>
                <a:spcPct val="0"/>
              </a:spcAft>
              <a:buClr>
                <a:srgbClr val="F0AB00"/>
              </a:buClr>
              <a:buSzPct val="80000"/>
              <a:buFontTx/>
              <a:buNone/>
              <a:tabLst/>
              <a:defRPr/>
            </a:pPr>
            <a:r>
              <a:rPr kumimoji="0" lang="en-US" sz="2900" b="0" i="0" u="none" strike="noStrike" kern="0" cap="none" spc="0" normalizeH="0" baseline="0" noProof="0" dirty="0">
                <a:ln>
                  <a:noFill/>
                </a:ln>
                <a:solidFill>
                  <a:srgbClr val="FFFFFF"/>
                </a:solidFill>
                <a:effectLst/>
                <a:uLnTx/>
                <a:uFillTx/>
                <a:latin typeface="BentonSans Bold" panose="02000803000000020004" pitchFamily="2" charset="0"/>
                <a:ea typeface="Arial Unicode MS" pitchFamily="34" charset="-128"/>
                <a:cs typeface="Arial Unicode MS" pitchFamily="34" charset="-128"/>
              </a:rPr>
              <a:t>29.6</a:t>
            </a:r>
            <a:r>
              <a:rPr kumimoji="0" lang="en-US" sz="1300" b="0" i="0" u="none" strike="noStrike" kern="0" cap="none" spc="0" normalizeH="0" baseline="0" noProof="0" dirty="0">
                <a:ln>
                  <a:noFill/>
                </a:ln>
                <a:solidFill>
                  <a:srgbClr val="FFFFFF"/>
                </a:solidFill>
                <a:effectLst/>
                <a:uLnTx/>
                <a:uFillTx/>
                <a:latin typeface="BentonSans Regular" panose="02000503000000020004" pitchFamily="2" charset="0"/>
                <a:ea typeface="Arial Unicode MS" pitchFamily="34" charset="-128"/>
                <a:cs typeface="Arial Unicode MS" pitchFamily="34" charset="-128"/>
              </a:rPr>
              <a:t>million</a:t>
            </a:r>
            <a:endParaRPr kumimoji="0" lang="en-US" sz="1100" b="0" i="0" u="none" strike="noStrike" kern="0" cap="none" spc="0" normalizeH="0" baseline="0" noProof="0" dirty="0">
              <a:ln>
                <a:noFill/>
              </a:ln>
              <a:solidFill>
                <a:srgbClr val="FFFFFF"/>
              </a:solidFill>
              <a:effectLst/>
              <a:uLnTx/>
              <a:uFillTx/>
              <a:latin typeface="BentonSans Regular" panose="02000503000000020004" pitchFamily="2" charset="0"/>
              <a:ea typeface="Arial Unicode MS" pitchFamily="34" charset="-128"/>
              <a:cs typeface="Arial Unicode MS" pitchFamily="34" charset="-128"/>
            </a:endParaRPr>
          </a:p>
        </p:txBody>
      </p:sp>
      <p:sp>
        <p:nvSpPr>
          <p:cNvPr id="66" name="TextBox 65"/>
          <p:cNvSpPr txBox="1"/>
          <p:nvPr/>
        </p:nvSpPr>
        <p:spPr>
          <a:xfrm>
            <a:off x="3213740" y="1456831"/>
            <a:ext cx="1495351" cy="525191"/>
          </a:xfrm>
          <a:prstGeom prst="rect">
            <a:avLst/>
          </a:prstGeom>
          <a:noFill/>
        </p:spPr>
        <p:txBody>
          <a:bodyPr wrap="square" lIns="91428" tIns="91428" rIns="91428" bIns="91428" rtlCol="0" anchor="b" anchorCtr="0">
            <a:noAutofit/>
          </a:bodyPr>
          <a:lstStyle/>
          <a:p>
            <a:pPr marL="0" marR="0" lvl="1" indent="0" algn="ctr" defTabSz="1088446" eaLnBrk="1" fontAlgn="base" latinLnBrk="0" hangingPunct="1">
              <a:lnSpc>
                <a:spcPct val="100000"/>
              </a:lnSpc>
              <a:spcBef>
                <a:spcPts val="0"/>
              </a:spcBef>
              <a:spcAft>
                <a:spcPts val="600"/>
              </a:spcAft>
              <a:buClr>
                <a:srgbClr val="F0AB00"/>
              </a:buClr>
              <a:buSzTx/>
              <a:buFont typeface="wingdings"/>
              <a:buNone/>
              <a:tabLst/>
              <a:defRPr/>
            </a:pPr>
            <a:r>
              <a:rPr kumimoji="0" lang="en-US" sz="1300" b="0" i="0" u="none" strike="noStrike" kern="0" cap="none" spc="0" normalizeH="0" baseline="0" noProof="0" dirty="0">
                <a:ln>
                  <a:noFill/>
                </a:ln>
                <a:solidFill>
                  <a:srgbClr val="000000"/>
                </a:solidFill>
                <a:effectLst/>
                <a:uLnTx/>
                <a:uFillTx/>
                <a:latin typeface="BentonSans Medium" panose="02000603000000020004" pitchFamily="2" charset="0"/>
                <a:ea typeface="Arial"/>
                <a:cs typeface="Arial"/>
              </a:rPr>
              <a:t>Learning</a:t>
            </a:r>
          </a:p>
        </p:txBody>
      </p:sp>
      <p:sp>
        <p:nvSpPr>
          <p:cNvPr id="67" name="Oval 66"/>
          <p:cNvSpPr/>
          <p:nvPr/>
        </p:nvSpPr>
        <p:spPr bwMode="gray">
          <a:xfrm>
            <a:off x="5354196" y="1973830"/>
            <a:ext cx="1486782" cy="1486782"/>
          </a:xfrm>
          <a:prstGeom prst="ellipse">
            <a:avLst/>
          </a:prstGeom>
          <a:solidFill>
            <a:srgbClr val="BE008C"/>
          </a:solidFill>
          <a:ln w="6350" algn="ctr">
            <a:noFill/>
            <a:miter lim="800000"/>
            <a:headEnd/>
            <a:tailEnd/>
          </a:ln>
        </p:spPr>
        <p:txBody>
          <a:bodyPr lIns="89989" tIns="71992" rIns="89989" bIns="71992" rtlCol="0" anchor="ctr"/>
          <a:lstStyle/>
          <a:p>
            <a:pPr marL="0" marR="0" lvl="0" indent="0" algn="ctr" defTabSz="914122" eaLnBrk="1" fontAlgn="base" latinLnBrk="0" hangingPunct="1">
              <a:lnSpc>
                <a:spcPct val="100000"/>
              </a:lnSpc>
              <a:spcBef>
                <a:spcPct val="50000"/>
              </a:spcBef>
              <a:spcAft>
                <a:spcPct val="0"/>
              </a:spcAft>
              <a:buClr>
                <a:srgbClr val="F0AB00"/>
              </a:buClr>
              <a:buSzPct val="80000"/>
              <a:buFontTx/>
              <a:buNone/>
              <a:tabLst/>
              <a:defRPr/>
            </a:pPr>
            <a:r>
              <a:rPr kumimoji="0" lang="en-US" sz="2900" b="0" i="0" u="none" strike="noStrike" kern="0" cap="none" spc="0" normalizeH="0" baseline="0" noProof="0" dirty="0">
                <a:ln>
                  <a:noFill/>
                </a:ln>
                <a:solidFill>
                  <a:srgbClr val="FFFFFF"/>
                </a:solidFill>
                <a:effectLst/>
                <a:uLnTx/>
                <a:uFillTx/>
                <a:latin typeface="BentonSans Bold" panose="02000803000000020004" pitchFamily="2" charset="0"/>
                <a:ea typeface="Arial Unicode MS" pitchFamily="34" charset="-128"/>
                <a:cs typeface="Arial Unicode MS" pitchFamily="34" charset="-128"/>
              </a:rPr>
              <a:t>18.2 </a:t>
            </a:r>
            <a:r>
              <a:rPr kumimoji="0" lang="en-US" sz="1300" b="0" i="0" u="none" strike="noStrike" kern="0" cap="none" spc="0" normalizeH="0" baseline="0" noProof="0" dirty="0">
                <a:ln>
                  <a:noFill/>
                </a:ln>
                <a:solidFill>
                  <a:srgbClr val="FFFFFF"/>
                </a:solidFill>
                <a:effectLst/>
                <a:uLnTx/>
                <a:uFillTx/>
                <a:latin typeface="BentonSans Regular" panose="02000503000000020004" pitchFamily="2" charset="0"/>
                <a:ea typeface="Arial Unicode MS" pitchFamily="34" charset="-128"/>
                <a:cs typeface="Arial Unicode MS" pitchFamily="34" charset="-128"/>
              </a:rPr>
              <a:t>million</a:t>
            </a:r>
            <a:endParaRPr kumimoji="0" lang="en-US" sz="1100" b="0" i="0" u="none" strike="noStrike" kern="0" cap="none" spc="0" normalizeH="0" baseline="0" noProof="0" dirty="0">
              <a:ln>
                <a:noFill/>
              </a:ln>
              <a:solidFill>
                <a:srgbClr val="FFFFFF"/>
              </a:solidFill>
              <a:effectLst/>
              <a:uLnTx/>
              <a:uFillTx/>
              <a:latin typeface="BentonSans Regular" panose="02000503000000020004" pitchFamily="2" charset="0"/>
              <a:ea typeface="Arial Unicode MS" pitchFamily="34" charset="-128"/>
              <a:cs typeface="Arial Unicode MS" pitchFamily="34" charset="-128"/>
            </a:endParaRPr>
          </a:p>
        </p:txBody>
      </p:sp>
      <p:sp>
        <p:nvSpPr>
          <p:cNvPr id="68" name="TextBox 67"/>
          <p:cNvSpPr txBox="1"/>
          <p:nvPr/>
        </p:nvSpPr>
        <p:spPr>
          <a:xfrm>
            <a:off x="5354196" y="1456831"/>
            <a:ext cx="1486782" cy="525191"/>
          </a:xfrm>
          <a:prstGeom prst="rect">
            <a:avLst/>
          </a:prstGeom>
          <a:noFill/>
        </p:spPr>
        <p:txBody>
          <a:bodyPr wrap="square" lIns="91428" tIns="91428" rIns="91428" bIns="91428" rtlCol="0" anchor="b" anchorCtr="0">
            <a:noAutofit/>
          </a:bodyPr>
          <a:lstStyle/>
          <a:p>
            <a:pPr marL="0" marR="0" lvl="1" indent="0" algn="ctr" defTabSz="1088446" eaLnBrk="1" fontAlgn="base" latinLnBrk="0" hangingPunct="1">
              <a:lnSpc>
                <a:spcPct val="100000"/>
              </a:lnSpc>
              <a:spcBef>
                <a:spcPts val="0"/>
              </a:spcBef>
              <a:spcAft>
                <a:spcPts val="600"/>
              </a:spcAft>
              <a:buClr>
                <a:srgbClr val="F0AB00"/>
              </a:buClr>
              <a:buSzTx/>
              <a:buFont typeface="wingdings"/>
              <a:buNone/>
              <a:tabLst/>
              <a:defRPr/>
            </a:pPr>
            <a:r>
              <a:rPr kumimoji="0" lang="en-US" sz="1300" b="0" i="0" u="none" strike="noStrike" kern="0" cap="none" spc="0" normalizeH="0" baseline="0" noProof="0" dirty="0">
                <a:ln>
                  <a:noFill/>
                </a:ln>
                <a:solidFill>
                  <a:srgbClr val="000000"/>
                </a:solidFill>
                <a:effectLst/>
                <a:uLnTx/>
                <a:uFillTx/>
                <a:latin typeface="BentonSans Medium" panose="02000603000000020004" pitchFamily="2" charset="0"/>
                <a:ea typeface="Arial"/>
                <a:cs typeface="Arial"/>
              </a:rPr>
              <a:t>Compensation</a:t>
            </a:r>
          </a:p>
        </p:txBody>
      </p:sp>
      <p:sp>
        <p:nvSpPr>
          <p:cNvPr id="69" name="Oval 68"/>
          <p:cNvSpPr/>
          <p:nvPr/>
        </p:nvSpPr>
        <p:spPr bwMode="gray">
          <a:xfrm>
            <a:off x="2147795" y="4542884"/>
            <a:ext cx="1486782" cy="1486782"/>
          </a:xfrm>
          <a:prstGeom prst="ellipse">
            <a:avLst/>
          </a:prstGeom>
          <a:solidFill>
            <a:srgbClr val="BE008C"/>
          </a:solidFill>
          <a:ln w="6350" algn="ctr">
            <a:noFill/>
            <a:miter lim="800000"/>
            <a:headEnd/>
            <a:tailEnd/>
          </a:ln>
        </p:spPr>
        <p:txBody>
          <a:bodyPr lIns="89989" tIns="71992" rIns="89989" bIns="71992" rtlCol="0" anchor="ctr"/>
          <a:lstStyle/>
          <a:p>
            <a:pPr marL="0" marR="0" lvl="0" indent="0" algn="ctr" defTabSz="914122" eaLnBrk="1" fontAlgn="base" latinLnBrk="0" hangingPunct="1">
              <a:lnSpc>
                <a:spcPct val="100000"/>
              </a:lnSpc>
              <a:spcBef>
                <a:spcPct val="50000"/>
              </a:spcBef>
              <a:spcAft>
                <a:spcPct val="0"/>
              </a:spcAft>
              <a:buClr>
                <a:srgbClr val="F0AB00"/>
              </a:buClr>
              <a:buSzPct val="80000"/>
              <a:buFontTx/>
              <a:buNone/>
              <a:tabLst/>
              <a:defRPr/>
            </a:pPr>
            <a:r>
              <a:rPr kumimoji="0" lang="en-US" sz="2900" b="0" i="0" u="none" strike="noStrike" kern="0" cap="none" spc="0" normalizeH="0" baseline="0" noProof="0" dirty="0">
                <a:ln>
                  <a:noFill/>
                </a:ln>
                <a:solidFill>
                  <a:srgbClr val="FFFFFF"/>
                </a:solidFill>
                <a:effectLst/>
                <a:uLnTx/>
                <a:uFillTx/>
                <a:latin typeface="BentonSans Bold" panose="02000803000000020004" pitchFamily="2" charset="0"/>
                <a:ea typeface="Arial Unicode MS" pitchFamily="34" charset="-128"/>
                <a:cs typeface="Arial Unicode MS" pitchFamily="34" charset="-128"/>
              </a:rPr>
              <a:t>21.6</a:t>
            </a:r>
            <a:r>
              <a:rPr kumimoji="0" lang="en-US" sz="1300" b="0" i="0" u="none" strike="noStrike" kern="0" cap="none" spc="0" normalizeH="0" baseline="0" noProof="0" dirty="0">
                <a:ln>
                  <a:noFill/>
                </a:ln>
                <a:solidFill>
                  <a:srgbClr val="FFFFFF"/>
                </a:solidFill>
                <a:effectLst/>
                <a:uLnTx/>
                <a:uFillTx/>
                <a:latin typeface="BentonSans Light" panose="02000503000000020004" pitchFamily="2" charset="0"/>
                <a:ea typeface="Arial Unicode MS" pitchFamily="34" charset="-128"/>
                <a:cs typeface="Arial Unicode MS" pitchFamily="34" charset="-128"/>
              </a:rPr>
              <a:t>million</a:t>
            </a:r>
          </a:p>
        </p:txBody>
      </p:sp>
      <p:sp>
        <p:nvSpPr>
          <p:cNvPr id="70" name="Oval 69"/>
          <p:cNvSpPr/>
          <p:nvPr/>
        </p:nvSpPr>
        <p:spPr bwMode="gray">
          <a:xfrm>
            <a:off x="4283967" y="4542884"/>
            <a:ext cx="1486782" cy="1486782"/>
          </a:xfrm>
          <a:prstGeom prst="ellipse">
            <a:avLst/>
          </a:prstGeom>
          <a:solidFill>
            <a:srgbClr val="0FAAFF"/>
          </a:solidFill>
          <a:ln w="6350" algn="ctr">
            <a:noFill/>
            <a:miter lim="800000"/>
            <a:headEnd/>
            <a:tailEnd/>
          </a:ln>
        </p:spPr>
        <p:txBody>
          <a:bodyPr lIns="89989" tIns="71992" rIns="89989" bIns="71992" rtlCol="0" anchor="ctr"/>
          <a:lstStyle/>
          <a:p>
            <a:pPr marL="0" marR="0" lvl="0" indent="0" algn="ctr" defTabSz="914122" eaLnBrk="1" fontAlgn="base" latinLnBrk="0" hangingPunct="1">
              <a:lnSpc>
                <a:spcPct val="100000"/>
              </a:lnSpc>
              <a:spcBef>
                <a:spcPct val="50000"/>
              </a:spcBef>
              <a:spcAft>
                <a:spcPct val="0"/>
              </a:spcAft>
              <a:buClr>
                <a:srgbClr val="F0AB00"/>
              </a:buClr>
              <a:buSzPct val="80000"/>
              <a:buFontTx/>
              <a:buNone/>
              <a:tabLst/>
              <a:defRPr/>
            </a:pPr>
            <a:r>
              <a:rPr kumimoji="0" lang="en-US" sz="2900" b="0" i="0" u="none" strike="noStrike" kern="0" cap="none" spc="0" normalizeH="0" baseline="0" noProof="0" dirty="0">
                <a:ln>
                  <a:noFill/>
                </a:ln>
                <a:solidFill>
                  <a:srgbClr val="FFFFFF"/>
                </a:solidFill>
                <a:effectLst/>
                <a:uLnTx/>
                <a:uFillTx/>
                <a:latin typeface="BentonSans Bold" panose="02000803000000020004" pitchFamily="2" charset="0"/>
                <a:ea typeface="Arial Unicode MS" pitchFamily="34" charset="-128"/>
                <a:cs typeface="Arial Unicode MS" pitchFamily="34" charset="-128"/>
              </a:rPr>
              <a:t>12.0</a:t>
            </a:r>
            <a:br>
              <a:rPr kumimoji="0" lang="en-US" sz="2900" b="0" i="0" u="none" strike="noStrike" kern="0" cap="none" spc="0" normalizeH="0" baseline="0" noProof="0" dirty="0">
                <a:ln>
                  <a:noFill/>
                </a:ln>
                <a:solidFill>
                  <a:srgbClr val="FFFFFF"/>
                </a:solidFill>
                <a:effectLst/>
                <a:uLnTx/>
                <a:uFillTx/>
                <a:latin typeface="BentonSans Bold" panose="02000803000000020004" pitchFamily="2" charset="0"/>
                <a:ea typeface="Arial Unicode MS" pitchFamily="34" charset="-128"/>
                <a:cs typeface="Arial Unicode MS" pitchFamily="34" charset="-128"/>
              </a:rPr>
            </a:br>
            <a:r>
              <a:rPr kumimoji="0" lang="en-US" sz="1300" b="0" i="0" u="none" strike="noStrike" kern="0" cap="none" spc="0" normalizeH="0" baseline="0" noProof="0" dirty="0">
                <a:ln>
                  <a:noFill/>
                </a:ln>
                <a:solidFill>
                  <a:srgbClr val="FFFFFF"/>
                </a:solidFill>
                <a:effectLst/>
                <a:uLnTx/>
                <a:uFillTx/>
                <a:latin typeface="BentonSans Light" panose="02000503000000020004" pitchFamily="2" charset="0"/>
                <a:ea typeface="Arial Unicode MS" pitchFamily="34" charset="-128"/>
                <a:cs typeface="Arial Unicode MS" pitchFamily="34" charset="-128"/>
              </a:rPr>
              <a:t>million</a:t>
            </a:r>
          </a:p>
        </p:txBody>
      </p:sp>
      <p:sp>
        <p:nvSpPr>
          <p:cNvPr id="71" name="Oval 70"/>
          <p:cNvSpPr/>
          <p:nvPr/>
        </p:nvSpPr>
        <p:spPr bwMode="gray">
          <a:xfrm>
            <a:off x="6424425" y="4542884"/>
            <a:ext cx="1486782" cy="1486782"/>
          </a:xfrm>
          <a:prstGeom prst="ellipse">
            <a:avLst/>
          </a:prstGeom>
          <a:solidFill>
            <a:srgbClr val="93C939"/>
          </a:solidFill>
          <a:ln w="6350" algn="ctr">
            <a:noFill/>
            <a:miter lim="800000"/>
            <a:headEnd/>
            <a:tailEnd/>
          </a:ln>
        </p:spPr>
        <p:txBody>
          <a:bodyPr lIns="89989" tIns="71992" rIns="89989" bIns="71992" rtlCol="0" anchor="ctr"/>
          <a:lstStyle/>
          <a:p>
            <a:pPr marL="0" marR="0" lvl="0" indent="0" algn="ctr" defTabSz="914122" eaLnBrk="1" fontAlgn="base" latinLnBrk="0" hangingPunct="1">
              <a:lnSpc>
                <a:spcPct val="100000"/>
              </a:lnSpc>
              <a:spcBef>
                <a:spcPct val="50000"/>
              </a:spcBef>
              <a:spcAft>
                <a:spcPct val="0"/>
              </a:spcAft>
              <a:buClr>
                <a:srgbClr val="F0AB00"/>
              </a:buClr>
              <a:buSzPct val="80000"/>
              <a:buFontTx/>
              <a:buNone/>
              <a:tabLst/>
              <a:defRPr/>
            </a:pPr>
            <a:r>
              <a:rPr kumimoji="0" lang="en-US" sz="2900" b="0" i="0" u="none" strike="noStrike" kern="0" cap="none" spc="0" normalizeH="0" baseline="0" noProof="0" dirty="0">
                <a:ln>
                  <a:noFill/>
                </a:ln>
                <a:solidFill>
                  <a:srgbClr val="FFFFFF"/>
                </a:solidFill>
                <a:effectLst/>
                <a:uLnTx/>
                <a:uFillTx/>
                <a:latin typeface="BentonSans Bold" panose="02000803000000020004" pitchFamily="2" charset="0"/>
                <a:ea typeface="Arial Unicode MS" pitchFamily="34" charset="-128"/>
                <a:cs typeface="Arial Unicode MS" pitchFamily="34" charset="-128"/>
              </a:rPr>
              <a:t>15.1 </a:t>
            </a:r>
            <a:r>
              <a:rPr kumimoji="0" lang="en-US" sz="1300" b="0" i="0" u="none" strike="noStrike" kern="0" cap="none" spc="0" normalizeH="0" baseline="0" noProof="0" dirty="0">
                <a:ln>
                  <a:noFill/>
                </a:ln>
                <a:solidFill>
                  <a:srgbClr val="FFFFFF"/>
                </a:solidFill>
                <a:effectLst/>
                <a:uLnTx/>
                <a:uFillTx/>
                <a:latin typeface="BentonSans Light" panose="02000503000000020004" pitchFamily="2" charset="0"/>
                <a:ea typeface="Arial Unicode MS" pitchFamily="34" charset="-128"/>
                <a:cs typeface="Arial Unicode MS" pitchFamily="34" charset="-128"/>
              </a:rPr>
              <a:t>million</a:t>
            </a:r>
          </a:p>
        </p:txBody>
      </p:sp>
      <p:sp>
        <p:nvSpPr>
          <p:cNvPr id="72" name="TextBox 71"/>
          <p:cNvSpPr txBox="1"/>
          <p:nvPr/>
        </p:nvSpPr>
        <p:spPr>
          <a:xfrm>
            <a:off x="6420139" y="4018828"/>
            <a:ext cx="1491068" cy="525191"/>
          </a:xfrm>
          <a:prstGeom prst="rect">
            <a:avLst/>
          </a:prstGeom>
          <a:noFill/>
        </p:spPr>
        <p:txBody>
          <a:bodyPr wrap="square" lIns="91428" tIns="91428" rIns="91428" bIns="91428" rtlCol="0" anchor="b">
            <a:noAutofit/>
          </a:bodyPr>
          <a:lstStyle/>
          <a:p>
            <a:pPr marL="0" marR="0" lvl="1" indent="0" algn="ctr" defTabSz="1088446" eaLnBrk="1" fontAlgn="base" latinLnBrk="0" hangingPunct="1">
              <a:lnSpc>
                <a:spcPct val="100000"/>
              </a:lnSpc>
              <a:spcBef>
                <a:spcPts val="0"/>
              </a:spcBef>
              <a:spcAft>
                <a:spcPts val="600"/>
              </a:spcAft>
              <a:buClr>
                <a:srgbClr val="F0AB00"/>
              </a:buClr>
              <a:buSzTx/>
              <a:buFont typeface="wingdings"/>
              <a:buNone/>
              <a:tabLst/>
              <a:defRPr/>
            </a:pPr>
            <a:r>
              <a:rPr kumimoji="0" lang="en-US" sz="1300" b="0" i="0" u="none" strike="noStrike" kern="0" cap="none" spc="0" normalizeH="0" baseline="0" noProof="0" dirty="0">
                <a:ln>
                  <a:noFill/>
                </a:ln>
                <a:solidFill>
                  <a:srgbClr val="000000"/>
                </a:solidFill>
                <a:effectLst/>
                <a:uLnTx/>
                <a:uFillTx/>
                <a:latin typeface="BentonSans Medium" panose="02000603000000020004" pitchFamily="2" charset="0"/>
                <a:ea typeface="Arial"/>
                <a:cs typeface="Arial"/>
              </a:rPr>
              <a:t>Employee Central</a:t>
            </a:r>
          </a:p>
        </p:txBody>
      </p:sp>
      <p:sp>
        <p:nvSpPr>
          <p:cNvPr id="73" name="TextBox 72"/>
          <p:cNvSpPr txBox="1"/>
          <p:nvPr/>
        </p:nvSpPr>
        <p:spPr>
          <a:xfrm>
            <a:off x="4283967" y="3999130"/>
            <a:ext cx="1495351" cy="525191"/>
          </a:xfrm>
          <a:prstGeom prst="rect">
            <a:avLst/>
          </a:prstGeom>
          <a:noFill/>
        </p:spPr>
        <p:txBody>
          <a:bodyPr wrap="square" lIns="91428" tIns="91428" rIns="91428" bIns="91428" rtlCol="0" anchor="b">
            <a:noAutofit/>
          </a:bodyPr>
          <a:lstStyle/>
          <a:p>
            <a:pPr marL="0" marR="0" lvl="1" indent="0" algn="ctr" defTabSz="1088446" eaLnBrk="1" fontAlgn="base" latinLnBrk="0" hangingPunct="1">
              <a:lnSpc>
                <a:spcPct val="100000"/>
              </a:lnSpc>
              <a:spcBef>
                <a:spcPts val="0"/>
              </a:spcBef>
              <a:spcAft>
                <a:spcPts val="600"/>
              </a:spcAft>
              <a:buClr>
                <a:srgbClr val="F0AB00"/>
              </a:buClr>
              <a:buSzTx/>
              <a:buFont typeface="wingdings"/>
              <a:buNone/>
              <a:tabLst/>
              <a:defRPr/>
            </a:pPr>
            <a:r>
              <a:rPr kumimoji="0" lang="en-US" sz="1300" b="0" i="0" u="none" strike="noStrike" kern="0" cap="none" spc="0" normalizeH="0" baseline="0" noProof="0" dirty="0">
                <a:ln>
                  <a:noFill/>
                </a:ln>
                <a:solidFill>
                  <a:srgbClr val="000000"/>
                </a:solidFill>
                <a:effectLst/>
                <a:uLnTx/>
                <a:uFillTx/>
                <a:latin typeface="BentonSans Medium" panose="02000603000000020004" pitchFamily="2" charset="0"/>
                <a:ea typeface="Arial"/>
                <a:cs typeface="Arial"/>
              </a:rPr>
              <a:t>Onboarding</a:t>
            </a:r>
          </a:p>
        </p:txBody>
      </p:sp>
      <p:sp>
        <p:nvSpPr>
          <p:cNvPr id="74" name="TextBox 73"/>
          <p:cNvSpPr txBox="1"/>
          <p:nvPr/>
        </p:nvSpPr>
        <p:spPr>
          <a:xfrm>
            <a:off x="2147795" y="3999130"/>
            <a:ext cx="1495351" cy="525191"/>
          </a:xfrm>
          <a:prstGeom prst="rect">
            <a:avLst/>
          </a:prstGeom>
          <a:noFill/>
        </p:spPr>
        <p:txBody>
          <a:bodyPr wrap="square" lIns="91428" tIns="91428" rIns="91428" bIns="91428" rtlCol="0" anchor="b">
            <a:noAutofit/>
          </a:bodyPr>
          <a:lstStyle/>
          <a:p>
            <a:pPr marL="0" marR="0" lvl="1" indent="0" algn="ctr" defTabSz="1088446" eaLnBrk="1" fontAlgn="base" latinLnBrk="0" hangingPunct="1">
              <a:lnSpc>
                <a:spcPct val="100000"/>
              </a:lnSpc>
              <a:spcBef>
                <a:spcPts val="0"/>
              </a:spcBef>
              <a:spcAft>
                <a:spcPts val="600"/>
              </a:spcAft>
              <a:buClr>
                <a:srgbClr val="F0AB00"/>
              </a:buClr>
              <a:buSzTx/>
              <a:buFontTx/>
              <a:buNone/>
              <a:tabLst/>
              <a:defRPr/>
            </a:pPr>
            <a:r>
              <a:rPr kumimoji="0" lang="en-US" sz="1300" b="0" i="0" u="none" strike="noStrike" kern="0" cap="none" spc="0" normalizeH="0" baseline="0" noProof="0" dirty="0">
                <a:ln>
                  <a:noFill/>
                </a:ln>
                <a:solidFill>
                  <a:srgbClr val="000000"/>
                </a:solidFill>
                <a:effectLst/>
                <a:uLnTx/>
                <a:uFillTx/>
                <a:latin typeface="BentonSans Medium" panose="02000603000000020004" pitchFamily="2" charset="0"/>
                <a:ea typeface="Arial"/>
                <a:cs typeface="Arial"/>
              </a:rPr>
              <a:t>Recruiting</a:t>
            </a:r>
          </a:p>
        </p:txBody>
      </p:sp>
      <p:sp>
        <p:nvSpPr>
          <p:cNvPr id="77" name="Oval 76"/>
          <p:cNvSpPr/>
          <p:nvPr/>
        </p:nvSpPr>
        <p:spPr bwMode="gray">
          <a:xfrm>
            <a:off x="7494654" y="1982020"/>
            <a:ext cx="1486782" cy="1486782"/>
          </a:xfrm>
          <a:prstGeom prst="ellipse">
            <a:avLst/>
          </a:prstGeom>
          <a:solidFill>
            <a:srgbClr val="93C939"/>
          </a:solidFill>
          <a:ln w="6350" algn="ctr">
            <a:noFill/>
            <a:miter lim="800000"/>
            <a:headEnd/>
            <a:tailEnd/>
          </a:ln>
        </p:spPr>
        <p:txBody>
          <a:bodyPr lIns="89989" tIns="71992" rIns="89989" bIns="71992" rtlCol="0" anchor="ctr"/>
          <a:lstStyle/>
          <a:p>
            <a:pPr marL="0" marR="0" lvl="0" indent="0" algn="ctr" defTabSz="914122" eaLnBrk="1" fontAlgn="base" latinLnBrk="0" hangingPunct="1">
              <a:lnSpc>
                <a:spcPct val="100000"/>
              </a:lnSpc>
              <a:spcBef>
                <a:spcPct val="50000"/>
              </a:spcBef>
              <a:spcAft>
                <a:spcPct val="0"/>
              </a:spcAft>
              <a:buClr>
                <a:srgbClr val="F0AB00"/>
              </a:buClr>
              <a:buSzPct val="80000"/>
              <a:buFontTx/>
              <a:buNone/>
              <a:tabLst/>
              <a:defRPr/>
            </a:pPr>
            <a:r>
              <a:rPr kumimoji="0" lang="en-US" sz="2900" b="0" i="0" u="none" strike="noStrike" kern="0" cap="none" spc="0" normalizeH="0" baseline="0" noProof="0" dirty="0">
                <a:ln>
                  <a:noFill/>
                </a:ln>
                <a:solidFill>
                  <a:srgbClr val="FFFFFF"/>
                </a:solidFill>
                <a:effectLst/>
                <a:uLnTx/>
                <a:uFillTx/>
                <a:latin typeface="BentonSans Bold" panose="02000803000000020004" pitchFamily="2" charset="0"/>
                <a:ea typeface="Arial Unicode MS" pitchFamily="34" charset="-128"/>
                <a:cs typeface="Arial Unicode MS" pitchFamily="34" charset="-128"/>
              </a:rPr>
              <a:t>21.2</a:t>
            </a:r>
            <a:r>
              <a:rPr kumimoji="0" lang="en-US" sz="1300" b="0" i="0" u="none" strike="noStrike" kern="0" cap="none" spc="0" normalizeH="0" baseline="0" noProof="0" dirty="0">
                <a:ln>
                  <a:noFill/>
                </a:ln>
                <a:solidFill>
                  <a:srgbClr val="FFFFFF"/>
                </a:solidFill>
                <a:effectLst/>
                <a:uLnTx/>
                <a:uFillTx/>
                <a:latin typeface="BentonSans Regular" panose="02000503000000020004" pitchFamily="2" charset="0"/>
                <a:ea typeface="Arial Unicode MS" pitchFamily="34" charset="-128"/>
                <a:cs typeface="Arial Unicode MS" pitchFamily="34" charset="-128"/>
              </a:rPr>
              <a:t>million</a:t>
            </a:r>
            <a:endParaRPr kumimoji="0" lang="en-US" sz="1100" b="0" i="0" u="none" strike="noStrike" kern="0" cap="none" spc="0" normalizeH="0" baseline="0" noProof="0" dirty="0">
              <a:ln>
                <a:noFill/>
              </a:ln>
              <a:solidFill>
                <a:srgbClr val="FFFFFF"/>
              </a:solidFill>
              <a:effectLst/>
              <a:uLnTx/>
              <a:uFillTx/>
              <a:latin typeface="BentonSans Regular" panose="02000503000000020004" pitchFamily="2" charset="0"/>
              <a:ea typeface="Arial Unicode MS" pitchFamily="34" charset="-128"/>
              <a:cs typeface="Arial Unicode MS" pitchFamily="34" charset="-128"/>
            </a:endParaRPr>
          </a:p>
        </p:txBody>
      </p:sp>
      <p:sp>
        <p:nvSpPr>
          <p:cNvPr id="78" name="TextBox 77"/>
          <p:cNvSpPr txBox="1"/>
          <p:nvPr/>
        </p:nvSpPr>
        <p:spPr>
          <a:xfrm>
            <a:off x="7494654" y="1396961"/>
            <a:ext cx="1466699" cy="525191"/>
          </a:xfrm>
          <a:prstGeom prst="rect">
            <a:avLst/>
          </a:prstGeom>
          <a:noFill/>
        </p:spPr>
        <p:txBody>
          <a:bodyPr wrap="square" lIns="91428" tIns="91428" rIns="91428" bIns="91428" rtlCol="0" anchor="t" anchorCtr="0">
            <a:noAutofit/>
          </a:bodyPr>
          <a:lstStyle/>
          <a:p>
            <a:pPr marL="0" marR="0" lvl="1" indent="0" algn="ctr" defTabSz="1088446" eaLnBrk="1" fontAlgn="base" latinLnBrk="0" hangingPunct="1">
              <a:lnSpc>
                <a:spcPct val="100000"/>
              </a:lnSpc>
              <a:spcBef>
                <a:spcPts val="0"/>
              </a:spcBef>
              <a:spcAft>
                <a:spcPts val="600"/>
              </a:spcAft>
              <a:buClr>
                <a:srgbClr val="F0AB00"/>
              </a:buClr>
              <a:buSzTx/>
              <a:buFont typeface="wingdings"/>
              <a:buNone/>
              <a:tabLst/>
              <a:defRPr/>
            </a:pPr>
            <a:r>
              <a:rPr kumimoji="0" lang="en-US" sz="1300" b="0" i="0" u="none" strike="noStrike" kern="0" cap="none" spc="0" normalizeH="0" baseline="0" noProof="0" dirty="0">
                <a:ln>
                  <a:noFill/>
                </a:ln>
                <a:solidFill>
                  <a:srgbClr val="000000"/>
                </a:solidFill>
                <a:effectLst/>
                <a:uLnTx/>
                <a:uFillTx/>
                <a:latin typeface="BentonSans Medium" panose="02000603000000020004" pitchFamily="2" charset="0"/>
                <a:ea typeface="Arial"/>
                <a:cs typeface="Arial"/>
              </a:rPr>
              <a:t>Succession &amp; Development</a:t>
            </a:r>
          </a:p>
        </p:txBody>
      </p:sp>
      <p:sp>
        <p:nvSpPr>
          <p:cNvPr id="21" name="Oval 20"/>
          <p:cNvSpPr/>
          <p:nvPr/>
        </p:nvSpPr>
        <p:spPr bwMode="gray">
          <a:xfrm>
            <a:off x="8560597" y="4524321"/>
            <a:ext cx="1486782" cy="1486782"/>
          </a:xfrm>
          <a:prstGeom prst="ellipse">
            <a:avLst/>
          </a:prstGeom>
          <a:solidFill>
            <a:srgbClr val="BE008C"/>
          </a:solidFill>
          <a:ln w="6350" algn="ctr">
            <a:noFill/>
            <a:miter lim="800000"/>
            <a:headEnd/>
            <a:tailEnd/>
          </a:ln>
        </p:spPr>
        <p:txBody>
          <a:bodyPr lIns="89989" tIns="71992" rIns="89989" bIns="71992" rtlCol="0" anchor="ctr"/>
          <a:lstStyle/>
          <a:p>
            <a:pPr marL="0" marR="0" lvl="0" indent="0" algn="ctr" defTabSz="914122" eaLnBrk="1" fontAlgn="base" latinLnBrk="0" hangingPunct="1">
              <a:lnSpc>
                <a:spcPct val="100000"/>
              </a:lnSpc>
              <a:spcBef>
                <a:spcPct val="50000"/>
              </a:spcBef>
              <a:spcAft>
                <a:spcPct val="0"/>
              </a:spcAft>
              <a:buClr>
                <a:srgbClr val="F0AB00"/>
              </a:buClr>
              <a:buSzPct val="80000"/>
              <a:buFontTx/>
              <a:buNone/>
              <a:tabLst/>
              <a:defRPr/>
            </a:pPr>
            <a:r>
              <a:rPr kumimoji="0" lang="en-US" sz="2900" b="0" i="0" u="none" strike="noStrike" kern="0" cap="none" spc="0" normalizeH="0" baseline="0" noProof="0" dirty="0">
                <a:ln>
                  <a:noFill/>
                </a:ln>
                <a:solidFill>
                  <a:srgbClr val="FFFFFF"/>
                </a:solidFill>
                <a:effectLst/>
                <a:uLnTx/>
                <a:uFillTx/>
                <a:latin typeface="BentonSans Bold" panose="02000803000000020004" pitchFamily="2" charset="0"/>
                <a:ea typeface="Arial Unicode MS" pitchFamily="34" charset="-128"/>
                <a:cs typeface="Arial Unicode MS" pitchFamily="34" charset="-128"/>
              </a:rPr>
              <a:t>12.3 </a:t>
            </a:r>
            <a:r>
              <a:rPr kumimoji="0" lang="en-US" sz="1300" b="0" i="0" u="none" strike="noStrike" kern="0" cap="none" spc="0" normalizeH="0" baseline="0" noProof="0" dirty="0">
                <a:ln>
                  <a:noFill/>
                </a:ln>
                <a:solidFill>
                  <a:srgbClr val="FFFFFF"/>
                </a:solidFill>
                <a:effectLst/>
                <a:uLnTx/>
                <a:uFillTx/>
                <a:latin typeface="BentonSans Light" panose="02000503000000020004" pitchFamily="2" charset="0"/>
                <a:ea typeface="Arial Unicode MS" pitchFamily="34" charset="-128"/>
                <a:cs typeface="Arial Unicode MS" pitchFamily="34" charset="-128"/>
              </a:rPr>
              <a:t>million</a:t>
            </a:r>
          </a:p>
        </p:txBody>
      </p:sp>
      <p:sp>
        <p:nvSpPr>
          <p:cNvPr id="22" name="TextBox 21"/>
          <p:cNvSpPr txBox="1"/>
          <p:nvPr/>
        </p:nvSpPr>
        <p:spPr>
          <a:xfrm>
            <a:off x="8408638" y="3999130"/>
            <a:ext cx="1790700" cy="525191"/>
          </a:xfrm>
          <a:prstGeom prst="rect">
            <a:avLst/>
          </a:prstGeom>
          <a:noFill/>
        </p:spPr>
        <p:txBody>
          <a:bodyPr wrap="square" lIns="91428" tIns="91428" rIns="91428" bIns="91428" rtlCol="0" anchor="t" anchorCtr="0">
            <a:noAutofit/>
          </a:bodyPr>
          <a:lstStyle/>
          <a:p>
            <a:pPr marL="0" marR="0" lvl="1" indent="0" algn="ctr" defTabSz="1088446" eaLnBrk="1" fontAlgn="base" latinLnBrk="0" hangingPunct="1">
              <a:lnSpc>
                <a:spcPct val="100000"/>
              </a:lnSpc>
              <a:spcBef>
                <a:spcPts val="0"/>
              </a:spcBef>
              <a:spcAft>
                <a:spcPts val="600"/>
              </a:spcAft>
              <a:buClr>
                <a:srgbClr val="F0AB00"/>
              </a:buClr>
              <a:buSzTx/>
              <a:buFontTx/>
              <a:buNone/>
              <a:tabLst/>
              <a:defRPr/>
            </a:pPr>
            <a:r>
              <a:rPr kumimoji="0" lang="en-US" sz="1200" b="0" i="0" u="none" strike="noStrike" kern="0" cap="none" spc="0" normalizeH="0" baseline="0" noProof="0" dirty="0">
                <a:ln>
                  <a:noFill/>
                </a:ln>
                <a:solidFill>
                  <a:srgbClr val="000000"/>
                </a:solidFill>
                <a:effectLst/>
                <a:uLnTx/>
                <a:uFillTx/>
                <a:latin typeface="BentonSans Medium" panose="02000603000000020004" pitchFamily="2" charset="0"/>
                <a:ea typeface="Arial"/>
                <a:cs typeface="Arial"/>
              </a:rPr>
              <a:t>Workforce Analytics &amp; Planning</a:t>
            </a:r>
          </a:p>
        </p:txBody>
      </p:sp>
      <p:sp>
        <p:nvSpPr>
          <p:cNvPr id="23" name="Oval 22"/>
          <p:cNvSpPr/>
          <p:nvPr/>
        </p:nvSpPr>
        <p:spPr bwMode="gray">
          <a:xfrm>
            <a:off x="9626541" y="1982022"/>
            <a:ext cx="1486782" cy="1486782"/>
          </a:xfrm>
          <a:prstGeom prst="ellipse">
            <a:avLst/>
          </a:prstGeom>
          <a:solidFill>
            <a:srgbClr val="0FAAFF"/>
          </a:solidFill>
          <a:ln w="6350" algn="ctr">
            <a:noFill/>
            <a:miter lim="800000"/>
            <a:headEnd/>
            <a:tailEnd/>
          </a:ln>
        </p:spPr>
        <p:txBody>
          <a:bodyPr lIns="89989" tIns="71992" rIns="89989" bIns="71992" rtlCol="0" anchor="ctr"/>
          <a:lstStyle/>
          <a:p>
            <a:pPr marL="0" marR="0" lvl="0" indent="0" algn="ctr" defTabSz="914122" eaLnBrk="1" fontAlgn="base" latinLnBrk="0" hangingPunct="1">
              <a:lnSpc>
                <a:spcPct val="100000"/>
              </a:lnSpc>
              <a:spcBef>
                <a:spcPct val="50000"/>
              </a:spcBef>
              <a:spcAft>
                <a:spcPct val="0"/>
              </a:spcAft>
              <a:buClr>
                <a:srgbClr val="F0AB00"/>
              </a:buClr>
              <a:buSzPct val="80000"/>
              <a:buFontTx/>
              <a:buNone/>
              <a:tabLst/>
              <a:defRPr/>
            </a:pPr>
            <a:r>
              <a:rPr kumimoji="0" lang="en-US" sz="2900" b="0" i="0" u="none" strike="noStrike" kern="0" cap="none" spc="0" normalizeH="0" baseline="0" noProof="0" dirty="0">
                <a:ln>
                  <a:noFill/>
                </a:ln>
                <a:solidFill>
                  <a:schemeClr val="bg1"/>
                </a:solidFill>
                <a:effectLst/>
                <a:uLnTx/>
                <a:uFillTx/>
                <a:latin typeface="BentonSans Bold" panose="02000803000000020004" pitchFamily="2" charset="0"/>
                <a:ea typeface="Arial Unicode MS" pitchFamily="34" charset="-128"/>
                <a:cs typeface="Arial Unicode MS" pitchFamily="34" charset="-128"/>
              </a:rPr>
              <a:t>42.5 </a:t>
            </a:r>
            <a:r>
              <a:rPr kumimoji="0" lang="en-US" sz="1300" b="0" i="0" u="none" strike="noStrike" kern="0" cap="none" spc="0" normalizeH="0" baseline="0" noProof="0" dirty="0">
                <a:ln>
                  <a:noFill/>
                </a:ln>
                <a:solidFill>
                  <a:srgbClr val="FFFFFF"/>
                </a:solidFill>
                <a:effectLst/>
                <a:uLnTx/>
                <a:uFillTx/>
                <a:latin typeface="BentonSans Regular" panose="02000503000000020004" pitchFamily="2" charset="0"/>
                <a:ea typeface="Arial Unicode MS" pitchFamily="34" charset="-128"/>
                <a:cs typeface="Arial Unicode MS" pitchFamily="34" charset="-128"/>
              </a:rPr>
              <a:t>million</a:t>
            </a:r>
          </a:p>
        </p:txBody>
      </p:sp>
      <p:sp>
        <p:nvSpPr>
          <p:cNvPr id="24" name="TextBox 23"/>
          <p:cNvSpPr txBox="1"/>
          <p:nvPr/>
        </p:nvSpPr>
        <p:spPr>
          <a:xfrm>
            <a:off x="9499151" y="1456831"/>
            <a:ext cx="1790700" cy="525191"/>
          </a:xfrm>
          <a:prstGeom prst="rect">
            <a:avLst/>
          </a:prstGeom>
          <a:noFill/>
        </p:spPr>
        <p:txBody>
          <a:bodyPr wrap="square" lIns="91428" tIns="91428" rIns="91428" bIns="91428" rtlCol="0" anchor="t" anchorCtr="0">
            <a:noAutofit/>
          </a:bodyPr>
          <a:lstStyle/>
          <a:p>
            <a:pPr marL="0" marR="0" lvl="1" indent="0" algn="ctr" defTabSz="1088446" eaLnBrk="1" fontAlgn="base" latinLnBrk="0" hangingPunct="1">
              <a:lnSpc>
                <a:spcPct val="100000"/>
              </a:lnSpc>
              <a:spcBef>
                <a:spcPts val="0"/>
              </a:spcBef>
              <a:spcAft>
                <a:spcPts val="600"/>
              </a:spcAft>
              <a:buClr>
                <a:srgbClr val="F0AB00"/>
              </a:buClr>
              <a:buSzTx/>
              <a:buFont typeface="wingdings"/>
              <a:buNone/>
              <a:tabLst/>
              <a:defRPr/>
            </a:pPr>
            <a:br>
              <a:rPr kumimoji="0" lang="en-US" sz="1200" b="0" i="0" u="none" strike="noStrike" kern="0" cap="none" spc="0" normalizeH="0" baseline="0" noProof="0" dirty="0">
                <a:ln>
                  <a:noFill/>
                </a:ln>
                <a:solidFill>
                  <a:srgbClr val="000000"/>
                </a:solidFill>
                <a:effectLst/>
                <a:uLnTx/>
                <a:uFillTx/>
                <a:latin typeface="BentonSans Medium" panose="02000603000000020004" pitchFamily="2" charset="0"/>
                <a:ea typeface="Arial"/>
                <a:cs typeface="Arial"/>
              </a:rPr>
            </a:br>
            <a:r>
              <a:rPr kumimoji="0" lang="en-US" sz="1200" b="0" i="0" u="none" strike="noStrike" kern="0" cap="none" spc="0" normalizeH="0" baseline="0" noProof="0" dirty="0">
                <a:ln>
                  <a:noFill/>
                </a:ln>
                <a:solidFill>
                  <a:srgbClr val="000000"/>
                </a:solidFill>
                <a:effectLst/>
                <a:uLnTx/>
                <a:uFillTx/>
                <a:latin typeface="BentonSans Medium" panose="02000603000000020004" pitchFamily="2" charset="0"/>
                <a:ea typeface="Arial"/>
                <a:cs typeface="Arial"/>
              </a:rPr>
              <a:t>SAP Jam</a:t>
            </a:r>
          </a:p>
        </p:txBody>
      </p:sp>
    </p:spTree>
    <p:extLst>
      <p:ext uri="{BB962C8B-B14F-4D97-AF65-F5344CB8AC3E}">
        <p14:creationId xmlns:p14="http://schemas.microsoft.com/office/powerpoint/2010/main" val="276477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514351095.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1" y="0"/>
            <a:ext cx="12195174" cy="6859588"/>
          </a:xfrm>
          <a:prstGeom prst="rect">
            <a:avLst/>
          </a:prstGeom>
        </p:spPr>
      </p:pic>
      <p:sp>
        <p:nvSpPr>
          <p:cNvPr id="13" name="Title 1"/>
          <p:cNvSpPr txBox="1">
            <a:spLocks/>
          </p:cNvSpPr>
          <p:nvPr/>
        </p:nvSpPr>
        <p:spPr bwMode="gray">
          <a:xfrm>
            <a:off x="324000" y="324076"/>
            <a:ext cx="11545200" cy="756175"/>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dirty="0">
                <a:solidFill>
                  <a:schemeClr val="bg1"/>
                </a:solidFill>
              </a:rPr>
              <a:t>We think the answer is simple …</a:t>
            </a:r>
          </a:p>
        </p:txBody>
      </p:sp>
      <p:pic>
        <p:nvPicPr>
          <p:cNvPr id="14" name="Picture 13" descr="SAP_SF_THEME_001_ko.a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04275"/>
            <a:ext cx="4951141" cy="3383280"/>
          </a:xfrm>
          <a:prstGeom prst="rect">
            <a:avLst/>
          </a:prstGeom>
        </p:spPr>
      </p:pic>
      <p:sp>
        <p:nvSpPr>
          <p:cNvPr id="2" name="Title 1"/>
          <p:cNvSpPr>
            <a:spLocks noGrp="1"/>
          </p:cNvSpPr>
          <p:nvPr>
            <p:ph type="title"/>
          </p:nvPr>
        </p:nvSpPr>
        <p:spPr/>
        <p:txBody>
          <a:bodyPr/>
          <a:lstStyle/>
          <a:p>
            <a:r>
              <a:rPr lang="en-US" dirty="0">
                <a:solidFill>
                  <a:schemeClr val="bg1"/>
                </a:solidFill>
              </a:rPr>
              <a:t>We think the answer is simple …</a:t>
            </a:r>
          </a:p>
        </p:txBody>
      </p:sp>
      <p:grpSp>
        <p:nvGrpSpPr>
          <p:cNvPr id="16" name="Group 15"/>
          <p:cNvGrpSpPr/>
          <p:nvPr/>
        </p:nvGrpSpPr>
        <p:grpSpPr>
          <a:xfrm>
            <a:off x="324000" y="0"/>
            <a:ext cx="11545200" cy="6861326"/>
            <a:chOff x="324000" y="0"/>
            <a:chExt cx="11545200" cy="6861326"/>
          </a:xfrm>
        </p:grpSpPr>
        <p:sp>
          <p:nvSpPr>
            <p:cNvPr id="17" name="Rectangle 16"/>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Rectangle 18"/>
            <p:cNvSpPr/>
            <p:nvPr/>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5" name="Slide Number Placeholder 3"/>
          <p:cNvSpPr txBox="1">
            <a:spLocks/>
          </p:cNvSpPr>
          <p:nvPr/>
        </p:nvSpPr>
        <p:spPr>
          <a:xfrm>
            <a:off x="11422223" y="6622333"/>
            <a:ext cx="299415" cy="155448"/>
          </a:xfrm>
          <a:prstGeom prst="rect">
            <a:avLst/>
          </a:prstGeom>
        </p:spPr>
        <p:txBody>
          <a:bodyPr vert="horz" lIns="0" tIns="0" rIns="0" bIns="0" rtlCol="0" anchor="ctr"/>
          <a:lstStyle>
            <a:defPPr>
              <a:defRPr lang="de-DE"/>
            </a:defPPr>
            <a:lvl1pPr marL="0" algn="r" defTabSz="1088776" rtl="0" eaLnBrk="1" latinLnBrk="0" hangingPunct="1">
              <a:defRPr lang="de-DE" sz="1000" kern="1200">
                <a:solidFill>
                  <a:schemeClr val="bg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fld id="{B733A229-8580-8C43-8200-38D6862F54DB}" type="slidenum">
              <a:rPr lang="en-US" smtClean="0"/>
              <a:pPr/>
              <a:t>6</a:t>
            </a:fld>
            <a:endParaRPr lang="en-US" dirty="0"/>
          </a:p>
        </p:txBody>
      </p:sp>
    </p:spTree>
    <p:extLst>
      <p:ext uri="{BB962C8B-B14F-4D97-AF65-F5344CB8AC3E}">
        <p14:creationId xmlns:p14="http://schemas.microsoft.com/office/powerpoint/2010/main" val="187674606"/>
      </p:ext>
    </p:extLst>
  </p:cSld>
  <p:clrMapOvr>
    <a:masterClrMapping/>
  </p:clrMapOvr>
</p:sld>
</file>

<file path=ppt/theme/theme1.xml><?xml version="1.0" encoding="utf-8"?>
<a:theme xmlns:a="http://schemas.openxmlformats.org/drawingml/2006/main" name="SAP_2016_16x9_white">
  <a:themeElements>
    <a:clrScheme name="SAP_colors_white_template">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6_16x9_white.pptx" id="{A240C6B1-4B8B-4B09-890E-22AD0EDAE698}" vid="{87366DE1-901D-47FB-8DBB-89EE7EBFFA35}"/>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SAP_2016_16x9_White</Template>
  <TotalTime>13</TotalTime>
  <Words>476</Words>
  <Application>Microsoft Office PowerPoint</Application>
  <PresentationFormat>Custom</PresentationFormat>
  <Paragraphs>90</Paragraphs>
  <Slides>6</Slides>
  <Notes>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vt:i4>
      </vt:variant>
    </vt:vector>
  </HeadingPairs>
  <TitlesOfParts>
    <vt:vector size="21" baseType="lpstr">
      <vt:lpstr>Calibri</vt:lpstr>
      <vt:lpstr>Wingdings</vt:lpstr>
      <vt:lpstr>BentonSans Light</vt:lpstr>
      <vt:lpstr>Arial</vt:lpstr>
      <vt:lpstr>Arial Unicode MS</vt:lpstr>
      <vt:lpstr>BentonSans Regular</vt:lpstr>
      <vt:lpstr>BentonSans Book</vt:lpstr>
      <vt:lpstr>Calibri Light</vt:lpstr>
      <vt:lpstr>Courier New</vt:lpstr>
      <vt:lpstr>Wingdings</vt:lpstr>
      <vt:lpstr>BentonSans Bold</vt:lpstr>
      <vt:lpstr>Symbol</vt:lpstr>
      <vt:lpstr>BentonSans Medium</vt:lpstr>
      <vt:lpstr>SAP_2016_16x9_white</vt:lpstr>
      <vt:lpstr>Office Theme</vt:lpstr>
      <vt:lpstr>PowerPoint Presentation</vt:lpstr>
      <vt:lpstr>PowerPoint Presentation</vt:lpstr>
      <vt:lpstr>The dynamics of engaging people are changing …</vt:lpstr>
      <vt:lpstr>Mastering these challenges requires a digital approach to HR HCM technology must encompass a new set of digital capabilities</vt:lpstr>
      <vt:lpstr>SuccessFactors Cloud Footprint – 46M+ users, 6,200+ customers</vt:lpstr>
      <vt:lpstr>We think the answer is simple …</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SAP SE</dc:creator>
  <cp:keywords>2016/16:9/white</cp:keywords>
  <cp:lastModifiedBy>Mitu, Sarbrina</cp:lastModifiedBy>
  <cp:revision>7</cp:revision>
  <dcterms:created xsi:type="dcterms:W3CDTF">2017-02-27T13:26:30Z</dcterms:created>
  <dcterms:modified xsi:type="dcterms:W3CDTF">2017-03-27T17:26:56Z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ies>
</file>