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151C"/>
    <a:srgbClr val="9A161C"/>
    <a:srgbClr val="C01A22"/>
    <a:srgbClr val="B0181F"/>
    <a:srgbClr val="E43840"/>
    <a:srgbClr val="9A15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[Book1]Sheet1!$B$2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 b="1"/>
                </a:pPr>
                <a:endParaRPr lang="ro-R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[Book1]Sheet1!$A$1</c:f>
              <c:strCache>
                <c:ptCount val="1"/>
                <c:pt idx="0">
                  <c:v>Evoluție insolvențe noi</c:v>
                </c:pt>
              </c:strCache>
            </c:strRef>
          </c:cat>
          <c:val>
            <c:numRef>
              <c:f>[Book1]Sheet1!$B$3</c:f>
              <c:numCache>
                <c:formatCode>General</c:formatCode>
                <c:ptCount val="1"/>
                <c:pt idx="0">
                  <c:v>27924</c:v>
                </c:pt>
              </c:numCache>
            </c:numRef>
          </c:val>
        </c:ser>
        <c:ser>
          <c:idx val="1"/>
          <c:order val="1"/>
          <c:tx>
            <c:strRef>
              <c:f>[Book1]Sheet1!$C$2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 b="1"/>
                </a:pPr>
                <a:endParaRPr lang="ro-R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[Book1]Sheet1!$A$1</c:f>
              <c:strCache>
                <c:ptCount val="1"/>
                <c:pt idx="0">
                  <c:v>Evoluție insolvențe noi</c:v>
                </c:pt>
              </c:strCache>
            </c:strRef>
          </c:cat>
          <c:val>
            <c:numRef>
              <c:f>[Book1]Sheet1!$C$3</c:f>
              <c:numCache>
                <c:formatCode>General</c:formatCode>
                <c:ptCount val="1"/>
                <c:pt idx="0">
                  <c:v>21815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408912"/>
        <c:axId val="123410032"/>
      </c:barChart>
      <c:catAx>
        <c:axId val="123408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o-RO"/>
          </a:p>
        </c:txPr>
        <c:crossAx val="123410032"/>
        <c:crosses val="autoZero"/>
        <c:auto val="1"/>
        <c:lblAlgn val="ctr"/>
        <c:lblOffset val="100"/>
        <c:noMultiLvlLbl val="0"/>
      </c:catAx>
      <c:valAx>
        <c:axId val="123410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34089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!!!   CITR\! Proiecte\!! Rebranding\Layout PPT\CITR\Varianta 1\1 cov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619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!!!   CITR\! Proiecte\!! Rebranding\Layout PPT\CITR\Varianta 1\2 capitol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601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!!!   CITR\! Proiecte\!! Rebranding\Layout PPT\CITR\Varianta 1\3 content principal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!!!   CITR\! Proiecte\!! Rebranding\Layout PPT\CITR\Varianta 1\4 content alternativ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14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49" r:id="rId3"/>
    <p:sldLayoutId id="2147483655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1635" y="2057400"/>
            <a:ext cx="6643165" cy="705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Finanțarea în insolvență</a:t>
            </a:r>
            <a:endParaRPr lang="ro-RO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33700" y="3429000"/>
            <a:ext cx="3276600" cy="95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o-RO" sz="2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Vasile Godîncă-Herlea</a:t>
            </a:r>
          </a:p>
          <a:p>
            <a:pPr algn="ctr">
              <a:lnSpc>
                <a:spcPct val="150000"/>
              </a:lnSpc>
            </a:pPr>
            <a:r>
              <a:rPr lang="ro-RO" sz="2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asociat coordonator</a:t>
            </a:r>
            <a:endParaRPr lang="ro-RO" sz="2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13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286" y="162580"/>
            <a:ext cx="8904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 smtClean="0">
                <a:latin typeface="Georgia" panose="02040502050405020303" pitchFamily="18" charset="0"/>
              </a:rPr>
              <a:t>Finanțarea: de la teorie la practică</a:t>
            </a:r>
            <a:endParaRPr lang="ro-RO" sz="2800" b="1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6312" y="1502341"/>
            <a:ext cx="831668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o-RO" sz="2400" b="1" dirty="0">
                <a:latin typeface="Georgia" panose="02040502050405020303" pitchFamily="18" charset="0"/>
              </a:rPr>
              <a:t>Marile fonduri de investiții:</a:t>
            </a: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o-RO" dirty="0">
                <a:latin typeface="Georgia" panose="02040502050405020303" pitchFamily="18" charset="0"/>
              </a:rPr>
              <a:t>Nu apare problema provizionării, iar caracterul super-senior al împrumutului îl face </a:t>
            </a:r>
            <a:r>
              <a:rPr lang="ro-RO" b="1" dirty="0">
                <a:latin typeface="Georgia" panose="02040502050405020303" pitchFamily="18" charset="0"/>
              </a:rPr>
              <a:t>mai puțin riscant</a:t>
            </a:r>
            <a:r>
              <a:rPr lang="ro-RO" dirty="0">
                <a:latin typeface="Georgia" panose="02040502050405020303" pitchFamily="18" charset="0"/>
              </a:rPr>
              <a:t>.</a:t>
            </a: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o-RO" dirty="0">
                <a:latin typeface="Georgia" panose="02040502050405020303" pitchFamily="18" charset="0"/>
              </a:rPr>
              <a:t>Nu există un ”regulament” comun al investitorilor, putându-se genera </a:t>
            </a:r>
            <a:r>
              <a:rPr lang="ro-RO" b="1" dirty="0">
                <a:latin typeface="Georgia" panose="02040502050405020303" pitchFamily="18" charset="0"/>
              </a:rPr>
              <a:t>soluții nelimitate de finanțare </a:t>
            </a:r>
            <a:r>
              <a:rPr lang="ro-RO" dirty="0">
                <a:latin typeface="Georgia" panose="02040502050405020303" pitchFamily="18" charset="0"/>
              </a:rPr>
              <a:t>în vederea optimizării randamentului. </a:t>
            </a:r>
            <a:endParaRPr lang="ro-RO" dirty="0" smtClean="0">
              <a:latin typeface="Georgia" panose="02040502050405020303" pitchFamily="18" charset="0"/>
            </a:endParaRPr>
          </a:p>
          <a:p>
            <a:pPr marL="342900" indent="-342900" algn="just">
              <a:spcAft>
                <a:spcPts val="1000"/>
              </a:spcAft>
            </a:pPr>
            <a:r>
              <a:rPr lang="ro-RO" dirty="0" smtClean="0">
                <a:latin typeface="Georgia" panose="02040502050405020303" pitchFamily="18" charset="0"/>
              </a:rPr>
              <a:t>Pe </a:t>
            </a:r>
            <a:r>
              <a:rPr lang="ro-RO" dirty="0">
                <a:latin typeface="Georgia" panose="02040502050405020303" pitchFamily="18" charset="0"/>
              </a:rPr>
              <a:t>de </a:t>
            </a:r>
            <a:r>
              <a:rPr lang="ro-RO" dirty="0" smtClean="0">
                <a:latin typeface="Georgia" panose="02040502050405020303" pitchFamily="18" charset="0"/>
              </a:rPr>
              <a:t>altă </a:t>
            </a:r>
            <a:r>
              <a:rPr lang="ro-RO" dirty="0">
                <a:latin typeface="Georgia" panose="02040502050405020303" pitchFamily="18" charset="0"/>
              </a:rPr>
              <a:t>parte:</a:t>
            </a:r>
          </a:p>
          <a:p>
            <a:pPr marL="342900" indent="-34290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o-RO" dirty="0" smtClean="0">
                <a:latin typeface="Georgia" panose="02040502050405020303" pitchFamily="18" charset="0"/>
              </a:rPr>
              <a:t>Varianta ideală pentru </a:t>
            </a:r>
            <a:r>
              <a:rPr lang="ro-RO" dirty="0">
                <a:latin typeface="Georgia" panose="02040502050405020303" pitchFamily="18" charset="0"/>
              </a:rPr>
              <a:t>un investitor </a:t>
            </a:r>
            <a:r>
              <a:rPr lang="ro-RO" dirty="0" smtClean="0">
                <a:latin typeface="Georgia" panose="02040502050405020303" pitchFamily="18" charset="0"/>
              </a:rPr>
              <a:t>este </a:t>
            </a:r>
            <a:r>
              <a:rPr lang="ro-RO" dirty="0">
                <a:latin typeface="Georgia" panose="02040502050405020303" pitchFamily="18" charset="0"/>
              </a:rPr>
              <a:t>de a </a:t>
            </a:r>
            <a:r>
              <a:rPr lang="ro-RO" dirty="0" smtClean="0">
                <a:latin typeface="Georgia" panose="02040502050405020303" pitchFamily="18" charset="0"/>
              </a:rPr>
              <a:t>dobândi simultan </a:t>
            </a:r>
            <a:r>
              <a:rPr lang="ro-RO" b="1" dirty="0" smtClean="0">
                <a:latin typeface="Georgia" panose="02040502050405020303" pitchFamily="18" charset="0"/>
              </a:rPr>
              <a:t>statutul de </a:t>
            </a:r>
            <a:r>
              <a:rPr lang="ro-RO" b="1" dirty="0">
                <a:latin typeface="Georgia" panose="02040502050405020303" pitchFamily="18" charset="0"/>
              </a:rPr>
              <a:t>creditori </a:t>
            </a:r>
            <a:r>
              <a:rPr lang="ro-RO" b="1" dirty="0" smtClean="0">
                <a:latin typeface="Georgia" panose="02040502050405020303" pitchFamily="18" charset="0"/>
              </a:rPr>
              <a:t>majoritar și de acționar majoritar</a:t>
            </a:r>
            <a:r>
              <a:rPr lang="ro-RO" dirty="0">
                <a:latin typeface="Georgia" panose="02040502050405020303" pitchFamily="18" charset="0"/>
              </a:rPr>
              <a:t> </a:t>
            </a:r>
            <a:r>
              <a:rPr lang="ro-RO" dirty="0" smtClean="0">
                <a:latin typeface="Georgia" panose="02040502050405020303" pitchFamily="18" charset="0"/>
              </a:rPr>
              <a:t>- două </a:t>
            </a:r>
            <a:r>
              <a:rPr lang="ro-RO" dirty="0">
                <a:latin typeface="Georgia" panose="02040502050405020303" pitchFamily="18" charset="0"/>
              </a:rPr>
              <a:t>negocieri </a:t>
            </a:r>
            <a:r>
              <a:rPr lang="ro-RO" dirty="0" smtClean="0">
                <a:latin typeface="Georgia" panose="02040502050405020303" pitchFamily="18" charset="0"/>
              </a:rPr>
              <a:t>concomitente </a:t>
            </a:r>
            <a:r>
              <a:rPr lang="ro-RO" dirty="0">
                <a:latin typeface="Georgia" panose="02040502050405020303" pitchFamily="18" charset="0"/>
              </a:rPr>
              <a:t>foarte greu de </a:t>
            </a:r>
            <a:r>
              <a:rPr lang="ro-RO" dirty="0" smtClean="0">
                <a:latin typeface="Georgia" panose="02040502050405020303" pitchFamily="18" charset="0"/>
              </a:rPr>
              <a:t>aliniat</a:t>
            </a:r>
          </a:p>
          <a:p>
            <a:pPr marL="342900" indent="-34290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o-RO" dirty="0" smtClean="0">
                <a:latin typeface="Georgia" panose="02040502050405020303" pitchFamily="18" charset="0"/>
              </a:rPr>
              <a:t>Mărimea </a:t>
            </a:r>
            <a:r>
              <a:rPr lang="ro-RO" dirty="0">
                <a:latin typeface="Georgia" panose="02040502050405020303" pitchFamily="18" charset="0"/>
              </a:rPr>
              <a:t>medie a </a:t>
            </a:r>
            <a:r>
              <a:rPr lang="ro-RO" dirty="0" smtClean="0">
                <a:latin typeface="Georgia" panose="02040502050405020303" pitchFamily="18" charset="0"/>
              </a:rPr>
              <a:t>tranzacțiilor posibile - mult </a:t>
            </a:r>
            <a:r>
              <a:rPr lang="ro-RO" dirty="0">
                <a:latin typeface="Georgia" panose="02040502050405020303" pitchFamily="18" charset="0"/>
              </a:rPr>
              <a:t>sub nivelul minim de </a:t>
            </a:r>
            <a:r>
              <a:rPr lang="ro-RO" dirty="0" smtClean="0">
                <a:latin typeface="Georgia" panose="02040502050405020303" pitchFamily="18" charset="0"/>
              </a:rPr>
              <a:t>eficiență</a:t>
            </a:r>
          </a:p>
          <a:p>
            <a:pPr marL="342900" indent="-34290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o-RO" dirty="0" smtClean="0">
                <a:latin typeface="Georgia" panose="02040502050405020303" pitchFamily="18" charset="0"/>
              </a:rPr>
              <a:t> Companiile românești sunt preponerent mici şi mijlocii = lipsa obligatiei de auditare = lipsă de transparenţă a datelor = operaţiuni de due diligence anevoiase, costisitoare și descurajante.</a:t>
            </a:r>
            <a:endParaRPr lang="ro-RO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80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286" y="162580"/>
            <a:ext cx="8904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 smtClean="0">
                <a:latin typeface="Georgia" panose="02040502050405020303" pitchFamily="18" charset="0"/>
              </a:rPr>
              <a:t>Finanțarea: de la teorie la practică</a:t>
            </a:r>
            <a:endParaRPr lang="ro-RO" sz="2800" b="1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834024"/>
            <a:ext cx="723900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500"/>
              </a:spcAft>
            </a:pPr>
            <a:r>
              <a:rPr lang="ro-RO" sz="2000" b="1" dirty="0" smtClean="0">
                <a:latin typeface="Georgia" panose="02040502050405020303" pitchFamily="18" charset="0"/>
              </a:rPr>
              <a:t>Investitorii </a:t>
            </a:r>
            <a:r>
              <a:rPr lang="ro-RO" sz="2000" b="1" dirty="0">
                <a:latin typeface="Georgia" panose="02040502050405020303" pitchFamily="18" charset="0"/>
              </a:rPr>
              <a:t>individuali, cei strategici </a:t>
            </a:r>
            <a:r>
              <a:rPr lang="ro-RO" sz="2000" b="1" dirty="0" smtClean="0">
                <a:latin typeface="Georgia" panose="02040502050405020303" pitchFamily="18" charset="0"/>
              </a:rPr>
              <a:t>și </a:t>
            </a:r>
            <a:r>
              <a:rPr lang="ro-RO" sz="2000" b="1" dirty="0">
                <a:latin typeface="Georgia" panose="02040502050405020303" pitchFamily="18" charset="0"/>
              </a:rPr>
              <a:t>fondurile mici  </a:t>
            </a:r>
            <a:endParaRPr lang="ro-RO" sz="2000" b="1" dirty="0" smtClean="0">
              <a:latin typeface="Georgia" panose="02040502050405020303" pitchFamily="18" charset="0"/>
            </a:endParaRPr>
          </a:p>
          <a:p>
            <a:pPr algn="just">
              <a:spcAft>
                <a:spcPts val="1500"/>
              </a:spcAft>
            </a:pPr>
            <a:r>
              <a:rPr lang="ro-RO" sz="2000" dirty="0" smtClean="0">
                <a:latin typeface="Georgia" panose="02040502050405020303" pitchFamily="18" charset="0"/>
              </a:rPr>
              <a:t> - sunt </a:t>
            </a:r>
            <a:r>
              <a:rPr lang="ro-RO" sz="2000" dirty="0">
                <a:latin typeface="Georgia" panose="02040502050405020303" pitchFamily="18" charset="0"/>
              </a:rPr>
              <a:t>cei mai </a:t>
            </a:r>
            <a:r>
              <a:rPr lang="ro-RO" sz="2000" dirty="0" smtClean="0">
                <a:latin typeface="Georgia" panose="02040502050405020303" pitchFamily="18" charset="0"/>
              </a:rPr>
              <a:t>potriviți </a:t>
            </a:r>
            <a:r>
              <a:rPr lang="ro-RO" sz="2000" dirty="0">
                <a:latin typeface="Georgia" panose="02040502050405020303" pitchFamily="18" charset="0"/>
              </a:rPr>
              <a:t>pentru structura </a:t>
            </a:r>
            <a:r>
              <a:rPr lang="ro-RO" sz="2000" dirty="0" smtClean="0">
                <a:latin typeface="Georgia" panose="02040502050405020303" pitchFamily="18" charset="0"/>
              </a:rPr>
              <a:t>actuală </a:t>
            </a:r>
            <a:r>
              <a:rPr lang="ro-RO" sz="2000" dirty="0">
                <a:latin typeface="Georgia" panose="02040502050405020303" pitchFamily="18" charset="0"/>
              </a:rPr>
              <a:t>a </a:t>
            </a:r>
            <a:r>
              <a:rPr lang="ro-RO" sz="2000" dirty="0" smtClean="0">
                <a:latin typeface="Georgia" panose="02040502050405020303" pitchFamily="18" charset="0"/>
              </a:rPr>
              <a:t>pieței </a:t>
            </a:r>
            <a:r>
              <a:rPr lang="ro-RO" sz="2000" dirty="0">
                <a:latin typeface="Georgia" panose="02040502050405020303" pitchFamily="18" charset="0"/>
              </a:rPr>
              <a:t>din </a:t>
            </a:r>
            <a:r>
              <a:rPr lang="ro-RO" sz="2000" dirty="0" smtClean="0">
                <a:latin typeface="Georgia" panose="02040502050405020303" pitchFamily="18" charset="0"/>
              </a:rPr>
              <a:t>România.</a:t>
            </a:r>
            <a:endParaRPr lang="ro-RO" sz="2000" dirty="0">
              <a:latin typeface="Georgia" panose="02040502050405020303" pitchFamily="18" charset="0"/>
            </a:endParaRPr>
          </a:p>
          <a:p>
            <a:pPr algn="just">
              <a:spcAft>
                <a:spcPts val="1500"/>
              </a:spcAft>
            </a:pPr>
            <a:r>
              <a:rPr lang="ro-RO" sz="2000" dirty="0" smtClean="0">
                <a:latin typeface="Georgia" panose="02040502050405020303" pitchFamily="18" charset="0"/>
              </a:rPr>
              <a:t>- totuși preferința </a:t>
            </a:r>
            <a:r>
              <a:rPr lang="ro-RO" sz="2000" dirty="0">
                <a:latin typeface="Georgia" panose="02040502050405020303" pitchFamily="18" charset="0"/>
              </a:rPr>
              <a:t>acestora este majoritar </a:t>
            </a:r>
            <a:r>
              <a:rPr lang="ro-RO" sz="2000" dirty="0" smtClean="0">
                <a:latin typeface="Georgia" panose="02040502050405020303" pitchFamily="18" charset="0"/>
              </a:rPr>
              <a:t>înspre achiziția </a:t>
            </a:r>
            <a:r>
              <a:rPr lang="ro-RO" sz="2000" dirty="0">
                <a:latin typeface="Georgia" panose="02040502050405020303" pitchFamily="18" charset="0"/>
              </a:rPr>
              <a:t>de active sau transfer de business </a:t>
            </a:r>
            <a:r>
              <a:rPr lang="ro-RO" sz="2000" dirty="0" smtClean="0">
                <a:latin typeface="Georgia" panose="02040502050405020303" pitchFamily="18" charset="0"/>
              </a:rPr>
              <a:t>și </a:t>
            </a:r>
            <a:r>
              <a:rPr lang="ro-RO" sz="2000" dirty="0">
                <a:latin typeface="Georgia" panose="02040502050405020303" pitchFamily="18" charset="0"/>
              </a:rPr>
              <a:t>mai </a:t>
            </a:r>
            <a:r>
              <a:rPr lang="ro-RO" sz="2000" dirty="0" smtClean="0">
                <a:latin typeface="Georgia" panose="02040502050405020303" pitchFamily="18" charset="0"/>
              </a:rPr>
              <a:t>puțin către finanțare în insolvență și </a:t>
            </a:r>
            <a:r>
              <a:rPr lang="ro-RO" sz="2000" dirty="0">
                <a:latin typeface="Georgia" panose="02040502050405020303" pitchFamily="18" charset="0"/>
              </a:rPr>
              <a:t>continuarea </a:t>
            </a:r>
            <a:r>
              <a:rPr lang="ro-RO" sz="2000" dirty="0" smtClean="0">
                <a:latin typeface="Georgia" panose="02040502050405020303" pitchFamily="18" charset="0"/>
              </a:rPr>
              <a:t>businessului finanțat.</a:t>
            </a:r>
            <a:endParaRPr lang="ro-RO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13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286" y="162580"/>
            <a:ext cx="8904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 smtClean="0">
                <a:latin typeface="Georgia" panose="02040502050405020303" pitchFamily="18" charset="0"/>
              </a:rPr>
              <a:t>Concluzii</a:t>
            </a:r>
            <a:endParaRPr lang="ro-RO" sz="2800" b="1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870264"/>
            <a:ext cx="716280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1500"/>
              </a:spcAft>
            </a:pPr>
            <a:r>
              <a:rPr lang="ro-RO" sz="2000" dirty="0" smtClean="0">
                <a:latin typeface="Georgia" panose="02040502050405020303" pitchFamily="18" charset="0"/>
              </a:rPr>
              <a:t>Î</a:t>
            </a:r>
            <a:r>
              <a:rPr lang="ro-RO" sz="2000" dirty="0" smtClean="0">
                <a:latin typeface="Georgia" panose="02040502050405020303" pitchFamily="18" charset="0"/>
              </a:rPr>
              <a:t>nlăturarea </a:t>
            </a:r>
            <a:r>
              <a:rPr lang="ro-RO" sz="2000" dirty="0" smtClean="0">
                <a:latin typeface="Georgia" panose="02040502050405020303" pitchFamily="18" charset="0"/>
              </a:rPr>
              <a:t>unor neajunsuri ca:</a:t>
            </a:r>
          </a:p>
          <a:p>
            <a:pPr marL="457200" lvl="0" indent="-457200" algn="just">
              <a:spcAft>
                <a:spcPts val="1500"/>
              </a:spcAft>
              <a:buFont typeface="+mj-lt"/>
              <a:buAutoNum type="arabicPeriod"/>
            </a:pPr>
            <a:r>
              <a:rPr lang="ro-RO" sz="2000" dirty="0" smtClean="0">
                <a:latin typeface="Georgia" panose="02040502050405020303" pitchFamily="18" charset="0"/>
              </a:rPr>
              <a:t>Popularizarea insuficientă </a:t>
            </a:r>
            <a:r>
              <a:rPr lang="ro-RO" sz="2000" dirty="0">
                <a:latin typeface="Georgia" panose="02040502050405020303" pitchFamily="18" charset="0"/>
              </a:rPr>
              <a:t>a mecanismelor de garantare a banilor </a:t>
            </a:r>
            <a:r>
              <a:rPr lang="ro-RO" sz="2000" dirty="0" smtClean="0">
                <a:latin typeface="Georgia" panose="02040502050405020303" pitchFamily="18" charset="0"/>
              </a:rPr>
              <a:t>nou aduși în procedură;</a:t>
            </a:r>
            <a:endParaRPr lang="ro-RO" sz="2000" dirty="0">
              <a:latin typeface="Georgia" panose="02040502050405020303" pitchFamily="18" charset="0"/>
            </a:endParaRPr>
          </a:p>
          <a:p>
            <a:pPr marL="457200" lvl="0" indent="-457200" algn="just">
              <a:spcAft>
                <a:spcPts val="1500"/>
              </a:spcAft>
              <a:buFont typeface="+mj-lt"/>
              <a:buAutoNum type="arabicPeriod"/>
            </a:pPr>
            <a:r>
              <a:rPr lang="ro-RO" sz="2000" dirty="0">
                <a:latin typeface="Georgia" panose="02040502050405020303" pitchFamily="18" charset="0"/>
              </a:rPr>
              <a:t>Lipsa de preocupare pentru prezentarea unor </a:t>
            </a:r>
            <a:r>
              <a:rPr lang="ro-RO" sz="2000" dirty="0" smtClean="0">
                <a:latin typeface="Georgia" panose="02040502050405020303" pitchFamily="18" charset="0"/>
              </a:rPr>
              <a:t>oportunități </a:t>
            </a:r>
            <a:r>
              <a:rPr lang="ro-RO" sz="2000" dirty="0" smtClean="0">
                <a:latin typeface="Georgia" panose="02040502050405020303" pitchFamily="18" charset="0"/>
              </a:rPr>
              <a:t>atractive;</a:t>
            </a:r>
            <a:endParaRPr lang="ro-RO" sz="2000" dirty="0" smtClean="0">
              <a:latin typeface="Georgia" panose="02040502050405020303" pitchFamily="18" charset="0"/>
            </a:endParaRPr>
          </a:p>
          <a:p>
            <a:pPr marL="457200" lvl="0" indent="-457200" algn="just">
              <a:spcAft>
                <a:spcPts val="1500"/>
              </a:spcAft>
              <a:buFont typeface="+mj-lt"/>
              <a:buAutoNum type="arabicPeriod"/>
            </a:pPr>
            <a:r>
              <a:rPr lang="ro-RO" sz="2000" dirty="0" smtClean="0">
                <a:latin typeface="Georgia" panose="02040502050405020303" pitchFamily="18" charset="0"/>
              </a:rPr>
              <a:t>Norme prohibitive ale </a:t>
            </a:r>
            <a:r>
              <a:rPr lang="ro-RO" sz="2000" dirty="0" smtClean="0">
                <a:latin typeface="Georgia" panose="02040502050405020303" pitchFamily="18" charset="0"/>
              </a:rPr>
              <a:t>BNR</a:t>
            </a:r>
            <a:endParaRPr lang="ro-RO" sz="2000" dirty="0" smtClean="0">
              <a:latin typeface="Georgia" panose="02040502050405020303" pitchFamily="18" charset="0"/>
            </a:endParaRPr>
          </a:p>
          <a:p>
            <a:pPr lvl="0" algn="just">
              <a:spcAft>
                <a:spcPts val="1500"/>
              </a:spcAft>
            </a:pPr>
            <a:endParaRPr lang="ro-RO" sz="2000" dirty="0">
              <a:latin typeface="Georgia" panose="02040502050405020303" pitchFamily="18" charset="0"/>
            </a:endParaRPr>
          </a:p>
          <a:p>
            <a:pPr algn="just">
              <a:spcAft>
                <a:spcPts val="1500"/>
              </a:spcAft>
            </a:pPr>
            <a:r>
              <a:rPr lang="ro-RO" sz="2000" dirty="0" smtClean="0">
                <a:latin typeface="Georgia" panose="02040502050405020303" pitchFamily="18" charset="0"/>
              </a:rPr>
              <a:t>poate </a:t>
            </a:r>
            <a:r>
              <a:rPr lang="ro-RO" sz="2000" dirty="0">
                <a:latin typeface="Georgia" panose="02040502050405020303" pitchFamily="18" charset="0"/>
              </a:rPr>
              <a:t>duce la </a:t>
            </a:r>
            <a:r>
              <a:rPr lang="ro-RO" sz="2000" dirty="0" smtClean="0">
                <a:latin typeface="Georgia" panose="02040502050405020303" pitchFamily="18" charset="0"/>
              </a:rPr>
              <a:t>creșterea </a:t>
            </a:r>
            <a:r>
              <a:rPr lang="ro-RO" sz="2000" dirty="0">
                <a:latin typeface="Georgia" panose="02040502050405020303" pitchFamily="18" charset="0"/>
              </a:rPr>
              <a:t>poderii </a:t>
            </a:r>
            <a:r>
              <a:rPr lang="ro-RO" sz="2000" dirty="0" smtClean="0">
                <a:latin typeface="Georgia" panose="02040502050405020303" pitchFamily="18" charset="0"/>
              </a:rPr>
              <a:t>finanțării în insolvență </a:t>
            </a:r>
            <a:r>
              <a:rPr lang="ro-RO" sz="2000" dirty="0">
                <a:latin typeface="Georgia" panose="02040502050405020303" pitchFamily="18" charset="0"/>
              </a:rPr>
              <a:t>cu </a:t>
            </a:r>
            <a:r>
              <a:rPr lang="ro-RO" sz="2000" dirty="0" smtClean="0">
                <a:latin typeface="Georgia" panose="02040502050405020303" pitchFamily="18" charset="0"/>
              </a:rPr>
              <a:t>consecința creșterii </a:t>
            </a:r>
            <a:r>
              <a:rPr lang="ro-RO" sz="2000" dirty="0">
                <a:latin typeface="Georgia" panose="02040502050405020303" pitchFamily="18" charset="0"/>
              </a:rPr>
              <a:t>ș</a:t>
            </a:r>
            <a:r>
              <a:rPr lang="ro-RO" sz="2000" dirty="0" smtClean="0">
                <a:latin typeface="Georgia" panose="02040502050405020303" pitchFamily="18" charset="0"/>
              </a:rPr>
              <a:t>anselor </a:t>
            </a:r>
            <a:r>
              <a:rPr lang="ro-RO" sz="2000" dirty="0">
                <a:latin typeface="Georgia" panose="02040502050405020303" pitchFamily="18" charset="0"/>
              </a:rPr>
              <a:t>de </a:t>
            </a:r>
            <a:r>
              <a:rPr lang="ro-RO" sz="2000" dirty="0" smtClean="0">
                <a:latin typeface="Georgia" panose="02040502050405020303" pitchFamily="18" charset="0"/>
              </a:rPr>
              <a:t>redresare.</a:t>
            </a:r>
            <a:endParaRPr lang="ro-RO" sz="2000" dirty="0">
              <a:latin typeface="Georgia" panose="02040502050405020303" pitchFamily="18" charset="0"/>
            </a:endParaRPr>
          </a:p>
          <a:p>
            <a:pPr lvl="0" algn="just">
              <a:spcAft>
                <a:spcPts val="1500"/>
              </a:spcAft>
            </a:pPr>
            <a:endParaRPr lang="ro-RO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59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286000"/>
            <a:ext cx="8904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48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Vă mulțumim!</a:t>
            </a:r>
            <a:endParaRPr lang="ro-RO" sz="48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52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5701030" y="885855"/>
            <a:ext cx="2604770" cy="25431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90600" y="16258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 smtClean="0">
                <a:latin typeface="Georgia" panose="02040502050405020303" pitchFamily="18" charset="0"/>
              </a:rPr>
              <a:t>Starea companiilor din România</a:t>
            </a:r>
            <a:endParaRPr lang="ro-RO" sz="2800" b="1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85671"/>
            <a:ext cx="541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>
                <a:latin typeface="Georgia" panose="02040502050405020303" pitchFamily="18" charset="0"/>
              </a:rPr>
              <a:t>Un studiu al CIT Restructuring arată că din cele </a:t>
            </a:r>
            <a:r>
              <a:rPr lang="ro-RO" b="1" dirty="0">
                <a:latin typeface="Georgia" panose="02040502050405020303" pitchFamily="18" charset="0"/>
              </a:rPr>
              <a:t>620.000 de companii </a:t>
            </a:r>
            <a:r>
              <a:rPr lang="ro-RO" dirty="0">
                <a:latin typeface="Georgia" panose="02040502050405020303" pitchFamily="18" charset="0"/>
              </a:rPr>
              <a:t>care nu erau in insolventa declarata la mijlocul anului trecut doar </a:t>
            </a:r>
            <a:r>
              <a:rPr lang="ro-RO" b="1" dirty="0">
                <a:latin typeface="Georgia" panose="02040502050405020303" pitchFamily="18" charset="0"/>
              </a:rPr>
              <a:t>16.497 </a:t>
            </a:r>
            <a:r>
              <a:rPr lang="ro-RO" b="1" dirty="0" smtClean="0">
                <a:latin typeface="Georgia" panose="02040502050405020303" pitchFamily="18" charset="0"/>
              </a:rPr>
              <a:t>sunt </a:t>
            </a:r>
            <a:r>
              <a:rPr lang="ro-RO" b="1" dirty="0">
                <a:latin typeface="Georgia" panose="02040502050405020303" pitchFamily="18" charset="0"/>
              </a:rPr>
              <a:t>de impact </a:t>
            </a:r>
            <a:r>
              <a:rPr lang="ro-RO" dirty="0">
                <a:latin typeface="Georgia" panose="02040502050405020303" pitchFamily="18" charset="0"/>
              </a:rPr>
              <a:t>(active de peste 1,5 mil euro</a:t>
            </a:r>
            <a:r>
              <a:rPr lang="ro-RO" dirty="0" smtClean="0">
                <a:latin typeface="Georgia" panose="02040502050405020303" pitchFamily="18" charset="0"/>
              </a:rPr>
              <a:t>).</a:t>
            </a:r>
          </a:p>
          <a:p>
            <a:pPr algn="just"/>
            <a:endParaRPr lang="ro-RO" dirty="0">
              <a:latin typeface="Georgia" panose="02040502050405020303" pitchFamily="18" charset="0"/>
            </a:endParaRPr>
          </a:p>
          <a:p>
            <a:pPr algn="just"/>
            <a:r>
              <a:rPr lang="ro-RO" b="1" dirty="0" smtClean="0">
                <a:solidFill>
                  <a:srgbClr val="9A161C"/>
                </a:solidFill>
                <a:latin typeface="Georgia" panose="02040502050405020303" pitchFamily="18" charset="0"/>
              </a:rPr>
              <a:t>14% din companiile de impact sunt în stare de insolvență iminentă!</a:t>
            </a:r>
            <a:endParaRPr lang="ro-RO" b="1" dirty="0">
              <a:solidFill>
                <a:srgbClr val="9A161C"/>
              </a:solidFill>
              <a:latin typeface="Georgia" panose="02040502050405020303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14400" y="3810000"/>
            <a:ext cx="2133600" cy="2286000"/>
          </a:xfrm>
          <a:prstGeom prst="roundRect">
            <a:avLst/>
          </a:prstGeom>
          <a:solidFill>
            <a:srgbClr val="E4384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" name="TextBox 4"/>
          <p:cNvSpPr txBox="1"/>
          <p:nvPr/>
        </p:nvSpPr>
        <p:spPr>
          <a:xfrm>
            <a:off x="1143000" y="4114800"/>
            <a:ext cx="1676400" cy="193899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o-RO" sz="2000" dirty="0" smtClean="0">
                <a:solidFill>
                  <a:schemeClr val="bg1"/>
                </a:solidFill>
                <a:latin typeface="Georgia" panose="02040502050405020303" pitchFamily="18" charset="0"/>
              </a:rPr>
              <a:t>Insolvență iminentă</a:t>
            </a:r>
          </a:p>
          <a:p>
            <a:pPr algn="ctr"/>
            <a:r>
              <a:rPr lang="ro-RO" sz="2000" i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Pierdere</a:t>
            </a:r>
          </a:p>
          <a:p>
            <a:pPr algn="ctr"/>
            <a:r>
              <a:rPr lang="ro-RO" sz="2000" i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GÎ&gt;100%</a:t>
            </a:r>
          </a:p>
          <a:p>
            <a:pPr algn="ctr"/>
            <a:endParaRPr lang="ro-RO" sz="2000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r>
              <a:rPr lang="ro-RO" sz="20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ro-RO" sz="2000" dirty="0" smtClean="0">
                <a:solidFill>
                  <a:schemeClr val="bg1"/>
                </a:solidFill>
                <a:latin typeface="Georgia" panose="02040502050405020303" pitchFamily="18" charset="0"/>
              </a:rPr>
              <a:t>2.263</a:t>
            </a:r>
            <a:endParaRPr lang="ro-RO" sz="2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05200" y="3810000"/>
            <a:ext cx="2133600" cy="2286000"/>
          </a:xfrm>
          <a:prstGeom prst="roundRect">
            <a:avLst/>
          </a:prstGeom>
          <a:solidFill>
            <a:srgbClr val="C01A2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" name="TextBox 6"/>
          <p:cNvSpPr txBox="1"/>
          <p:nvPr/>
        </p:nvSpPr>
        <p:spPr>
          <a:xfrm>
            <a:off x="3657600" y="4114800"/>
            <a:ext cx="1981200" cy="193899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o-RO" sz="2000" dirty="0" smtClean="0">
                <a:solidFill>
                  <a:schemeClr val="bg1"/>
                </a:solidFill>
                <a:latin typeface="Georgia" panose="02040502050405020303" pitchFamily="18" charset="0"/>
              </a:rPr>
              <a:t>Dificultate</a:t>
            </a:r>
          </a:p>
          <a:p>
            <a:pPr algn="ctr"/>
            <a:endParaRPr lang="ro-RO" sz="2000" i="1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r>
              <a:rPr lang="ro-RO" sz="2000" i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Profit/pierdere</a:t>
            </a:r>
            <a:endParaRPr lang="ro-RO" sz="2000" i="1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r>
              <a:rPr lang="ro-RO" sz="2000" i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GÎ&lt;100%</a:t>
            </a:r>
            <a:endParaRPr lang="ro-RO" sz="2000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r>
              <a:rPr lang="ro-RO" sz="20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endParaRPr lang="ro-RO" sz="2000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r>
              <a:rPr lang="ro-RO" sz="2000" dirty="0" smtClean="0">
                <a:solidFill>
                  <a:schemeClr val="bg1"/>
                </a:solidFill>
                <a:latin typeface="Georgia" panose="02040502050405020303" pitchFamily="18" charset="0"/>
              </a:rPr>
              <a:t>6.205</a:t>
            </a:r>
            <a:endParaRPr lang="ro-RO" sz="2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96000" y="3810000"/>
            <a:ext cx="2133600" cy="2286000"/>
          </a:xfrm>
          <a:prstGeom prst="roundRect">
            <a:avLst/>
          </a:prstGeom>
          <a:solidFill>
            <a:srgbClr val="9A161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1" name="TextBox 10"/>
          <p:cNvSpPr txBox="1"/>
          <p:nvPr/>
        </p:nvSpPr>
        <p:spPr>
          <a:xfrm>
            <a:off x="6324600" y="4114800"/>
            <a:ext cx="1676400" cy="193899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o-RO" sz="2000" dirty="0" smtClean="0">
                <a:solidFill>
                  <a:schemeClr val="bg1"/>
                </a:solidFill>
                <a:latin typeface="Georgia" panose="02040502050405020303" pitchFamily="18" charset="0"/>
              </a:rPr>
              <a:t>Structură sănătoasă</a:t>
            </a:r>
          </a:p>
          <a:p>
            <a:pPr algn="ctr"/>
            <a:r>
              <a:rPr lang="ro-RO" sz="2000" i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Profit</a:t>
            </a:r>
          </a:p>
          <a:p>
            <a:pPr algn="ctr"/>
            <a:r>
              <a:rPr lang="ro-RO" sz="2000" i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GÎ&lt;70%</a:t>
            </a:r>
          </a:p>
          <a:p>
            <a:pPr algn="ctr"/>
            <a:endParaRPr lang="ro-RO" sz="2000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r>
              <a:rPr lang="ro-RO" sz="20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6.735</a:t>
            </a:r>
            <a:endParaRPr lang="ro-RO" sz="2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9400" y="3443526"/>
            <a:ext cx="4140000" cy="442674"/>
          </a:xfrm>
          <a:prstGeom prst="roundRect">
            <a:avLst/>
          </a:prstGeom>
          <a:solidFill>
            <a:srgbClr val="9A161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Structură companii de impact</a:t>
            </a:r>
            <a:endParaRPr lang="ro-RO" sz="2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42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6258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 smtClean="0">
                <a:latin typeface="Georgia" panose="02040502050405020303" pitchFamily="18" charset="0"/>
              </a:rPr>
              <a:t>Evoluția insolvențelor și reorganizărilor</a:t>
            </a:r>
            <a:endParaRPr lang="ro-RO" sz="2800" b="1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15811" y="1457575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1200" i="1" dirty="0" smtClean="0">
                <a:latin typeface="Georgia" panose="02040502050405020303" pitchFamily="18" charset="0"/>
              </a:rPr>
              <a:t>Sursa: UNPIR</a:t>
            </a:r>
            <a:endParaRPr lang="ro-RO" sz="1200" b="1" i="1" dirty="0">
              <a:solidFill>
                <a:srgbClr val="9A161C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287400"/>
              </p:ext>
            </p:extLst>
          </p:nvPr>
        </p:nvGraphicFramePr>
        <p:xfrm>
          <a:off x="152401" y="1791968"/>
          <a:ext cx="8839199" cy="2870141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1403508"/>
                <a:gridCol w="1013958"/>
                <a:gridCol w="1556864"/>
                <a:gridCol w="1556864"/>
                <a:gridCol w="1556864"/>
                <a:gridCol w="1751141"/>
              </a:tblGrid>
              <a:tr h="373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  <a:latin typeface="Georgia" panose="02040502050405020303" pitchFamily="18" charset="0"/>
                        </a:rPr>
                        <a:t>Data</a:t>
                      </a:r>
                      <a:endParaRPr lang="ro-RO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 smtClean="0">
                          <a:effectLst/>
                          <a:latin typeface="Georgia" panose="02040502050405020303" pitchFamily="18" charset="0"/>
                        </a:rPr>
                        <a:t>Total </a:t>
                      </a:r>
                      <a:r>
                        <a:rPr lang="ro-RO" sz="1600" dirty="0">
                          <a:effectLst/>
                          <a:latin typeface="Georgia" panose="02040502050405020303" pitchFamily="18" charset="0"/>
                        </a:rPr>
                        <a:t>dosare</a:t>
                      </a:r>
                      <a:endParaRPr lang="ro-RO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Observatie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Faliment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  <a:latin typeface="Georgia" panose="02040502050405020303" pitchFamily="18" charset="0"/>
                        </a:rPr>
                        <a:t>Reorganizare</a:t>
                      </a:r>
                      <a:endParaRPr lang="ro-RO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  <a:latin typeface="Georgia" panose="02040502050405020303" pitchFamily="18" charset="0"/>
                        </a:rPr>
                        <a:t>% </a:t>
                      </a:r>
                      <a:r>
                        <a:rPr lang="ro-RO" sz="1600" dirty="0" smtClean="0">
                          <a:effectLst/>
                          <a:latin typeface="Georgia" panose="02040502050405020303" pitchFamily="18" charset="0"/>
                        </a:rPr>
                        <a:t>Reorganizari </a:t>
                      </a:r>
                      <a:r>
                        <a:rPr lang="ro-RO" sz="1600" dirty="0">
                          <a:effectLst/>
                          <a:latin typeface="Georgia" panose="02040502050405020303" pitchFamily="18" charset="0"/>
                        </a:rPr>
                        <a:t>din total proceduri</a:t>
                      </a:r>
                      <a:endParaRPr lang="ro-RO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23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latin typeface="Georgia" panose="02040502050405020303" pitchFamily="18" charset="0"/>
                        </a:rPr>
                        <a:t>30.06.2014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29.617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5.088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22.885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1.644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5,55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latin typeface="Georgia" panose="02040502050405020303" pitchFamily="18" charset="0"/>
                        </a:rPr>
                        <a:t>31.12.2013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29.793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5.024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23.095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1.674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5,62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latin typeface="Georgia" panose="02040502050405020303" pitchFamily="18" charset="0"/>
                        </a:rPr>
                        <a:t>31.12.2012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  <a:latin typeface="Georgia" panose="02040502050405020303" pitchFamily="18" charset="0"/>
                        </a:rPr>
                        <a:t>30.474</a:t>
                      </a:r>
                      <a:endParaRPr lang="ro-RO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4.921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23.867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1.686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5,53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latin typeface="Georgia" panose="02040502050405020303" pitchFamily="18" charset="0"/>
                        </a:rPr>
                        <a:t>31.12.2011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  <a:latin typeface="Georgia" panose="02040502050405020303" pitchFamily="18" charset="0"/>
                        </a:rPr>
                        <a:t>29.755</a:t>
                      </a:r>
                      <a:endParaRPr lang="ro-RO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4.191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24.076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  <a:latin typeface="Georgia" panose="02040502050405020303" pitchFamily="18" charset="0"/>
                        </a:rPr>
                        <a:t>1.488</a:t>
                      </a:r>
                      <a:endParaRPr lang="ro-RO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  <a:latin typeface="Georgia" panose="02040502050405020303" pitchFamily="18" charset="0"/>
                        </a:rPr>
                        <a:t>5,00</a:t>
                      </a:r>
                      <a:endParaRPr lang="ro-RO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latin typeface="Georgia" panose="02040502050405020303" pitchFamily="18" charset="0"/>
                        </a:rPr>
                        <a:t>31.12.2010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  <a:latin typeface="Georgia" panose="02040502050405020303" pitchFamily="18" charset="0"/>
                        </a:rPr>
                        <a:t>27.981</a:t>
                      </a:r>
                      <a:endParaRPr lang="ro-RO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5.374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21.703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904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  <a:latin typeface="Georgia" panose="02040502050405020303" pitchFamily="18" charset="0"/>
                        </a:rPr>
                        <a:t>3,23</a:t>
                      </a:r>
                      <a:endParaRPr lang="ro-RO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latin typeface="Georgia" panose="02040502050405020303" pitchFamily="18" charset="0"/>
                        </a:rPr>
                        <a:t>31.12.2009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  <a:latin typeface="Georgia" panose="02040502050405020303" pitchFamily="18" charset="0"/>
                        </a:rPr>
                        <a:t>25.421</a:t>
                      </a:r>
                      <a:endParaRPr lang="ro-RO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5.243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19.542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636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2,50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latin typeface="Georgia" panose="02040502050405020303" pitchFamily="18" charset="0"/>
                        </a:rPr>
                        <a:t>31.12.2008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23.307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2.450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20.451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406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1,74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latin typeface="Georgia" panose="02040502050405020303" pitchFamily="18" charset="0"/>
                        </a:rPr>
                        <a:t>31.12.2007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  <a:latin typeface="Georgia" panose="02040502050405020303" pitchFamily="18" charset="0"/>
                        </a:rPr>
                        <a:t>22.658</a:t>
                      </a:r>
                      <a:endParaRPr lang="ro-RO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2.612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  <a:latin typeface="Georgia" panose="02040502050405020303" pitchFamily="18" charset="0"/>
                        </a:rPr>
                        <a:t>19.726</a:t>
                      </a:r>
                      <a:endParaRPr lang="ro-RO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  <a:latin typeface="Georgia" panose="02040502050405020303" pitchFamily="18" charset="0"/>
                        </a:rPr>
                        <a:t>320</a:t>
                      </a:r>
                      <a:endParaRPr lang="ro-RO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  <a:latin typeface="Georgia" panose="02040502050405020303" pitchFamily="18" charset="0"/>
                        </a:rPr>
                        <a:t>1,41</a:t>
                      </a:r>
                      <a:endParaRPr lang="ro-RO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Oval 13"/>
          <p:cNvSpPr/>
          <p:nvPr/>
        </p:nvSpPr>
        <p:spPr>
          <a:xfrm>
            <a:off x="8229600" y="2438400"/>
            <a:ext cx="914400" cy="1219200"/>
          </a:xfrm>
          <a:prstGeom prst="ellipse">
            <a:avLst/>
          </a:prstGeom>
          <a:noFill/>
          <a:ln w="38100">
            <a:solidFill>
              <a:srgbClr val="9B15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16" name="Straight Arrow Connector 15"/>
          <p:cNvCxnSpPr>
            <a:stCxn id="14" idx="3"/>
          </p:cNvCxnSpPr>
          <p:nvPr/>
        </p:nvCxnSpPr>
        <p:spPr>
          <a:xfrm flipH="1">
            <a:off x="7239000" y="3479052"/>
            <a:ext cx="1124511" cy="1702548"/>
          </a:xfrm>
          <a:prstGeom prst="straightConnector1">
            <a:avLst/>
          </a:prstGeom>
          <a:ln w="38100">
            <a:solidFill>
              <a:srgbClr val="9B15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44364" y="5163703"/>
            <a:ext cx="23150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1600" b="1" dirty="0">
                <a:latin typeface="Georgia" panose="02040502050405020303" pitchFamily="18" charset="0"/>
              </a:rPr>
              <a:t>e</a:t>
            </a:r>
            <a:r>
              <a:rPr lang="ro-RO" sz="1600" b="1" dirty="0" smtClean="0">
                <a:latin typeface="Georgia" panose="02040502050405020303" pitchFamily="18" charset="0"/>
              </a:rPr>
              <a:t>voluție cvasiliniară</a:t>
            </a:r>
            <a:endParaRPr lang="ro-RO" sz="1600" b="1" dirty="0">
              <a:latin typeface="Georgia" panose="02040502050405020303" pitchFamily="18" charset="0"/>
            </a:endParaRPr>
          </a:p>
        </p:txBody>
      </p:sp>
      <p:sp>
        <p:nvSpPr>
          <p:cNvPr id="28" name="Arc 27"/>
          <p:cNvSpPr/>
          <p:nvPr/>
        </p:nvSpPr>
        <p:spPr>
          <a:xfrm rot="3068866">
            <a:off x="260872" y="2273751"/>
            <a:ext cx="2819400" cy="2410600"/>
          </a:xfrm>
          <a:prstGeom prst="arc">
            <a:avLst/>
          </a:prstGeom>
          <a:ln w="38100">
            <a:solidFill>
              <a:srgbClr val="9B15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971800" y="3810000"/>
            <a:ext cx="838200" cy="1267600"/>
          </a:xfrm>
          <a:prstGeom prst="straightConnector1">
            <a:avLst/>
          </a:prstGeom>
          <a:ln w="38100">
            <a:solidFill>
              <a:srgbClr val="9B151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640104" y="5088931"/>
            <a:ext cx="27318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1600" b="1" dirty="0" smtClean="0">
                <a:latin typeface="Georgia" panose="02040502050405020303" pitchFamily="18" charset="0"/>
              </a:rPr>
              <a:t>cca 7000 dosare in plus,</a:t>
            </a:r>
          </a:p>
          <a:p>
            <a:r>
              <a:rPr lang="ro-RO" sz="1600" b="1" dirty="0" smtClean="0">
                <a:latin typeface="Georgia" panose="02040502050405020303" pitchFamily="18" charset="0"/>
              </a:rPr>
              <a:t>majoritatea în faliment</a:t>
            </a:r>
            <a:endParaRPr lang="ro-RO" sz="16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69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6258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 smtClean="0">
                <a:latin typeface="Georgia" panose="02040502050405020303" pitchFamily="18" charset="0"/>
              </a:rPr>
              <a:t>Evoluția insolvențelor din România</a:t>
            </a:r>
            <a:endParaRPr lang="ro-RO" sz="2800" b="1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7713" y="121027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1000"/>
              </a:spcAft>
            </a:pPr>
            <a:r>
              <a:rPr lang="ro-RO" dirty="0" smtClean="0">
                <a:latin typeface="Georgia" panose="02040502050405020303" pitchFamily="18" charset="0"/>
              </a:rPr>
              <a:t>Numărul de dosare noi </a:t>
            </a:r>
            <a:r>
              <a:rPr lang="ro-RO" b="1" dirty="0" smtClean="0">
                <a:latin typeface="Georgia" panose="02040502050405020303" pitchFamily="18" charset="0"/>
              </a:rPr>
              <a:t>în 2014 scade cu aproximativ 28% </a:t>
            </a:r>
            <a:r>
              <a:rPr lang="ro-RO" dirty="0" smtClean="0">
                <a:latin typeface="Georgia" panose="02040502050405020303" pitchFamily="18" charset="0"/>
              </a:rPr>
              <a:t>față de anul precedent. 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5831805"/>
              </p:ext>
            </p:extLst>
          </p:nvPr>
        </p:nvGraphicFramePr>
        <p:xfrm>
          <a:off x="4724400" y="1143000"/>
          <a:ext cx="38100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39000" y="990600"/>
            <a:ext cx="12539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1100" i="1" dirty="0" smtClean="0"/>
              <a:t>Sursa Coface</a:t>
            </a:r>
            <a:endParaRPr lang="ro-RO" sz="1100" i="1" dirty="0"/>
          </a:p>
        </p:txBody>
      </p:sp>
      <p:sp>
        <p:nvSpPr>
          <p:cNvPr id="6" name="Rectangle 5"/>
          <p:cNvSpPr/>
          <p:nvPr/>
        </p:nvSpPr>
        <p:spPr>
          <a:xfrm>
            <a:off x="217713" y="5221069"/>
            <a:ext cx="86106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o-RO" b="1" dirty="0" smtClean="0">
                <a:latin typeface="Georgia" panose="02040502050405020303" pitchFamily="18" charset="0"/>
              </a:rPr>
              <a:t>Concluzie preliminară </a:t>
            </a:r>
            <a:r>
              <a:rPr lang="ro-RO" b="1" dirty="0">
                <a:latin typeface="Georgia" panose="02040502050405020303" pitchFamily="18" charset="0"/>
              </a:rPr>
              <a:t>– </a:t>
            </a:r>
            <a:r>
              <a:rPr lang="ro-RO" dirty="0">
                <a:latin typeface="Georgia" panose="02040502050405020303" pitchFamily="18" charset="0"/>
              </a:rPr>
              <a:t>nu </a:t>
            </a:r>
            <a:r>
              <a:rPr lang="ro-RO" dirty="0" smtClean="0">
                <a:latin typeface="Georgia" panose="02040502050405020303" pitchFamily="18" charset="0"/>
              </a:rPr>
              <a:t>putem determina o relaţie directă între însănătoşirea economiei şi scăderea numărului </a:t>
            </a:r>
            <a:r>
              <a:rPr lang="ro-RO" dirty="0">
                <a:latin typeface="Georgia" panose="02040502050405020303" pitchFamily="18" charset="0"/>
              </a:rPr>
              <a:t>de </a:t>
            </a:r>
            <a:r>
              <a:rPr lang="ro-RO" dirty="0" smtClean="0">
                <a:latin typeface="Georgia" panose="02040502050405020303" pitchFamily="18" charset="0"/>
              </a:rPr>
              <a:t>insolvenţe la nivel naţional.</a:t>
            </a:r>
            <a:endParaRPr lang="ro-RO" dirty="0">
              <a:latin typeface="Georgia" panose="020405020504050203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7713" y="2643718"/>
            <a:ext cx="3897087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000"/>
              </a:spcAft>
            </a:pPr>
            <a:r>
              <a:rPr lang="ro-RO" dirty="0">
                <a:latin typeface="Georgia" panose="02040502050405020303" pitchFamily="18" charset="0"/>
              </a:rPr>
              <a:t>În primul semestru al anului 2014 au fost </a:t>
            </a:r>
            <a:r>
              <a:rPr lang="ro-RO" b="1" dirty="0">
                <a:latin typeface="Georgia" panose="02040502050405020303" pitchFamily="18" charset="0"/>
              </a:rPr>
              <a:t>închise 11.988 dosare de insolvență </a:t>
            </a:r>
            <a:r>
              <a:rPr lang="ro-RO" dirty="0">
                <a:latin typeface="Georgia" panose="02040502050405020303" pitchFamily="18" charset="0"/>
              </a:rPr>
              <a:t>(deschise 11.789). Din totalul de proceduri închise, 9.830 reprezentând </a:t>
            </a:r>
            <a:r>
              <a:rPr lang="ro-RO" b="1" dirty="0">
                <a:latin typeface="Georgia" panose="02040502050405020303" pitchFamily="18" charset="0"/>
              </a:rPr>
              <a:t>82% au fost înregistrate ca neavând bunuri. </a:t>
            </a:r>
            <a:endParaRPr lang="ro-RO" b="1" dirty="0" smtClean="0">
              <a:latin typeface="Georgia" panose="02040502050405020303" pitchFamily="18" charset="0"/>
            </a:endParaRPr>
          </a:p>
          <a:p>
            <a:pPr lvl="0" algn="just">
              <a:spcAft>
                <a:spcPts val="1000"/>
              </a:spcAft>
            </a:pPr>
            <a:r>
              <a:rPr lang="ro-RO" sz="1200" i="1" dirty="0" smtClean="0">
                <a:latin typeface="Georgia" panose="02040502050405020303" pitchFamily="18" charset="0"/>
              </a:rPr>
              <a:t>(</a:t>
            </a:r>
            <a:r>
              <a:rPr lang="ro-RO" sz="1200" i="1" dirty="0">
                <a:latin typeface="Georgia" panose="02040502050405020303" pitchFamily="18" charset="0"/>
              </a:rPr>
              <a:t>sursa UNPIR)</a:t>
            </a:r>
            <a:endParaRPr lang="ro-RO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6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6686" y="162580"/>
            <a:ext cx="7837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 smtClean="0">
                <a:latin typeface="Georgia" panose="02040502050405020303" pitchFamily="18" charset="0"/>
              </a:rPr>
              <a:t>Cauzele numărului mic de reorganizări</a:t>
            </a:r>
            <a:endParaRPr lang="ro-RO" sz="2800" b="1" dirty="0">
              <a:latin typeface="Georgia" panose="02040502050405020303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820932"/>
              </p:ext>
            </p:extLst>
          </p:nvPr>
        </p:nvGraphicFramePr>
        <p:xfrm>
          <a:off x="1447800" y="1069820"/>
          <a:ext cx="6172200" cy="2816380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1785836"/>
                <a:gridCol w="2193182"/>
                <a:gridCol w="2193182"/>
              </a:tblGrid>
              <a:tr h="554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  <a:latin typeface="Georgia" panose="02040502050405020303" pitchFamily="18" charset="0"/>
                        </a:rPr>
                        <a:t>Data</a:t>
                      </a:r>
                      <a:endParaRPr lang="ro-RO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Proceduri de Reorganizare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  <a:latin typeface="Georgia" panose="02040502050405020303" pitchFamily="18" charset="0"/>
                        </a:rPr>
                        <a:t>% reorganizari din total proceduri</a:t>
                      </a:r>
                      <a:endParaRPr lang="ro-RO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6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30.06.2014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1.644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5,55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6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31.12.2013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1.674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5,62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6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31.12.2012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1.686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5,53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6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31.12.2011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1.488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5,00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6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31.12.2010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904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3,23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6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31.12.2009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636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2,50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6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31.12.2008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406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1,74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6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>
                          <a:effectLst/>
                          <a:latin typeface="Georgia" panose="02040502050405020303" pitchFamily="18" charset="0"/>
                        </a:rPr>
                        <a:t>31.12.2007</a:t>
                      </a:r>
                      <a:endParaRPr lang="ro-RO" sz="16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  <a:latin typeface="Georgia" panose="02040502050405020303" pitchFamily="18" charset="0"/>
                        </a:rPr>
                        <a:t>320</a:t>
                      </a:r>
                      <a:endParaRPr lang="ro-RO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  <a:latin typeface="Georgia" panose="02040502050405020303" pitchFamily="18" charset="0"/>
                        </a:rPr>
                        <a:t>1,41</a:t>
                      </a:r>
                      <a:endParaRPr lang="ro-RO" sz="16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38200" y="4495800"/>
            <a:ext cx="7391400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o-RO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Accesarea </a:t>
            </a:r>
            <a:r>
              <a:rPr lang="ro-RO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tardivă </a:t>
            </a:r>
            <a:r>
              <a:rPr lang="ro-RO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procedurii,</a:t>
            </a:r>
            <a:endParaRPr lang="ro-R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o-RO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Numărul </a:t>
            </a:r>
            <a:r>
              <a:rPr lang="ro-RO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redus al </a:t>
            </a:r>
            <a:r>
              <a:rPr lang="ro-RO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specialiștilor </a:t>
            </a:r>
            <a:r>
              <a:rPr lang="ro-RO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capabili </a:t>
            </a:r>
            <a:r>
              <a:rPr lang="ro-RO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să propună </a:t>
            </a:r>
            <a:r>
              <a:rPr lang="ro-RO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 plan </a:t>
            </a:r>
            <a:r>
              <a:rPr lang="ro-RO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viabil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o-RO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Interesele / motivațiile </a:t>
            </a:r>
            <a:r>
              <a:rPr lang="ro-RO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divergente ale creditorilor </a:t>
            </a:r>
            <a:r>
              <a:rPr lang="ro-RO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 </a:t>
            </a:r>
            <a:r>
              <a:rPr lang="ro-RO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proceduri</a:t>
            </a:r>
            <a:endParaRPr lang="ro-R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o-RO" b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Lipsa </a:t>
            </a:r>
            <a:r>
              <a:rPr lang="ro-RO" b="1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unor surse </a:t>
            </a:r>
            <a:r>
              <a:rPr lang="ro-RO" b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ro-RO" b="1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finanțare </a:t>
            </a:r>
            <a:r>
              <a:rPr lang="ro-RO" b="1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planului de </a:t>
            </a:r>
            <a:r>
              <a:rPr lang="ro-RO" b="1" dirty="0" smtClean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reorganizare</a:t>
            </a:r>
            <a:endParaRPr lang="ro-R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73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286" y="162580"/>
            <a:ext cx="8904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 smtClean="0">
                <a:latin typeface="Georgia" panose="02040502050405020303" pitchFamily="18" charset="0"/>
              </a:rPr>
              <a:t>Încurajarea legislativă a finanțării în insolvență</a:t>
            </a:r>
            <a:endParaRPr lang="ro-RO" sz="2800" b="1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7712" y="1459151"/>
            <a:ext cx="8697687" cy="2811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o-RO" sz="2000" b="1" dirty="0">
                <a:latin typeface="Georgia" panose="02040502050405020303" pitchFamily="18" charset="0"/>
              </a:rPr>
              <a:t>Riscul acut de faliment </a:t>
            </a:r>
            <a:r>
              <a:rPr lang="ro-RO" sz="2000" b="1" dirty="0" smtClean="0">
                <a:latin typeface="Georgia" panose="02040502050405020303" pitchFamily="18" charset="0"/>
              </a:rPr>
              <a:t>și consecința </a:t>
            </a:r>
            <a:r>
              <a:rPr lang="ro-RO" sz="2000" b="1" dirty="0">
                <a:latin typeface="Georgia" panose="02040502050405020303" pitchFamily="18" charset="0"/>
              </a:rPr>
              <a:t>pierderii </a:t>
            </a:r>
            <a:r>
              <a:rPr lang="ro-RO" sz="2000" b="1" dirty="0" smtClean="0">
                <a:latin typeface="Georgia" panose="02040502050405020303" pitchFamily="18" charset="0"/>
              </a:rPr>
              <a:t>finanțării </a:t>
            </a:r>
            <a:r>
              <a:rPr lang="ro-RO" sz="2000" dirty="0">
                <a:latin typeface="Georgia" panose="02040502050405020303" pitchFamily="18" charset="0"/>
              </a:rPr>
              <a:t>acordate unei companii </a:t>
            </a:r>
            <a:r>
              <a:rPr lang="ro-RO" sz="2000" dirty="0" smtClean="0">
                <a:latin typeface="Georgia" panose="02040502050405020303" pitchFamily="18" charset="0"/>
              </a:rPr>
              <a:t>în </a:t>
            </a:r>
            <a:r>
              <a:rPr lang="ro-RO" sz="2000" dirty="0">
                <a:latin typeface="Georgia" panose="02040502050405020303" pitchFamily="18" charset="0"/>
              </a:rPr>
              <a:t>perioada de </a:t>
            </a:r>
            <a:r>
              <a:rPr lang="ro-RO" sz="2000" dirty="0" smtClean="0">
                <a:latin typeface="Georgia" panose="02040502050405020303" pitchFamily="18" charset="0"/>
              </a:rPr>
              <a:t>insolvență, descurajează alocarea de </a:t>
            </a:r>
            <a:r>
              <a:rPr lang="ro-RO" sz="2000" dirty="0">
                <a:latin typeface="Georgia" panose="02040502050405020303" pitchFamily="18" charset="0"/>
              </a:rPr>
              <a:t>fresh money </a:t>
            </a:r>
            <a:r>
              <a:rPr lang="ro-RO" sz="2000" dirty="0" smtClean="0">
                <a:latin typeface="Georgia" panose="02040502050405020303" pitchFamily="18" charset="0"/>
              </a:rPr>
              <a:t>în procedură.</a:t>
            </a:r>
          </a:p>
          <a:p>
            <a:pPr algn="just">
              <a:spcAft>
                <a:spcPts val="1000"/>
              </a:spcAft>
            </a:pPr>
            <a:endParaRPr lang="ro-RO" sz="2000" dirty="0">
              <a:latin typeface="Georgia" panose="02040502050405020303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ro-RO" sz="2000" dirty="0">
                <a:latin typeface="Georgia" panose="02040502050405020303" pitchFamily="18" charset="0"/>
              </a:rPr>
              <a:t>Legea 85/2014 </a:t>
            </a:r>
            <a:r>
              <a:rPr lang="ro-RO" sz="2000" dirty="0" smtClean="0">
                <a:latin typeface="Georgia" panose="02040502050405020303" pitchFamily="18" charset="0"/>
              </a:rPr>
              <a:t>reprezintă </a:t>
            </a:r>
            <a:r>
              <a:rPr lang="ro-RO" sz="2000" dirty="0">
                <a:latin typeface="Georgia" panose="02040502050405020303" pitchFamily="18" charset="0"/>
              </a:rPr>
              <a:t>un pas important </a:t>
            </a:r>
            <a:r>
              <a:rPr lang="ro-RO" sz="2000" dirty="0" smtClean="0">
                <a:latin typeface="Georgia" panose="02040502050405020303" pitchFamily="18" charset="0"/>
              </a:rPr>
              <a:t>în </a:t>
            </a:r>
            <a:r>
              <a:rPr lang="ro-RO" sz="2000" dirty="0">
                <a:latin typeface="Georgia" panose="02040502050405020303" pitchFamily="18" charset="0"/>
              </a:rPr>
              <a:t>garantarea </a:t>
            </a:r>
            <a:r>
              <a:rPr lang="ro-RO" sz="2000" dirty="0" smtClean="0">
                <a:latin typeface="Georgia" panose="02040502050405020303" pitchFamily="18" charset="0"/>
              </a:rPr>
              <a:t>recuperării  finanțărilor </a:t>
            </a:r>
            <a:r>
              <a:rPr lang="ro-RO" sz="2000" dirty="0">
                <a:latin typeface="Georgia" panose="02040502050405020303" pitchFamily="18" charset="0"/>
              </a:rPr>
              <a:t>acordate </a:t>
            </a:r>
            <a:r>
              <a:rPr lang="ro-RO" sz="2000" dirty="0" smtClean="0">
                <a:latin typeface="Georgia" panose="02040502050405020303" pitchFamily="18" charset="0"/>
              </a:rPr>
              <a:t>în </a:t>
            </a:r>
            <a:r>
              <a:rPr lang="ro-RO" sz="2000" dirty="0">
                <a:latin typeface="Georgia" panose="02040502050405020303" pitchFamily="18" charset="0"/>
              </a:rPr>
              <a:t>cursul </a:t>
            </a:r>
            <a:r>
              <a:rPr lang="ro-RO" sz="2000" dirty="0" smtClean="0">
                <a:latin typeface="Georgia" panose="02040502050405020303" pitchFamily="18" charset="0"/>
              </a:rPr>
              <a:t>procedurii, </a:t>
            </a:r>
            <a:r>
              <a:rPr lang="ro-RO" sz="2000" dirty="0">
                <a:latin typeface="Georgia" panose="02040502050405020303" pitchFamily="18" charset="0"/>
              </a:rPr>
              <a:t>prin reglementarea unei ”</a:t>
            </a:r>
            <a:r>
              <a:rPr lang="ro-RO" sz="2000" dirty="0" smtClean="0">
                <a:latin typeface="Georgia" panose="02040502050405020303" pitchFamily="18" charset="0"/>
              </a:rPr>
              <a:t>superpriorități</a:t>
            </a:r>
            <a:r>
              <a:rPr lang="ro-RO" sz="2000" dirty="0">
                <a:latin typeface="Georgia" panose="02040502050405020303" pitchFamily="18" charset="0"/>
              </a:rPr>
              <a:t>” -  art. 87 alin. (4), </a:t>
            </a:r>
            <a:r>
              <a:rPr lang="ro-RO" sz="2000" dirty="0" smtClean="0">
                <a:latin typeface="Georgia" panose="02040502050405020303" pitchFamily="18" charset="0"/>
              </a:rPr>
              <a:t>art. 133 alin. (5) lit. B, art.159 alin. (1)Legea 85/2014</a:t>
            </a:r>
          </a:p>
        </p:txBody>
      </p:sp>
    </p:spTree>
    <p:extLst>
      <p:ext uri="{BB962C8B-B14F-4D97-AF65-F5344CB8AC3E}">
        <p14:creationId xmlns:p14="http://schemas.microsoft.com/office/powerpoint/2010/main" val="206465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286" y="162580"/>
            <a:ext cx="8904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 smtClean="0">
                <a:latin typeface="Georgia" panose="02040502050405020303" pitchFamily="18" charset="0"/>
              </a:rPr>
              <a:t>Procedura de finanțare în insolvență</a:t>
            </a:r>
            <a:endParaRPr lang="ro-RO" sz="2800" b="1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6312" y="1502341"/>
            <a:ext cx="8316688" cy="2764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o-RO" sz="2000" dirty="0" smtClean="0">
                <a:latin typeface="Georgia" panose="02040502050405020303" pitchFamily="18" charset="0"/>
              </a:rPr>
              <a:t>Finanţările </a:t>
            </a:r>
            <a:r>
              <a:rPr lang="ro-RO" sz="2000" dirty="0">
                <a:latin typeface="Georgia" panose="02040502050405020303" pitchFamily="18" charset="0"/>
              </a:rPr>
              <a:t>pot fi:</a:t>
            </a:r>
          </a:p>
          <a:p>
            <a:pPr marL="457200" lvl="0" indent="-457200" algn="just">
              <a:spcAft>
                <a:spcPts val="1000"/>
              </a:spcAft>
              <a:buFont typeface="+mj-lt"/>
              <a:buAutoNum type="arabicPeriod"/>
            </a:pPr>
            <a:r>
              <a:rPr lang="ro-RO" dirty="0">
                <a:latin typeface="Georgia" panose="02040502050405020303" pitchFamily="18" charset="0"/>
              </a:rPr>
              <a:t>Acordate pentru desfăşurărea activităţilor curente </a:t>
            </a:r>
            <a:r>
              <a:rPr lang="ro-RO" dirty="0" smtClean="0">
                <a:latin typeface="Georgia" panose="02040502050405020303" pitchFamily="18" charset="0"/>
              </a:rPr>
              <a:t>în </a:t>
            </a:r>
            <a:r>
              <a:rPr lang="ro-RO" dirty="0">
                <a:latin typeface="Georgia" panose="02040502050405020303" pitchFamily="18" charset="0"/>
              </a:rPr>
              <a:t>perioada de </a:t>
            </a:r>
            <a:r>
              <a:rPr lang="ro-RO" dirty="0" smtClean="0">
                <a:latin typeface="Georgia" panose="02040502050405020303" pitchFamily="18" charset="0"/>
              </a:rPr>
              <a:t>observație</a:t>
            </a:r>
            <a:endParaRPr lang="ro-RO" dirty="0">
              <a:latin typeface="Georgia" panose="02040502050405020303" pitchFamily="18" charset="0"/>
            </a:endParaRPr>
          </a:p>
          <a:p>
            <a:pPr marL="457200" lvl="0" indent="-457200" algn="just">
              <a:spcAft>
                <a:spcPts val="1000"/>
              </a:spcAft>
              <a:buFont typeface="+mj-lt"/>
              <a:buAutoNum type="arabicPeriod"/>
            </a:pPr>
            <a:r>
              <a:rPr lang="ro-RO" dirty="0">
                <a:latin typeface="Georgia" panose="02040502050405020303" pitchFamily="18" charset="0"/>
              </a:rPr>
              <a:t>Acordate pentru </a:t>
            </a:r>
            <a:r>
              <a:rPr lang="ro-RO" dirty="0" smtClean="0">
                <a:latin typeface="Georgia" panose="02040502050405020303" pitchFamily="18" charset="0"/>
              </a:rPr>
              <a:t>susținerea realizării </a:t>
            </a:r>
            <a:r>
              <a:rPr lang="ro-RO" dirty="0">
                <a:latin typeface="Georgia" panose="02040502050405020303" pitchFamily="18" charset="0"/>
              </a:rPr>
              <a:t>planului de </a:t>
            </a:r>
            <a:r>
              <a:rPr lang="ro-RO" dirty="0" smtClean="0">
                <a:latin typeface="Georgia" panose="02040502050405020303" pitchFamily="18" charset="0"/>
              </a:rPr>
              <a:t>reorganizare.</a:t>
            </a:r>
          </a:p>
          <a:p>
            <a:pPr lvl="0" algn="just">
              <a:spcAft>
                <a:spcPts val="1000"/>
              </a:spcAft>
            </a:pPr>
            <a:endParaRPr lang="ro-RO" dirty="0">
              <a:latin typeface="Georgia" panose="02040502050405020303" pitchFamily="18" charset="0"/>
            </a:endParaRPr>
          </a:p>
          <a:p>
            <a:pPr lvl="0" algn="just">
              <a:spcAft>
                <a:spcPts val="1000"/>
              </a:spcAft>
            </a:pPr>
            <a:endParaRPr lang="ro-RO" dirty="0">
              <a:latin typeface="Georgia" panose="02040502050405020303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ro-RO" sz="2000" dirty="0" smtClean="0">
                <a:latin typeface="Georgia" panose="02040502050405020303" pitchFamily="18" charset="0"/>
              </a:rPr>
              <a:t>Finanțările în cadrul procedurii de insolvență se efectuează </a:t>
            </a:r>
            <a:r>
              <a:rPr lang="ro-RO" sz="2000" b="1" dirty="0">
                <a:latin typeface="Georgia" panose="02040502050405020303" pitchFamily="18" charset="0"/>
              </a:rPr>
              <a:t>cu acordul adunării creditorilor</a:t>
            </a:r>
            <a:r>
              <a:rPr lang="ro-RO" sz="20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81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286" y="162580"/>
            <a:ext cx="8904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 smtClean="0">
                <a:latin typeface="Georgia" panose="02040502050405020303" pitchFamily="18" charset="0"/>
              </a:rPr>
              <a:t>Garantarea finanțărilor</a:t>
            </a:r>
            <a:endParaRPr lang="ro-RO" sz="2800" b="1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6312" y="1502341"/>
            <a:ext cx="8316688" cy="313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500"/>
              </a:spcAft>
            </a:pPr>
            <a:r>
              <a:rPr lang="ro-RO" sz="2000" dirty="0">
                <a:latin typeface="Georgia" panose="02040502050405020303" pitchFamily="18" charset="0"/>
              </a:rPr>
              <a:t>Finanţările vor fi garantate ș</a:t>
            </a:r>
            <a:r>
              <a:rPr lang="ro-RO" sz="2000" dirty="0" smtClean="0">
                <a:latin typeface="Georgia" panose="02040502050405020303" pitchFamily="18" charset="0"/>
              </a:rPr>
              <a:t>i </a:t>
            </a:r>
            <a:r>
              <a:rPr lang="ro-RO" sz="2000" dirty="0">
                <a:latin typeface="Georgia" panose="02040502050405020303" pitchFamily="18" charset="0"/>
              </a:rPr>
              <a:t>restituite prioritar </a:t>
            </a:r>
            <a:r>
              <a:rPr lang="ro-RO" sz="2000" dirty="0" smtClean="0">
                <a:latin typeface="Georgia" panose="02040502050405020303" pitchFamily="18" charset="0"/>
              </a:rPr>
              <a:t>în </a:t>
            </a:r>
            <a:r>
              <a:rPr lang="ro-RO" sz="2000" dirty="0">
                <a:latin typeface="Georgia" panose="02040502050405020303" pitchFamily="18" charset="0"/>
              </a:rPr>
              <a:t>caz de faliment </a:t>
            </a:r>
            <a:r>
              <a:rPr lang="ro-RO" sz="2000" dirty="0" smtClean="0">
                <a:latin typeface="Georgia" panose="02040502050405020303" pitchFamily="18" charset="0"/>
              </a:rPr>
              <a:t>înaintea oricărui </a:t>
            </a:r>
            <a:r>
              <a:rPr lang="ro-RO" sz="2000" dirty="0">
                <a:latin typeface="Georgia" panose="02040502050405020303" pitchFamily="18" charset="0"/>
              </a:rPr>
              <a:t>alt creditor </a:t>
            </a:r>
            <a:r>
              <a:rPr lang="ro-RO" sz="2000" dirty="0" smtClean="0">
                <a:latin typeface="Georgia" panose="02040502050405020303" pitchFamily="18" charset="0"/>
              </a:rPr>
              <a:t>(inclusiv ipotecar anterior) </a:t>
            </a:r>
            <a:r>
              <a:rPr lang="ro-RO" sz="2000" dirty="0">
                <a:latin typeface="Georgia" panose="02040502050405020303" pitchFamily="18" charset="0"/>
              </a:rPr>
              <a:t>din:</a:t>
            </a:r>
          </a:p>
          <a:p>
            <a:pPr marL="457200" indent="-457200" algn="just">
              <a:spcAft>
                <a:spcPts val="1500"/>
              </a:spcAft>
              <a:buFont typeface="+mj-lt"/>
              <a:buAutoNum type="arabicPeriod"/>
            </a:pPr>
            <a:r>
              <a:rPr lang="ro-RO" sz="2000" dirty="0" smtClean="0">
                <a:latin typeface="Georgia" panose="02040502050405020303" pitchFamily="18" charset="0"/>
              </a:rPr>
              <a:t>Bunurile </a:t>
            </a:r>
            <a:r>
              <a:rPr lang="ro-RO" sz="2000" dirty="0">
                <a:latin typeface="Georgia" panose="02040502050405020303" pitchFamily="18" charset="0"/>
              </a:rPr>
              <a:t>și drepturile debitoarei libere de sarcini;</a:t>
            </a:r>
          </a:p>
          <a:p>
            <a:pPr marL="457200" indent="-457200" algn="just">
              <a:spcAft>
                <a:spcPts val="1500"/>
              </a:spcAft>
              <a:buFont typeface="+mj-lt"/>
              <a:buAutoNum type="arabicPeriod"/>
            </a:pPr>
            <a:r>
              <a:rPr lang="ro-RO" sz="2000" dirty="0" smtClean="0">
                <a:latin typeface="Georgia" panose="02040502050405020303" pitchFamily="18" charset="0"/>
              </a:rPr>
              <a:t>În </a:t>
            </a:r>
            <a:r>
              <a:rPr lang="ro-RO" sz="2000" dirty="0">
                <a:latin typeface="Georgia" panose="02040502050405020303" pitchFamily="18" charset="0"/>
              </a:rPr>
              <a:t>lipsa </a:t>
            </a:r>
            <a:r>
              <a:rPr lang="ro-RO" sz="2000" dirty="0" smtClean="0">
                <a:latin typeface="Georgia" panose="02040502050405020303" pitchFamily="18" charset="0"/>
              </a:rPr>
              <a:t>acestora, </a:t>
            </a:r>
            <a:r>
              <a:rPr lang="ro-RO" sz="2000" dirty="0">
                <a:latin typeface="Georgia" panose="02040502050405020303" pitchFamily="18" charset="0"/>
              </a:rPr>
              <a:t>vor fi afectate bunuri/drepturi care </a:t>
            </a:r>
            <a:r>
              <a:rPr lang="ro-RO" sz="2000" dirty="0" smtClean="0">
                <a:latin typeface="Georgia" panose="02040502050405020303" pitchFamily="18" charset="0"/>
              </a:rPr>
              <a:t>formează </a:t>
            </a:r>
            <a:r>
              <a:rPr lang="ro-RO" sz="2000" dirty="0">
                <a:latin typeface="Georgia" panose="02040502050405020303" pitchFamily="18" charset="0"/>
              </a:rPr>
              <a:t>obiectul unor cauze de preferință, cu acordul creditorilor beneficiari ai respectivelor cauzelor de preferință;</a:t>
            </a:r>
          </a:p>
          <a:p>
            <a:pPr marL="457200" indent="-457200" algn="just">
              <a:spcAft>
                <a:spcPts val="1500"/>
              </a:spcAft>
              <a:buFont typeface="+mj-lt"/>
              <a:buAutoNum type="arabicPeriod"/>
            </a:pPr>
            <a:r>
              <a:rPr lang="ro-RO" sz="2000" dirty="0" smtClean="0">
                <a:latin typeface="Georgia" panose="02040502050405020303" pitchFamily="18" charset="0"/>
              </a:rPr>
              <a:t>În </a:t>
            </a:r>
            <a:r>
              <a:rPr lang="ro-RO" sz="2000" dirty="0">
                <a:latin typeface="Georgia" panose="02040502050405020303" pitchFamily="18" charset="0"/>
              </a:rPr>
              <a:t>lipsa unui acord, garanția (prioritatea la restituire) va afecta proporțional toate </a:t>
            </a:r>
            <a:r>
              <a:rPr lang="ro-RO" sz="2000" dirty="0" smtClean="0">
                <a:latin typeface="Georgia" panose="02040502050405020303" pitchFamily="18" charset="0"/>
              </a:rPr>
              <a:t>bunurile/drepturile societății</a:t>
            </a:r>
            <a:r>
              <a:rPr lang="ro-RO" sz="2000" dirty="0"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018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286" y="162580"/>
            <a:ext cx="8904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 smtClean="0">
                <a:latin typeface="Georgia" panose="02040502050405020303" pitchFamily="18" charset="0"/>
              </a:rPr>
              <a:t>Finanțarea: de la teorie la practică</a:t>
            </a:r>
            <a:endParaRPr lang="ro-RO" sz="2800" b="1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6312" y="1135668"/>
            <a:ext cx="8316688" cy="3159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o-RO" sz="2000" b="1" dirty="0" smtClean="0">
                <a:latin typeface="Georgia" panose="02040502050405020303" pitchFamily="18" charset="0"/>
              </a:rPr>
              <a:t>Finanțarea bancară</a:t>
            </a:r>
            <a:endParaRPr lang="ro-RO" sz="2000" b="1" dirty="0">
              <a:latin typeface="Georgia" panose="02040502050405020303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o-RO" b="1" dirty="0" smtClean="0">
                <a:latin typeface="Georgia" panose="02040502050405020303" pitchFamily="18" charset="0"/>
              </a:rPr>
              <a:t>Acordarea </a:t>
            </a:r>
            <a:r>
              <a:rPr lang="ro-RO" b="1" dirty="0">
                <a:latin typeface="Georgia" panose="02040502050405020303" pitchFamily="18" charset="0"/>
              </a:rPr>
              <a:t>unei </a:t>
            </a:r>
            <a:r>
              <a:rPr lang="ro-RO" b="1" dirty="0" smtClean="0">
                <a:latin typeface="Georgia" panose="02040502050405020303" pitchFamily="18" charset="0"/>
              </a:rPr>
              <a:t>finanțări </a:t>
            </a:r>
            <a:r>
              <a:rPr lang="ro-RO" b="1" dirty="0">
                <a:latin typeface="Georgia" panose="02040502050405020303" pitchFamily="18" charset="0"/>
              </a:rPr>
              <a:t>complet </a:t>
            </a:r>
            <a:r>
              <a:rPr lang="ro-RO" b="1" dirty="0" smtClean="0">
                <a:latin typeface="Georgia" panose="02040502050405020303" pitchFamily="18" charset="0"/>
              </a:rPr>
              <a:t>noi:</a:t>
            </a:r>
            <a:r>
              <a:rPr lang="ro-RO" dirty="0" smtClean="0">
                <a:latin typeface="Georgia" panose="02040502050405020303" pitchFamily="18" charset="0"/>
              </a:rPr>
              <a:t> blocată datorită recomandărilor BNR </a:t>
            </a:r>
            <a:r>
              <a:rPr lang="ro-RO" dirty="0">
                <a:latin typeface="Georgia" panose="02040502050405020303" pitchFamily="18" charset="0"/>
              </a:rPr>
              <a:t>de a proviziona creditele acordate </a:t>
            </a:r>
            <a:r>
              <a:rPr lang="ro-RO" dirty="0" smtClean="0">
                <a:latin typeface="Georgia" panose="02040502050405020303" pitchFamily="18" charset="0"/>
              </a:rPr>
              <a:t>societăților în insolvență. Acordarea </a:t>
            </a:r>
            <a:r>
              <a:rPr lang="ro-RO" dirty="0">
                <a:latin typeface="Georgia" panose="02040502050405020303" pitchFamily="18" charset="0"/>
              </a:rPr>
              <a:t>unui credit ar trebui </a:t>
            </a:r>
            <a:r>
              <a:rPr lang="ro-RO" dirty="0" smtClean="0">
                <a:latin typeface="Georgia" panose="02040502050405020303" pitchFamily="18" charset="0"/>
              </a:rPr>
              <a:t>dublată </a:t>
            </a:r>
            <a:r>
              <a:rPr lang="ro-RO" dirty="0">
                <a:latin typeface="Georgia" panose="02040502050405020303" pitchFamily="18" charset="0"/>
              </a:rPr>
              <a:t>de provizionarea </a:t>
            </a:r>
            <a:r>
              <a:rPr lang="ro-RO" dirty="0" smtClean="0">
                <a:latin typeface="Georgia" panose="02040502050405020303" pitchFamily="18" charset="0"/>
              </a:rPr>
              <a:t>integrală sau în parte.</a:t>
            </a:r>
            <a:endParaRPr lang="ro-RO" dirty="0">
              <a:latin typeface="Georgia" panose="02040502050405020303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o-RO" b="1" dirty="0" smtClean="0">
                <a:latin typeface="Georgia" panose="02040502050405020303" pitchFamily="18" charset="0"/>
              </a:rPr>
              <a:t>Băncile creditoare:</a:t>
            </a:r>
            <a:r>
              <a:rPr lang="ro-RO" dirty="0" smtClean="0">
                <a:latin typeface="Georgia" panose="02040502050405020303" pitchFamily="18" charset="0"/>
              </a:rPr>
              <a:t> tendința </a:t>
            </a:r>
            <a:r>
              <a:rPr lang="ro-RO" dirty="0">
                <a:latin typeface="Georgia" panose="02040502050405020303" pitchFamily="18" charset="0"/>
              </a:rPr>
              <a:t>de maximizare a </a:t>
            </a:r>
            <a:r>
              <a:rPr lang="ro-RO" dirty="0" smtClean="0">
                <a:latin typeface="Georgia" panose="02040502050405020303" pitchFamily="18" charset="0"/>
              </a:rPr>
              <a:t>recuperării și </a:t>
            </a:r>
            <a:r>
              <a:rPr lang="ro-RO" dirty="0">
                <a:latin typeface="Georgia" panose="02040502050405020303" pitchFamily="18" charset="0"/>
              </a:rPr>
              <a:t>nu </a:t>
            </a:r>
            <a:r>
              <a:rPr lang="ro-RO" dirty="0" smtClean="0">
                <a:latin typeface="Georgia" panose="02040502050405020303" pitchFamily="18" charset="0"/>
              </a:rPr>
              <a:t>de majorare </a:t>
            </a:r>
            <a:r>
              <a:rPr lang="ro-RO" dirty="0">
                <a:latin typeface="Georgia" panose="02040502050405020303" pitchFamily="18" charset="0"/>
              </a:rPr>
              <a:t>a expunerii.</a:t>
            </a:r>
          </a:p>
          <a:p>
            <a:pPr algn="just">
              <a:spcAft>
                <a:spcPts val="1000"/>
              </a:spcAft>
            </a:pPr>
            <a:r>
              <a:rPr lang="ro-RO" dirty="0" smtClean="0">
                <a:latin typeface="Georgia" panose="02040502050405020303" pitchFamily="18" charset="0"/>
              </a:rPr>
              <a:t>În </a:t>
            </a:r>
            <a:r>
              <a:rPr lang="ro-RO" dirty="0">
                <a:latin typeface="Georgia" panose="02040502050405020303" pitchFamily="18" charset="0"/>
              </a:rPr>
              <a:t>mod </a:t>
            </a:r>
            <a:r>
              <a:rPr lang="ro-RO" dirty="0" smtClean="0">
                <a:latin typeface="Georgia" panose="02040502050405020303" pitchFamily="18" charset="0"/>
              </a:rPr>
              <a:t>excepțional, băncile </a:t>
            </a:r>
            <a:r>
              <a:rPr lang="ro-RO" dirty="0">
                <a:latin typeface="Georgia" panose="02040502050405020303" pitchFamily="18" charset="0"/>
              </a:rPr>
              <a:t>creditoare </a:t>
            </a:r>
            <a:r>
              <a:rPr lang="ro-RO" dirty="0" smtClean="0">
                <a:latin typeface="Georgia" panose="02040502050405020303" pitchFamily="18" charset="0"/>
              </a:rPr>
              <a:t>acordă finanțare suplimentară în </a:t>
            </a:r>
            <a:r>
              <a:rPr lang="ro-RO" dirty="0">
                <a:latin typeface="Georgia" panose="02040502050405020303" pitchFamily="18" charset="0"/>
              </a:rPr>
              <a:t>vederea prevenirii pierderii </a:t>
            </a:r>
            <a:r>
              <a:rPr lang="ro-RO" dirty="0" smtClean="0">
                <a:latin typeface="Georgia" panose="02040502050405020303" pitchFamily="18" charset="0"/>
              </a:rPr>
              <a:t>recuperării creanțelor </a:t>
            </a:r>
            <a:r>
              <a:rPr lang="ro-RO" dirty="0">
                <a:latin typeface="Georgia" panose="02040502050405020303" pitchFamily="18" charset="0"/>
              </a:rPr>
              <a:t>anterior </a:t>
            </a:r>
            <a:r>
              <a:rPr lang="ro-RO" dirty="0" smtClean="0">
                <a:latin typeface="Georgia" panose="02040502050405020303" pitchFamily="18" charset="0"/>
              </a:rPr>
              <a:t>acordate.</a:t>
            </a:r>
            <a:endParaRPr lang="ro-RO" dirty="0">
              <a:latin typeface="Georgia" panose="02040502050405020303" pitchFamily="18" charset="0"/>
            </a:endParaRPr>
          </a:p>
          <a:p>
            <a:pPr algn="just">
              <a:spcAft>
                <a:spcPts val="1000"/>
              </a:spcAft>
            </a:pPr>
            <a:endParaRPr lang="ro-RO" sz="2000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54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805</Words>
  <Application>Microsoft Office PowerPoint</Application>
  <PresentationFormat>On-screen Show (4:3)</PresentationFormat>
  <Paragraphs>162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Georgia</vt:lpstr>
      <vt:lpstr>Palatino Linotype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Ioana Trasca</dc:creator>
  <cp:lastModifiedBy>Ioana Trasca</cp:lastModifiedBy>
  <cp:revision>31</cp:revision>
  <dcterms:created xsi:type="dcterms:W3CDTF">2006-08-16T00:00:00Z</dcterms:created>
  <dcterms:modified xsi:type="dcterms:W3CDTF">2015-02-19T07:17:26Z</dcterms:modified>
</cp:coreProperties>
</file>