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charts/chart1.xml" ContentType="application/vnd.openxmlformats-officedocument.drawingml.chart+xml"/>
  <Override PartName="/ppt/charts/chart2.xml" ContentType="application/vnd.openxmlformats-officedocument.drawingml.chart+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charts/chart6.xml" ContentType="application/vnd.openxmlformats-officedocument.drawingml.chart+xml"/>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6">
  <p:sldMasterIdLst>
    <p:sldMasterId id="2147483648" r:id="rId1"/>
  </p:sldMasterIdLst>
  <p:notesMasterIdLst>
    <p:notesMasterId r:id="rId30"/>
  </p:notesMasterIdLst>
  <p:handoutMasterIdLst>
    <p:handoutMasterId r:id="rId31"/>
  </p:handoutMasterIdLst>
  <p:sldIdLst>
    <p:sldId id="256" r:id="rId2"/>
    <p:sldId id="419" r:id="rId3"/>
    <p:sldId id="421" r:id="rId4"/>
    <p:sldId id="377" r:id="rId5"/>
    <p:sldId id="391" r:id="rId6"/>
    <p:sldId id="427" r:id="rId7"/>
    <p:sldId id="390" r:id="rId8"/>
    <p:sldId id="365" r:id="rId9"/>
    <p:sldId id="392" r:id="rId10"/>
    <p:sldId id="420" r:id="rId11"/>
    <p:sldId id="372" r:id="rId12"/>
    <p:sldId id="397" r:id="rId13"/>
    <p:sldId id="398" r:id="rId14"/>
    <p:sldId id="385" r:id="rId15"/>
    <p:sldId id="422" r:id="rId16"/>
    <p:sldId id="399" r:id="rId17"/>
    <p:sldId id="400" r:id="rId18"/>
    <p:sldId id="403" r:id="rId19"/>
    <p:sldId id="423" r:id="rId20"/>
    <p:sldId id="408" r:id="rId21"/>
    <p:sldId id="410" r:id="rId22"/>
    <p:sldId id="418" r:id="rId23"/>
    <p:sldId id="424" r:id="rId24"/>
    <p:sldId id="387" r:id="rId25"/>
    <p:sldId id="425" r:id="rId26"/>
    <p:sldId id="389" r:id="rId27"/>
    <p:sldId id="426" r:id="rId28"/>
    <p:sldId id="27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balan" initials="AB" lastIdx="2" clrIdx="0"/>
  <p:cmAuthor id="1" name="lcristescu" initials="l"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70C0"/>
    <a:srgbClr val="D1DBEF"/>
    <a:srgbClr val="DDE8F6"/>
    <a:srgbClr val="BBD1EE"/>
    <a:srgbClr val="548DD4"/>
    <a:srgbClr val="C9FFE1"/>
    <a:srgbClr val="BCFFDB"/>
    <a:srgbClr val="000000"/>
    <a:srgbClr val="E9EEF7"/>
    <a:srgbClr val="F2F2F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54" autoAdjust="0"/>
    <p:restoredTop sz="94714" autoAdjust="0"/>
  </p:normalViewPr>
  <p:slideViewPr>
    <p:cSldViewPr>
      <p:cViewPr varScale="1">
        <p:scale>
          <a:sx n="89" d="100"/>
          <a:sy n="89" d="100"/>
        </p:scale>
        <p:origin x="-120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0" d="100"/>
          <a:sy n="70" d="100"/>
        </p:scale>
        <p:origin x="-2814"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F:\BOGDAN%20GREBLESCU\Bogdan\Diverse%202015\Exercitiul%20BSR\Rapoarte%20finale\BSR%20Report\Tables%20and%20figures%20aggregated%20all%20-%20BOGDA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BOGDAN%20GREBLESCU\Bogdan\Diverse%202015\Exercitiul%20BSR\Rapoarte%20finale\BSR%20Report\Tables%20and%20figures%20aggregated%20all%20-%20BOGDA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BOGDAN%20GREBLESCU\Bogdan\Diverse%202015\Exercitiul%20BSR\Rapoarte%20finale\BSR%20Report\Tables%20and%20figures%20aggregated%20all%20-%20BOGDA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bgreblescu\AppData\Local\Microsoft\Windows\Temporary%20Internet%20Files\Content.Outlook\MHQ5R9SA\Tables%20and%20figures%20aggregated%20all_Milliman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bgreblescu\AppData\Local\Microsoft\Windows\Temporary%20Internet%20Files\Content.Outlook\MHQ5R9SA\Tables%20and%20figures%20aggregated%20all_Milliman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stacked"/>
        <c:ser>
          <c:idx val="0"/>
          <c:order val="0"/>
          <c:tx>
            <c:strRef>
              <c:f>'Chart equity adjustments'!$C$19</c:f>
              <c:strCache>
                <c:ptCount val="1"/>
                <c:pt idx="0">
                  <c:v>Societăţi care deţin capitaluri proprii negative după BSR</c:v>
                </c:pt>
              </c:strCache>
            </c:strRef>
          </c:tx>
          <c:spPr>
            <a:solidFill>
              <a:srgbClr val="C00000">
                <a:lumMod val="40000"/>
                <a:lumOff val="60000"/>
              </a:srgbClr>
            </a:solidFill>
          </c:spPr>
          <c:cat>
            <c:strRef>
              <c:f>'Chart equity adjustments'!$A$20:$B$32</c:f>
              <c:strCache>
                <c:ptCount val="13"/>
                <c:pt idx="0">
                  <c:v>ASTRA</c:v>
                </c:pt>
                <c:pt idx="1">
                  <c:v>EUROINS</c:v>
                </c:pt>
                <c:pt idx="2">
                  <c:v>CARPATICA</c:v>
                </c:pt>
                <c:pt idx="3">
                  <c:v>EXIM</c:v>
                </c:pt>
                <c:pt idx="4">
                  <c:v>AXA</c:v>
                </c:pt>
                <c:pt idx="5">
                  <c:v>PAID</c:v>
                </c:pt>
                <c:pt idx="6">
                  <c:v>UNIQA</c:v>
                </c:pt>
                <c:pt idx="7">
                  <c:v>ASIROM</c:v>
                </c:pt>
                <c:pt idx="8">
                  <c:v>ING</c:v>
                </c:pt>
                <c:pt idx="9">
                  <c:v>GROUPAMA</c:v>
                </c:pt>
                <c:pt idx="10">
                  <c:v>GENERALI</c:v>
                </c:pt>
                <c:pt idx="11">
                  <c:v>OMNIASIG</c:v>
                </c:pt>
                <c:pt idx="12">
                  <c:v>ALLIANZ</c:v>
                </c:pt>
              </c:strCache>
            </c:strRef>
          </c:cat>
          <c:val>
            <c:numRef>
              <c:f>'Chart equity adjustments'!$C$20:$C$32</c:f>
              <c:numCache>
                <c:formatCode>General</c:formatCode>
                <c:ptCount val="13"/>
                <c:pt idx="0">
                  <c:v>-1002859</c:v>
                </c:pt>
                <c:pt idx="1">
                  <c:v>-553480</c:v>
                </c:pt>
                <c:pt idx="2">
                  <c:v>-410293</c:v>
                </c:pt>
                <c:pt idx="3">
                  <c:v>-2670</c:v>
                </c:pt>
                <c:pt idx="4">
                  <c:v>0</c:v>
                </c:pt>
                <c:pt idx="5">
                  <c:v>0</c:v>
                </c:pt>
                <c:pt idx="6">
                  <c:v>0</c:v>
                </c:pt>
                <c:pt idx="7">
                  <c:v>0</c:v>
                </c:pt>
                <c:pt idx="8">
                  <c:v>0</c:v>
                </c:pt>
                <c:pt idx="9">
                  <c:v>0</c:v>
                </c:pt>
                <c:pt idx="10">
                  <c:v>0</c:v>
                </c:pt>
                <c:pt idx="11">
                  <c:v>0</c:v>
                </c:pt>
                <c:pt idx="12">
                  <c:v>0</c:v>
                </c:pt>
              </c:numCache>
            </c:numRef>
          </c:val>
        </c:ser>
        <c:ser>
          <c:idx val="1"/>
          <c:order val="1"/>
          <c:tx>
            <c:strRef>
              <c:f>'Chart equity adjustments'!$D$19</c:f>
              <c:strCache>
                <c:ptCount val="1"/>
                <c:pt idx="0">
                  <c:v>Societăţi care deţin capitaluri proprii  pozitive după BSR</c:v>
                </c:pt>
              </c:strCache>
            </c:strRef>
          </c:tx>
          <c:spPr>
            <a:solidFill>
              <a:srgbClr val="1F497D">
                <a:lumMod val="60000"/>
                <a:lumOff val="40000"/>
              </a:srgbClr>
            </a:solidFill>
          </c:spPr>
          <c:cat>
            <c:strRef>
              <c:f>'Chart equity adjustments'!$A$20:$B$32</c:f>
              <c:strCache>
                <c:ptCount val="13"/>
                <c:pt idx="0">
                  <c:v>ASTRA</c:v>
                </c:pt>
                <c:pt idx="1">
                  <c:v>EUROINS</c:v>
                </c:pt>
                <c:pt idx="2">
                  <c:v>CARPATICA</c:v>
                </c:pt>
                <c:pt idx="3">
                  <c:v>EXIM</c:v>
                </c:pt>
                <c:pt idx="4">
                  <c:v>AXA</c:v>
                </c:pt>
                <c:pt idx="5">
                  <c:v>PAID</c:v>
                </c:pt>
                <c:pt idx="6">
                  <c:v>UNIQA</c:v>
                </c:pt>
                <c:pt idx="7">
                  <c:v>ASIROM</c:v>
                </c:pt>
                <c:pt idx="8">
                  <c:v>ING</c:v>
                </c:pt>
                <c:pt idx="9">
                  <c:v>GROUPAMA</c:v>
                </c:pt>
                <c:pt idx="10">
                  <c:v>GENERALI</c:v>
                </c:pt>
                <c:pt idx="11">
                  <c:v>OMNIASIG</c:v>
                </c:pt>
                <c:pt idx="12">
                  <c:v>ALLIANZ</c:v>
                </c:pt>
              </c:strCache>
            </c:strRef>
          </c:cat>
          <c:val>
            <c:numRef>
              <c:f>'Chart equity adjustments'!$D$20:$D$32</c:f>
              <c:numCache>
                <c:formatCode>General</c:formatCode>
                <c:ptCount val="13"/>
                <c:pt idx="0">
                  <c:v>0</c:v>
                </c:pt>
                <c:pt idx="1">
                  <c:v>0</c:v>
                </c:pt>
                <c:pt idx="2">
                  <c:v>0</c:v>
                </c:pt>
                <c:pt idx="3">
                  <c:v>0</c:v>
                </c:pt>
                <c:pt idx="4">
                  <c:v>25594</c:v>
                </c:pt>
                <c:pt idx="5">
                  <c:v>27686</c:v>
                </c:pt>
                <c:pt idx="6">
                  <c:v>77778</c:v>
                </c:pt>
                <c:pt idx="7">
                  <c:v>109253</c:v>
                </c:pt>
                <c:pt idx="8">
                  <c:v>138340</c:v>
                </c:pt>
                <c:pt idx="9">
                  <c:v>160285</c:v>
                </c:pt>
                <c:pt idx="10">
                  <c:v>167211</c:v>
                </c:pt>
                <c:pt idx="11">
                  <c:v>593415</c:v>
                </c:pt>
                <c:pt idx="12">
                  <c:v>664536</c:v>
                </c:pt>
              </c:numCache>
            </c:numRef>
          </c:val>
        </c:ser>
        <c:gapWidth val="15"/>
        <c:overlap val="100"/>
        <c:axId val="160345088"/>
        <c:axId val="160469760"/>
      </c:barChart>
      <c:catAx>
        <c:axId val="160345088"/>
        <c:scaling>
          <c:orientation val="minMax"/>
        </c:scaling>
        <c:axPos val="b"/>
        <c:numFmt formatCode="General" sourceLinked="1"/>
        <c:tickLblPos val="low"/>
        <c:txPr>
          <a:bodyPr rot="-5400000" vert="horz"/>
          <a:lstStyle/>
          <a:p>
            <a:pPr>
              <a:defRPr lang="en-US" sz="1400"/>
            </a:pPr>
            <a:endParaRPr lang="en-US"/>
          </a:p>
        </c:txPr>
        <c:crossAx val="160469760"/>
        <c:crosses val="autoZero"/>
        <c:auto val="1"/>
        <c:lblAlgn val="ctr"/>
        <c:lblOffset val="100"/>
      </c:catAx>
      <c:valAx>
        <c:axId val="160469760"/>
        <c:scaling>
          <c:orientation val="minMax"/>
        </c:scaling>
        <c:axPos val="l"/>
        <c:majorGridlines>
          <c:spPr>
            <a:ln>
              <a:prstDash val="sysDot"/>
            </a:ln>
          </c:spPr>
        </c:majorGridlines>
        <c:numFmt formatCode="#,##0" sourceLinked="0"/>
        <c:tickLblPos val="nextTo"/>
        <c:txPr>
          <a:bodyPr/>
          <a:lstStyle/>
          <a:p>
            <a:pPr>
              <a:defRPr lang="en-US" sz="1100"/>
            </a:pPr>
            <a:endParaRPr lang="en-US"/>
          </a:p>
        </c:txPr>
        <c:crossAx val="160345088"/>
        <c:crosses val="autoZero"/>
        <c:crossBetween val="between"/>
      </c:valAx>
    </c:plotArea>
    <c:legend>
      <c:legendPos val="b"/>
      <c:layout/>
      <c:txPr>
        <a:bodyPr/>
        <a:lstStyle/>
        <a:p>
          <a:pPr>
            <a:defRPr lang="en-US" sz="1200"/>
          </a:pPr>
          <a:endParaRPr lang="en-US"/>
        </a:p>
      </c:txPr>
    </c:legend>
    <c:plotVisOnly val="1"/>
    <c:dispBlanksAs val="gap"/>
  </c:chart>
  <c:spPr>
    <a:noFill/>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err="1"/>
              <a:t>Structura</a:t>
            </a:r>
            <a:r>
              <a:rPr lang="en-US" dirty="0"/>
              <a:t> </a:t>
            </a:r>
            <a:r>
              <a:rPr lang="en-US" dirty="0" err="1"/>
              <a:t>activelor</a:t>
            </a:r>
            <a:r>
              <a:rPr lang="en-US" dirty="0"/>
              <a:t> </a:t>
            </a:r>
            <a:r>
              <a:rPr lang="en-US" dirty="0" smtClean="0"/>
              <a:t>(</a:t>
            </a:r>
            <a:r>
              <a:rPr lang="ro-RO" dirty="0" smtClean="0"/>
              <a:t>la </a:t>
            </a:r>
            <a:r>
              <a:rPr lang="en-US" dirty="0" err="1" smtClean="0"/>
              <a:t>valoare</a:t>
            </a:r>
            <a:r>
              <a:rPr lang="ro-RO" dirty="0" smtClean="0"/>
              <a:t>a</a:t>
            </a:r>
            <a:r>
              <a:rPr lang="en-US" dirty="0" smtClean="0"/>
              <a:t> </a:t>
            </a:r>
            <a:r>
              <a:rPr lang="en-US" dirty="0"/>
              <a:t>de </a:t>
            </a:r>
            <a:r>
              <a:rPr lang="ro-RO" dirty="0" smtClean="0"/>
              <a:t>piață</a:t>
            </a:r>
            <a:r>
              <a:rPr lang="en-US" dirty="0" smtClean="0"/>
              <a:t>) </a:t>
            </a:r>
            <a:endParaRPr lang="ro-RO" dirty="0"/>
          </a:p>
        </c:rich>
      </c:tx>
      <c:layout/>
    </c:title>
    <c:plotArea>
      <c:layout/>
      <c:pieChart>
        <c:varyColors val="1"/>
        <c:ser>
          <c:idx val="0"/>
          <c:order val="0"/>
          <c:explosion val="25"/>
          <c:dPt>
            <c:idx val="0"/>
            <c:spPr>
              <a:solidFill>
                <a:schemeClr val="bg2">
                  <a:lumMod val="65000"/>
                </a:schemeClr>
              </a:solidFill>
            </c:spPr>
          </c:dPt>
          <c:dPt>
            <c:idx val="1"/>
            <c:spPr>
              <a:solidFill>
                <a:schemeClr val="accent6">
                  <a:lumMod val="60000"/>
                  <a:lumOff val="40000"/>
                </a:schemeClr>
              </a:solidFill>
            </c:spPr>
          </c:dPt>
          <c:dPt>
            <c:idx val="2"/>
            <c:spPr>
              <a:solidFill>
                <a:schemeClr val="accent3"/>
              </a:solidFill>
            </c:spPr>
          </c:dPt>
          <c:dPt>
            <c:idx val="3"/>
            <c:spPr>
              <a:solidFill>
                <a:srgbClr val="00B0F0"/>
              </a:solidFill>
            </c:spPr>
          </c:dPt>
          <c:dPt>
            <c:idx val="5"/>
            <c:spPr>
              <a:solidFill>
                <a:srgbClr val="7030A0"/>
              </a:solidFill>
            </c:spPr>
          </c:dPt>
          <c:dPt>
            <c:idx val="8"/>
            <c:spPr>
              <a:solidFill>
                <a:schemeClr val="accent1">
                  <a:lumMod val="50000"/>
                </a:schemeClr>
              </a:solidFill>
            </c:spPr>
          </c:dPt>
          <c:dPt>
            <c:idx val="9"/>
            <c:spPr>
              <a:solidFill>
                <a:srgbClr val="0070C0"/>
              </a:solidFill>
            </c:spPr>
          </c:dPt>
          <c:dLbls>
            <c:numFmt formatCode="0.0%" sourceLinked="0"/>
            <c:spPr>
              <a:noFill/>
              <a:ln>
                <a:noFill/>
              </a:ln>
              <a:effectLst/>
            </c:spPr>
            <c:showVal val="1"/>
            <c:showLeaderLines val="1"/>
            <c:extLst>
              <c:ext xmlns:c15="http://schemas.microsoft.com/office/drawing/2012/chart" uri="{CE6537A1-D6FC-4f65-9D91-7224C49458BB}"/>
            </c:extLst>
          </c:dLbls>
          <c:cat>
            <c:strRef>
              <c:f>Figures!$B$43:$B$53</c:f>
              <c:strCache>
                <c:ptCount val="11"/>
                <c:pt idx="0">
                  <c:v>Titluri de stat</c:v>
                </c:pt>
                <c:pt idx="1">
                  <c:v>Obligatiuni corporative</c:v>
                </c:pt>
                <c:pt idx="2">
                  <c:v>Actiuni si alte valori mobiliare</c:v>
                </c:pt>
                <c:pt idx="3">
                  <c:v>Participatii strategice</c:v>
                </c:pt>
                <c:pt idx="4">
                  <c:v>Imobilizari corporale</c:v>
                </c:pt>
                <c:pt idx="5">
                  <c:v>Numerar</c:v>
                </c:pt>
                <c:pt idx="6">
                  <c:v>Fonduri de investitii Non-UL</c:v>
                </c:pt>
                <c:pt idx="7">
                  <c:v>Fonduri de investitii UL</c:v>
                </c:pt>
                <c:pt idx="8">
                  <c:v>Imprumuturi</c:v>
                </c:pt>
                <c:pt idx="9">
                  <c:v>Depozite</c:v>
                </c:pt>
                <c:pt idx="10">
                  <c:v>Alte active</c:v>
                </c:pt>
              </c:strCache>
            </c:strRef>
          </c:cat>
          <c:val>
            <c:numRef>
              <c:f>Figures!$C$43:$C$53</c:f>
              <c:numCache>
                <c:formatCode>#.#00%</c:formatCode>
                <c:ptCount val="11"/>
                <c:pt idx="0">
                  <c:v>0.39977491651625996</c:v>
                </c:pt>
                <c:pt idx="1">
                  <c:v>5.6114192090298012E-2</c:v>
                </c:pt>
                <c:pt idx="2">
                  <c:v>1.5967472534989341E-2</c:v>
                </c:pt>
                <c:pt idx="3">
                  <c:v>6.800492512028182E-2</c:v>
                </c:pt>
                <c:pt idx="4">
                  <c:v>5.2519790013440017E-2</c:v>
                </c:pt>
                <c:pt idx="5">
                  <c:v>3.5252806455075086E-2</c:v>
                </c:pt>
                <c:pt idx="6">
                  <c:v>4.2095073765438312E-3</c:v>
                </c:pt>
                <c:pt idx="7">
                  <c:v>0.19174291441543057</c:v>
                </c:pt>
                <c:pt idx="8">
                  <c:v>4.4621825300007545E-3</c:v>
                </c:pt>
                <c:pt idx="9">
                  <c:v>3.8113531520830551E-2</c:v>
                </c:pt>
                <c:pt idx="10">
                  <c:v>0.13383776142685386</c:v>
                </c:pt>
              </c:numCache>
            </c:numRef>
          </c:val>
        </c:ser>
        <c:firstSliceAng val="0"/>
      </c:pieChart>
    </c:plotArea>
    <c:legend>
      <c:legendPos val="r"/>
      <c:layout>
        <c:manualLayout>
          <c:xMode val="edge"/>
          <c:yMode val="edge"/>
          <c:x val="0.62419333672000765"/>
          <c:y val="0.12016484146378373"/>
          <c:w val="0.35967763102192868"/>
          <c:h val="0.83216073852837824"/>
        </c:manualLayout>
      </c:layout>
    </c:legend>
    <c:plotVisOnly val="1"/>
    <c:dispBlanksAs val="zero"/>
  </c:chart>
  <c:txPr>
    <a:bodyPr/>
    <a:lstStyle/>
    <a:p>
      <a:pPr>
        <a:defRPr sz="14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ro-RO" sz="1400" noProof="0"/>
            </a:pPr>
            <a:r>
              <a:rPr lang="ro-RO" sz="1400" noProof="0" dirty="0"/>
              <a:t>Structura </a:t>
            </a:r>
            <a:r>
              <a:rPr lang="ro-RO" sz="1400" noProof="0" dirty="0" smtClean="0"/>
              <a:t>obligațiilor din Asigurări Generale</a:t>
            </a:r>
            <a:endParaRPr lang="ro-RO" sz="1400" noProof="0" dirty="0"/>
          </a:p>
        </c:rich>
      </c:tx>
      <c:layout>
        <c:manualLayout>
          <c:xMode val="edge"/>
          <c:yMode val="edge"/>
          <c:x val="0.17098913535614294"/>
          <c:y val="0"/>
        </c:manualLayout>
      </c:layout>
    </c:title>
    <c:plotArea>
      <c:layout>
        <c:manualLayout>
          <c:layoutTarget val="inner"/>
          <c:xMode val="edge"/>
          <c:yMode val="edge"/>
          <c:x val="6.4480868868977609E-2"/>
          <c:y val="0.30680355340197862"/>
          <c:w val="0.51803278688523935"/>
          <c:h val="0.6991150442477877"/>
        </c:manualLayout>
      </c:layout>
      <c:pieChart>
        <c:varyColors val="1"/>
        <c:ser>
          <c:idx val="0"/>
          <c:order val="0"/>
          <c:explosion val="25"/>
          <c:dPt>
            <c:idx val="0"/>
            <c:spPr>
              <a:solidFill>
                <a:srgbClr val="0070C0"/>
              </a:solidFill>
            </c:spPr>
          </c:dPt>
          <c:dPt>
            <c:idx val="1"/>
            <c:spPr>
              <a:solidFill>
                <a:schemeClr val="accent6"/>
              </a:solidFill>
            </c:spPr>
          </c:dPt>
          <c:dPt>
            <c:idx val="2"/>
            <c:spPr>
              <a:solidFill>
                <a:schemeClr val="accent3"/>
              </a:solidFill>
            </c:spPr>
          </c:dPt>
          <c:dPt>
            <c:idx val="3"/>
            <c:spPr>
              <a:solidFill>
                <a:srgbClr val="7030A0"/>
              </a:solidFill>
            </c:spPr>
          </c:dPt>
          <c:dPt>
            <c:idx val="4"/>
            <c:spPr>
              <a:solidFill>
                <a:srgbClr val="FFC000"/>
              </a:solidFill>
            </c:spPr>
          </c:dPt>
          <c:dPt>
            <c:idx val="5"/>
            <c:spPr>
              <a:solidFill>
                <a:schemeClr val="tx1">
                  <a:lumMod val="50000"/>
                  <a:lumOff val="50000"/>
                </a:schemeClr>
              </a:solidFill>
            </c:spPr>
          </c:dPt>
          <c:dLbls>
            <c:dLbl>
              <c:idx val="0"/>
              <c:layout>
                <c:manualLayout>
                  <c:x val="-8.9050252114880851E-2"/>
                  <c:y val="0.1340048455481527"/>
                </c:manualLayout>
              </c:layout>
              <c:showVal val="1"/>
            </c:dLbl>
            <c:dLbl>
              <c:idx val="3"/>
              <c:layout>
                <c:manualLayout>
                  <c:x val="-2.28741783963314E-2"/>
                  <c:y val="1.3136079143953183E-2"/>
                </c:manualLayout>
              </c:layout>
              <c:showVal val="1"/>
            </c:dLbl>
            <c:dLbl>
              <c:idx val="6"/>
              <c:numFmt formatCode="0.000%" sourceLinked="0"/>
              <c:spPr>
                <a:noFill/>
                <a:ln>
                  <a:noFill/>
                </a:ln>
                <a:effectLst/>
              </c:spPr>
              <c:txPr>
                <a:bodyPr/>
                <a:lstStyle/>
                <a:p>
                  <a:pPr>
                    <a:defRPr sz="1400"/>
                  </a:pPr>
                  <a:endParaRPr lang="en-US"/>
                </a:p>
              </c:txPr>
            </c:dLbl>
            <c:numFmt formatCode="0.0%" sourceLinked="0"/>
            <c:spPr>
              <a:noFill/>
              <a:ln>
                <a:noFill/>
              </a:ln>
              <a:effectLst/>
            </c:spPr>
            <c:txPr>
              <a:bodyPr/>
              <a:lstStyle/>
              <a:p>
                <a:pPr>
                  <a:defRPr sz="1400"/>
                </a:pPr>
                <a:endParaRPr lang="en-US"/>
              </a:p>
            </c:txPr>
            <c:showVal val="1"/>
            <c:showLeaderLines val="1"/>
            <c:extLst>
              <c:ext xmlns:c15="http://schemas.microsoft.com/office/drawing/2012/chart" uri="{CE6537A1-D6FC-4f65-9D91-7224C49458BB}"/>
            </c:extLst>
          </c:dLbls>
          <c:cat>
            <c:strRef>
              <c:f>Figures!$B$80:$B$91</c:f>
              <c:strCache>
                <c:ptCount val="12"/>
                <c:pt idx="0">
                  <c:v>Asigurari de raspundere civila auto</c:v>
                </c:pt>
                <c:pt idx="1">
                  <c:v>Alte asigurari auto</c:v>
                </c:pt>
                <c:pt idx="2">
                  <c:v>Asigurari maritime, aeriene si de transport</c:v>
                </c:pt>
                <c:pt idx="3">
                  <c:v>Asigurari de incendiu si alte daune la proprietati</c:v>
                </c:pt>
                <c:pt idx="4">
                  <c:v>Asigurari de raspundere civila generala</c:v>
                </c:pt>
                <c:pt idx="5">
                  <c:v>Asigurari de credite si garantii</c:v>
                </c:pt>
                <c:pt idx="6">
                  <c:v>Asigurari de protectie juridica</c:v>
                </c:pt>
                <c:pt idx="7">
                  <c:v>Asigurari de asistenta a persoanelor aflate in dificultate</c:v>
                </c:pt>
                <c:pt idx="8">
                  <c:v>Asigurari de pierderi financiare</c:v>
                </c:pt>
                <c:pt idx="9">
                  <c:v>Asigurari de sanatate</c:v>
                </c:pt>
                <c:pt idx="10">
                  <c:v>Asigurari de protectie a veniturilor</c:v>
                </c:pt>
                <c:pt idx="11">
                  <c:v>Asigurari de accidente de munca</c:v>
                </c:pt>
              </c:strCache>
            </c:strRef>
          </c:cat>
          <c:val>
            <c:numRef>
              <c:f>Figures!$C$80:$C$91</c:f>
              <c:numCache>
                <c:formatCode>#.#00%</c:formatCode>
                <c:ptCount val="12"/>
                <c:pt idx="0">
                  <c:v>0.62147746582444252</c:v>
                </c:pt>
                <c:pt idx="1">
                  <c:v>0.20505442862855702</c:v>
                </c:pt>
                <c:pt idx="2">
                  <c:v>2.4543249321556011E-2</c:v>
                </c:pt>
                <c:pt idx="3">
                  <c:v>9.4271849836493254E-2</c:v>
                </c:pt>
                <c:pt idx="4">
                  <c:v>2.3913121038140268E-2</c:v>
                </c:pt>
                <c:pt idx="5">
                  <c:v>1.6115994954334918E-2</c:v>
                </c:pt>
                <c:pt idx="6">
                  <c:v>5.7007804293607036E-6</c:v>
                </c:pt>
                <c:pt idx="7">
                  <c:v>4.6571885243553305E-3</c:v>
                </c:pt>
                <c:pt idx="8">
                  <c:v>1.6647120600879277E-3</c:v>
                </c:pt>
                <c:pt idx="9">
                  <c:v>3.9128705534434158E-3</c:v>
                </c:pt>
                <c:pt idx="10">
                  <c:v>3.0491916750632446E-3</c:v>
                </c:pt>
                <c:pt idx="11">
                  <c:v>1.3342268030962659E-3</c:v>
                </c:pt>
              </c:numCache>
            </c:numRef>
          </c:val>
        </c:ser>
        <c:firstSliceAng val="0"/>
      </c:pieChart>
    </c:plotArea>
    <c:legend>
      <c:legendPos val="r"/>
      <c:layout>
        <c:manualLayout>
          <c:xMode val="edge"/>
          <c:yMode val="edge"/>
          <c:x val="0.60536831461641061"/>
          <c:y val="0.10898966743081166"/>
          <c:w val="0.37823824276063855"/>
          <c:h val="0.84854646333765238"/>
        </c:manualLayout>
      </c:layout>
      <c:txPr>
        <a:bodyPr/>
        <a:lstStyle/>
        <a:p>
          <a:pPr>
            <a:defRPr sz="1200"/>
          </a:pPr>
          <a:endParaRPr lang="en-US"/>
        </a:p>
      </c:txPr>
    </c:legend>
    <c:plotVisOnly val="1"/>
    <c:dispBlanksAs val="zero"/>
  </c:chart>
  <c:txPr>
    <a:bodyPr/>
    <a:lstStyle/>
    <a:p>
      <a:pPr>
        <a:defRPr sz="11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ro-RO" sz="1400" noProof="0"/>
            </a:pPr>
            <a:r>
              <a:rPr lang="ro-RO" sz="1400" noProof="0" dirty="0"/>
              <a:t>Structura </a:t>
            </a:r>
            <a:r>
              <a:rPr lang="ro-RO" sz="1400" noProof="0" dirty="0" smtClean="0"/>
              <a:t>obligațiilor din </a:t>
            </a:r>
            <a:r>
              <a:rPr lang="ro-RO" sz="1400" noProof="0" dirty="0"/>
              <a:t>Asigurari de </a:t>
            </a:r>
            <a:r>
              <a:rPr lang="ro-RO" sz="1400" noProof="0" dirty="0" smtClean="0"/>
              <a:t>Viață</a:t>
            </a:r>
            <a:endParaRPr lang="ro-RO" sz="1400" noProof="0" dirty="0"/>
          </a:p>
        </c:rich>
      </c:tx>
      <c:layout/>
    </c:title>
    <c:plotArea>
      <c:layout/>
      <c:pieChart>
        <c:varyColors val="1"/>
        <c:ser>
          <c:idx val="0"/>
          <c:order val="0"/>
          <c:spPr>
            <a:solidFill>
              <a:schemeClr val="tx2">
                <a:lumMod val="60000"/>
                <a:lumOff val="40000"/>
              </a:schemeClr>
            </a:solidFill>
          </c:spPr>
          <c:explosion val="25"/>
          <c:dPt>
            <c:idx val="0"/>
            <c:spPr>
              <a:solidFill>
                <a:schemeClr val="tx2">
                  <a:lumMod val="40000"/>
                  <a:lumOff val="60000"/>
                </a:schemeClr>
              </a:solidFill>
            </c:spPr>
          </c:dPt>
          <c:dPt>
            <c:idx val="1"/>
            <c:spPr>
              <a:solidFill>
                <a:schemeClr val="accent3"/>
              </a:solidFill>
            </c:spPr>
          </c:dPt>
          <c:dLbls>
            <c:numFmt formatCode="0.0%" sourceLinked="0"/>
            <c:spPr>
              <a:noFill/>
              <a:ln>
                <a:noFill/>
              </a:ln>
              <a:effectLst/>
            </c:spPr>
            <c:txPr>
              <a:bodyPr/>
              <a:lstStyle/>
              <a:p>
                <a:pPr>
                  <a:defRPr sz="1400"/>
                </a:pPr>
                <a:endParaRPr lang="en-US"/>
              </a:p>
            </c:txPr>
            <c:showVal val="1"/>
            <c:showLeaderLines val="1"/>
            <c:extLst>
              <c:ext xmlns:c15="http://schemas.microsoft.com/office/drawing/2012/chart" uri="{CE6537A1-D6FC-4f65-9D91-7224C49458BB}"/>
            </c:extLst>
          </c:dLbls>
          <c:cat>
            <c:strRef>
              <c:f>Figures!$B$65:$B$66</c:f>
              <c:strCache>
                <c:ptCount val="2"/>
                <c:pt idx="0">
                  <c:v>Asigurari de viata traditionale</c:v>
                </c:pt>
                <c:pt idx="1">
                  <c:v>Asigurari de viata Unit-Linked</c:v>
                </c:pt>
              </c:strCache>
            </c:strRef>
          </c:cat>
          <c:val>
            <c:numRef>
              <c:f>Figures!$C$65:$C$66</c:f>
              <c:numCache>
                <c:formatCode>#.#00%</c:formatCode>
                <c:ptCount val="2"/>
                <c:pt idx="0">
                  <c:v>0.4055196167326815</c:v>
                </c:pt>
                <c:pt idx="1">
                  <c:v>0.59448038326731401</c:v>
                </c:pt>
              </c:numCache>
            </c:numRef>
          </c:val>
        </c:ser>
        <c:firstSliceAng val="0"/>
      </c:pieChart>
    </c:plotArea>
    <c:legend>
      <c:legendPos val="r"/>
      <c:layout/>
      <c:txPr>
        <a:bodyPr/>
        <a:lstStyle/>
        <a:p>
          <a:pPr>
            <a:defRPr sz="1200"/>
          </a:pPr>
          <a:endParaRPr lang="en-US"/>
        </a:p>
      </c:txPr>
    </c:legend>
    <c:plotVisOnly val="1"/>
    <c:dispBlanksAs val="zero"/>
  </c:chart>
  <c:txPr>
    <a:bodyPr/>
    <a:lstStyle/>
    <a:p>
      <a:pPr>
        <a:defRPr sz="11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en-US" sz="1050"/>
            </a:pPr>
            <a:r>
              <a:rPr lang="en-US" sz="1400" b="1" i="0" baseline="0" dirty="0" err="1" smtClean="0">
                <a:effectLst/>
                <a:latin typeface="+mn-lt"/>
              </a:rPr>
              <a:t>Scenariu</a:t>
            </a:r>
            <a:r>
              <a:rPr lang="en-US" sz="1400" b="1" i="0" baseline="0" dirty="0" smtClean="0">
                <a:effectLst/>
                <a:latin typeface="+mn-lt"/>
              </a:rPr>
              <a:t> </a:t>
            </a:r>
            <a:r>
              <a:rPr lang="ro-RO" sz="1400" b="1" i="0" baseline="0" dirty="0" smtClean="0">
                <a:effectLst/>
                <a:latin typeface="+mn-lt"/>
              </a:rPr>
              <a:t>cutremur sever</a:t>
            </a:r>
            <a:r>
              <a:rPr lang="en-US" sz="1400" b="1" i="0" baseline="0" dirty="0" smtClean="0">
                <a:solidFill>
                  <a:schemeClr val="tx1"/>
                </a:solidFill>
                <a:effectLst/>
                <a:latin typeface="+mn-lt"/>
              </a:rPr>
              <a:t>: </a:t>
            </a:r>
            <a:r>
              <a:rPr lang="en-US" sz="1400" b="1" i="0" baseline="0" dirty="0">
                <a:solidFill>
                  <a:schemeClr val="tx1"/>
                </a:solidFill>
                <a:effectLst/>
                <a:latin typeface="+mn-lt"/>
              </a:rPr>
              <a:t>FPE</a:t>
            </a:r>
            <a:r>
              <a:rPr lang="en-US" sz="1400" b="1" i="0" baseline="0" dirty="0">
                <a:solidFill>
                  <a:srgbClr val="FF0000"/>
                </a:solidFill>
                <a:effectLst/>
                <a:latin typeface="+mn-lt"/>
              </a:rPr>
              <a:t> </a:t>
            </a:r>
            <a:r>
              <a:rPr lang="en-US" sz="1400" b="1" i="0" baseline="0" dirty="0" err="1">
                <a:effectLst/>
                <a:latin typeface="+mn-lt"/>
              </a:rPr>
              <a:t>vs</a:t>
            </a:r>
            <a:r>
              <a:rPr lang="en-US" sz="1400" b="1" i="0" baseline="0" dirty="0">
                <a:effectLst/>
                <a:latin typeface="+mn-lt"/>
              </a:rPr>
              <a:t> SCR </a:t>
            </a:r>
            <a:endParaRPr lang="ro-RO" sz="1400" b="1" i="0" baseline="0" dirty="0" smtClean="0">
              <a:effectLst/>
              <a:latin typeface="+mn-lt"/>
            </a:endParaRPr>
          </a:p>
          <a:p>
            <a:pPr>
              <a:defRPr lang="en-US" sz="1050"/>
            </a:pPr>
            <a:r>
              <a:rPr lang="en-US" sz="1400" b="1" i="0" baseline="0" dirty="0" smtClean="0">
                <a:effectLst/>
                <a:latin typeface="+mn-lt"/>
              </a:rPr>
              <a:t>(mil</a:t>
            </a:r>
            <a:r>
              <a:rPr lang="ro-RO" sz="1400" b="1" i="0" baseline="0" dirty="0" smtClean="0">
                <a:effectLst/>
                <a:latin typeface="+mn-lt"/>
              </a:rPr>
              <a:t>.</a:t>
            </a:r>
            <a:r>
              <a:rPr lang="en-US" sz="1400" b="1" i="0" baseline="0" dirty="0" smtClean="0">
                <a:effectLst/>
                <a:latin typeface="+mn-lt"/>
              </a:rPr>
              <a:t> </a:t>
            </a:r>
            <a:r>
              <a:rPr lang="en-US" sz="1400" b="1" i="0" baseline="0" dirty="0">
                <a:effectLst/>
                <a:latin typeface="+mn-lt"/>
              </a:rPr>
              <a:t>RON)</a:t>
            </a:r>
            <a:endParaRPr lang="en-GB" sz="1050" dirty="0">
              <a:effectLst/>
              <a:latin typeface="+mn-lt"/>
            </a:endParaRPr>
          </a:p>
        </c:rich>
      </c:tx>
      <c:layout/>
    </c:title>
    <c:plotArea>
      <c:layout>
        <c:manualLayout>
          <c:layoutTarget val="inner"/>
          <c:xMode val="edge"/>
          <c:yMode val="edge"/>
          <c:x val="0.14745664144923093"/>
          <c:y val="0.14116636736197449"/>
          <c:w val="0.71513020431269625"/>
          <c:h val="0.63895864990560391"/>
        </c:manualLayout>
      </c:layout>
      <c:barChart>
        <c:barDir val="col"/>
        <c:grouping val="clustered"/>
        <c:ser>
          <c:idx val="0"/>
          <c:order val="0"/>
          <c:tx>
            <c:strRef>
              <c:f>Figures!$C$651</c:f>
              <c:strCache>
                <c:ptCount val="1"/>
                <c:pt idx="0">
                  <c:v>FPE</c:v>
                </c:pt>
              </c:strCache>
            </c:strRef>
          </c:tx>
          <c:spPr>
            <a:solidFill>
              <a:schemeClr val="accent1"/>
            </a:solidFill>
          </c:spPr>
          <c:dLbls>
            <c:dLbl>
              <c:idx val="0"/>
              <c:layout/>
              <c:dLblPos val="ctr"/>
              <c:showVal val="1"/>
              <c:extLst>
                <c:ext xmlns:c15="http://schemas.microsoft.com/office/drawing/2012/chart" uri="{CE6537A1-D6FC-4f65-9D91-7224C49458BB}"/>
              </c:extLst>
            </c:dLbl>
            <c:dLbl>
              <c:idx val="1"/>
              <c:layout/>
              <c:dLblPos val="ctr"/>
              <c:showVal val="1"/>
              <c:extLst>
                <c:ext xmlns:c15="http://schemas.microsoft.com/office/drawing/2012/chart" uri="{CE6537A1-D6FC-4f65-9D91-7224C49458BB}"/>
              </c:extLst>
            </c:dLbl>
            <c:spPr>
              <a:noFill/>
              <a:ln>
                <a:noFill/>
              </a:ln>
              <a:effectLst/>
            </c:spPr>
            <c:txPr>
              <a:bodyPr/>
              <a:lstStyle/>
              <a:p>
                <a:pPr>
                  <a:defRPr lang="en-US" sz="1200"/>
                </a:pPr>
                <a:endParaRPr lang="en-US"/>
              </a:p>
            </c:txPr>
            <c:showVal val="1"/>
            <c:extLst>
              <c:ext xmlns:c15="http://schemas.microsoft.com/office/drawing/2012/chart" uri="{CE6537A1-D6FC-4f65-9D91-7224C49458BB}">
                <c15:showLeaderLines val="0"/>
              </c:ext>
            </c:extLst>
          </c:dLbls>
          <c:cat>
            <c:strRef>
              <c:f>Figures!$B$652:$B$653</c:f>
              <c:strCache>
                <c:ptCount val="2"/>
                <c:pt idx="0">
                  <c:v>Scenariu de baza</c:v>
                </c:pt>
                <c:pt idx="1">
                  <c:v>Scenariul de asigurari cu cutremur</c:v>
                </c:pt>
              </c:strCache>
            </c:strRef>
          </c:cat>
          <c:val>
            <c:numRef>
              <c:f>Figures!$C$652:$C$653</c:f>
              <c:numCache>
                <c:formatCode>#,##0</c:formatCode>
                <c:ptCount val="2"/>
                <c:pt idx="0">
                  <c:v>174.28745342991832</c:v>
                </c:pt>
                <c:pt idx="1">
                  <c:v>-3561.6001932697545</c:v>
                </c:pt>
              </c:numCache>
            </c:numRef>
          </c:val>
        </c:ser>
        <c:ser>
          <c:idx val="1"/>
          <c:order val="1"/>
          <c:tx>
            <c:strRef>
              <c:f>Figures!$D$651</c:f>
              <c:strCache>
                <c:ptCount val="1"/>
                <c:pt idx="0">
                  <c:v>SCR</c:v>
                </c:pt>
              </c:strCache>
            </c:strRef>
          </c:tx>
          <c:spPr>
            <a:solidFill>
              <a:schemeClr val="accent2">
                <a:lumMod val="40000"/>
                <a:lumOff val="60000"/>
              </a:schemeClr>
            </a:solidFill>
          </c:spPr>
          <c:dLbls>
            <c:spPr>
              <a:noFill/>
              <a:ln>
                <a:noFill/>
              </a:ln>
              <a:effectLst/>
            </c:spPr>
            <c:txPr>
              <a:bodyPr/>
              <a:lstStyle/>
              <a:p>
                <a:pPr>
                  <a:defRPr lang="en-US" sz="1200"/>
                </a:pPr>
                <a:endParaRPr lang="en-US"/>
              </a:p>
            </c:txPr>
            <c:dLblPos val="ctr"/>
            <c:showVal val="1"/>
            <c:extLst>
              <c:ext xmlns:c15="http://schemas.microsoft.com/office/drawing/2012/chart" uri="{CE6537A1-D6FC-4f65-9D91-7224C49458BB}">
                <c15:showLeaderLines val="0"/>
              </c:ext>
            </c:extLst>
          </c:dLbls>
          <c:cat>
            <c:strRef>
              <c:f>Figures!$B$652:$B$653</c:f>
              <c:strCache>
                <c:ptCount val="2"/>
                <c:pt idx="0">
                  <c:v>Scenariu de baza</c:v>
                </c:pt>
                <c:pt idx="1">
                  <c:v>Scenariul de asigurari cu cutremur</c:v>
                </c:pt>
              </c:strCache>
            </c:strRef>
          </c:cat>
          <c:val>
            <c:numRef>
              <c:f>Figures!$D$652:$D$653</c:f>
              <c:numCache>
                <c:formatCode>#,##0</c:formatCode>
                <c:ptCount val="2"/>
                <c:pt idx="0">
                  <c:v>5443.8257602004833</c:v>
                </c:pt>
                <c:pt idx="1">
                  <c:v>6406.1636982744285</c:v>
                </c:pt>
              </c:numCache>
            </c:numRef>
          </c:val>
        </c:ser>
        <c:axId val="162325248"/>
        <c:axId val="162327168"/>
      </c:barChart>
      <c:lineChart>
        <c:grouping val="standard"/>
        <c:ser>
          <c:idx val="2"/>
          <c:order val="2"/>
          <c:tx>
            <c:strRef>
              <c:f>Figures!$E$651</c:f>
              <c:strCache>
                <c:ptCount val="1"/>
                <c:pt idx="0">
                  <c:v>Rata SCR </c:v>
                </c:pt>
              </c:strCache>
            </c:strRef>
          </c:tx>
          <c:spPr>
            <a:ln w="25400"/>
          </c:spPr>
          <c:cat>
            <c:strRef>
              <c:f>Figures!$B$652:$B$653</c:f>
              <c:strCache>
                <c:ptCount val="2"/>
                <c:pt idx="0">
                  <c:v>Scenariu de baza</c:v>
                </c:pt>
                <c:pt idx="1">
                  <c:v>Scenariul de asigurari cu cutremur</c:v>
                </c:pt>
              </c:strCache>
            </c:strRef>
          </c:cat>
          <c:val>
            <c:numRef>
              <c:f>Figures!$E$652:$E$653</c:f>
              <c:numCache>
                <c:formatCode>0%</c:formatCode>
                <c:ptCount val="2"/>
                <c:pt idx="0">
                  <c:v>3.2015619365359856E-2</c:v>
                </c:pt>
                <c:pt idx="1">
                  <c:v>-0.55596459301049861</c:v>
                </c:pt>
              </c:numCache>
            </c:numRef>
          </c:val>
        </c:ser>
        <c:marker val="1"/>
        <c:axId val="162671232"/>
        <c:axId val="162629120"/>
      </c:lineChart>
      <c:catAx>
        <c:axId val="162325248"/>
        <c:scaling>
          <c:orientation val="minMax"/>
        </c:scaling>
        <c:axPos val="b"/>
        <c:numFmt formatCode="General" sourceLinked="0"/>
        <c:tickLblPos val="low"/>
        <c:txPr>
          <a:bodyPr/>
          <a:lstStyle/>
          <a:p>
            <a:pPr>
              <a:defRPr lang="en-US" sz="1200"/>
            </a:pPr>
            <a:endParaRPr lang="en-US"/>
          </a:p>
        </c:txPr>
        <c:crossAx val="162327168"/>
        <c:crosses val="autoZero"/>
        <c:auto val="1"/>
        <c:lblAlgn val="ctr"/>
        <c:lblOffset val="100"/>
      </c:catAx>
      <c:valAx>
        <c:axId val="162327168"/>
        <c:scaling>
          <c:orientation val="minMax"/>
        </c:scaling>
        <c:axPos val="l"/>
        <c:majorGridlines>
          <c:spPr>
            <a:ln>
              <a:prstDash val="sysDot"/>
            </a:ln>
          </c:spPr>
        </c:majorGridlines>
        <c:numFmt formatCode="#,##0" sourceLinked="1"/>
        <c:tickLblPos val="nextTo"/>
        <c:txPr>
          <a:bodyPr/>
          <a:lstStyle/>
          <a:p>
            <a:pPr>
              <a:defRPr lang="en-US" sz="1100"/>
            </a:pPr>
            <a:endParaRPr lang="en-US"/>
          </a:p>
        </c:txPr>
        <c:crossAx val="162325248"/>
        <c:crosses val="autoZero"/>
        <c:crossBetween val="between"/>
      </c:valAx>
      <c:valAx>
        <c:axId val="162629120"/>
        <c:scaling>
          <c:orientation val="minMax"/>
        </c:scaling>
        <c:axPos val="r"/>
        <c:numFmt formatCode="0%" sourceLinked="1"/>
        <c:tickLblPos val="nextTo"/>
        <c:txPr>
          <a:bodyPr/>
          <a:lstStyle/>
          <a:p>
            <a:pPr>
              <a:defRPr lang="en-US" sz="1200"/>
            </a:pPr>
            <a:endParaRPr lang="en-US"/>
          </a:p>
        </c:txPr>
        <c:crossAx val="162671232"/>
        <c:crosses val="max"/>
        <c:crossBetween val="between"/>
      </c:valAx>
      <c:catAx>
        <c:axId val="162671232"/>
        <c:scaling>
          <c:orientation val="minMax"/>
        </c:scaling>
        <c:delete val="1"/>
        <c:axPos val="b"/>
        <c:numFmt formatCode="General" sourceLinked="1"/>
        <c:tickLblPos val="none"/>
        <c:crossAx val="162629120"/>
        <c:crosses val="autoZero"/>
        <c:auto val="1"/>
        <c:lblAlgn val="ctr"/>
        <c:lblOffset val="100"/>
      </c:catAx>
    </c:plotArea>
    <c:legend>
      <c:legendPos val="b"/>
      <c:layout/>
      <c:txPr>
        <a:bodyPr/>
        <a:lstStyle/>
        <a:p>
          <a:pPr>
            <a:defRPr lang="en-US" sz="1200"/>
          </a:pPr>
          <a:endParaRPr lang="en-US"/>
        </a:p>
      </c:txPr>
    </c:legend>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en-US" sz="1050"/>
            </a:pPr>
            <a:r>
              <a:rPr lang="en-US" sz="1400" b="1" i="0" baseline="0" dirty="0" err="1" smtClean="0">
                <a:effectLst/>
                <a:latin typeface="+mn-lt"/>
              </a:rPr>
              <a:t>Scenariu</a:t>
            </a:r>
            <a:r>
              <a:rPr lang="en-US" sz="1400" b="1" i="0" baseline="0" dirty="0" smtClean="0">
                <a:effectLst/>
                <a:latin typeface="+mn-lt"/>
              </a:rPr>
              <a:t> </a:t>
            </a:r>
            <a:r>
              <a:rPr lang="ro-RO" sz="1400" b="1" i="0" baseline="0" dirty="0" smtClean="0">
                <a:effectLst/>
                <a:latin typeface="+mn-lt"/>
              </a:rPr>
              <a:t>inundații severe</a:t>
            </a:r>
            <a:r>
              <a:rPr lang="en-US" sz="1400" b="1" i="0" baseline="0" dirty="0" smtClean="0">
                <a:effectLst/>
                <a:latin typeface="+mn-lt"/>
              </a:rPr>
              <a:t>:</a:t>
            </a:r>
            <a:r>
              <a:rPr lang="en-US" sz="1400" b="1" i="0" baseline="0" dirty="0" smtClean="0">
                <a:solidFill>
                  <a:schemeClr val="tx1"/>
                </a:solidFill>
                <a:effectLst/>
                <a:latin typeface="+mn-lt"/>
              </a:rPr>
              <a:t> </a:t>
            </a:r>
            <a:r>
              <a:rPr lang="en-US" sz="1400" b="1" i="0" baseline="0" dirty="0">
                <a:solidFill>
                  <a:schemeClr val="tx1"/>
                </a:solidFill>
                <a:effectLst/>
                <a:latin typeface="+mn-lt"/>
              </a:rPr>
              <a:t>FPE</a:t>
            </a:r>
            <a:r>
              <a:rPr lang="en-US" sz="1400" b="1" i="0" baseline="0" dirty="0">
                <a:effectLst/>
                <a:latin typeface="+mn-lt"/>
              </a:rPr>
              <a:t> </a:t>
            </a:r>
            <a:r>
              <a:rPr lang="en-US" sz="1400" b="1" i="0" baseline="0" dirty="0" err="1">
                <a:effectLst/>
                <a:latin typeface="+mn-lt"/>
              </a:rPr>
              <a:t>vs</a:t>
            </a:r>
            <a:r>
              <a:rPr lang="en-US" sz="1400" b="1" i="0" baseline="0" dirty="0">
                <a:effectLst/>
                <a:latin typeface="+mn-lt"/>
              </a:rPr>
              <a:t> SCR (</a:t>
            </a:r>
            <a:r>
              <a:rPr lang="en-US" sz="1400" b="1" i="0" baseline="0" dirty="0" smtClean="0">
                <a:effectLst/>
                <a:latin typeface="+mn-lt"/>
              </a:rPr>
              <a:t>mil</a:t>
            </a:r>
            <a:r>
              <a:rPr lang="ro-RO" sz="1400" b="1" i="0" baseline="0" dirty="0" smtClean="0">
                <a:effectLst/>
                <a:latin typeface="+mn-lt"/>
              </a:rPr>
              <a:t>.</a:t>
            </a:r>
            <a:r>
              <a:rPr lang="en-US" sz="1400" b="1" i="0" baseline="0" dirty="0" smtClean="0">
                <a:effectLst/>
                <a:latin typeface="+mn-lt"/>
              </a:rPr>
              <a:t> </a:t>
            </a:r>
            <a:r>
              <a:rPr lang="en-US" sz="1400" b="1" i="0" baseline="0" dirty="0">
                <a:effectLst/>
                <a:latin typeface="+mn-lt"/>
              </a:rPr>
              <a:t>RON)</a:t>
            </a:r>
            <a:endParaRPr lang="en-GB" sz="1050" dirty="0">
              <a:effectLst/>
              <a:latin typeface="+mn-lt"/>
            </a:endParaRPr>
          </a:p>
        </c:rich>
      </c:tx>
      <c:layout/>
    </c:title>
    <c:plotArea>
      <c:layout/>
      <c:barChart>
        <c:barDir val="col"/>
        <c:grouping val="clustered"/>
        <c:ser>
          <c:idx val="0"/>
          <c:order val="0"/>
          <c:tx>
            <c:strRef>
              <c:f>Figures!$C$714</c:f>
              <c:strCache>
                <c:ptCount val="1"/>
                <c:pt idx="0">
                  <c:v>FPE</c:v>
                </c:pt>
              </c:strCache>
            </c:strRef>
          </c:tx>
          <c:spPr>
            <a:solidFill>
              <a:schemeClr val="accent1"/>
            </a:solidFill>
          </c:spPr>
          <c:dLbls>
            <c:dLbl>
              <c:idx val="0"/>
              <c:layout/>
              <c:dLblPos val="ctr"/>
              <c:showVal val="1"/>
              <c:extLst>
                <c:ext xmlns:c15="http://schemas.microsoft.com/office/drawing/2012/chart" uri="{CE6537A1-D6FC-4f65-9D91-7224C49458BB}"/>
              </c:extLst>
            </c:dLbl>
            <c:dLbl>
              <c:idx val="1"/>
              <c:layout/>
              <c:dLblPos val="ctr"/>
              <c:showVal val="1"/>
              <c:extLst>
                <c:ext xmlns:c15="http://schemas.microsoft.com/office/drawing/2012/chart" uri="{CE6537A1-D6FC-4f65-9D91-7224C49458BB}"/>
              </c:extLst>
            </c:dLbl>
            <c:spPr>
              <a:noFill/>
              <a:ln>
                <a:noFill/>
              </a:ln>
              <a:effectLst/>
            </c:spPr>
            <c:txPr>
              <a:bodyPr/>
              <a:lstStyle/>
              <a:p>
                <a:pPr>
                  <a:defRPr lang="en-US" sz="1200"/>
                </a:pPr>
                <a:endParaRPr lang="en-US"/>
              </a:p>
            </c:txPr>
            <c:showVal val="1"/>
            <c:extLst>
              <c:ext xmlns:c15="http://schemas.microsoft.com/office/drawing/2012/chart" uri="{CE6537A1-D6FC-4f65-9D91-7224C49458BB}">
                <c15:showLeaderLines val="0"/>
              </c:ext>
            </c:extLst>
          </c:dLbls>
          <c:cat>
            <c:strRef>
              <c:f>Figures!$B$715:$B$716</c:f>
              <c:strCache>
                <c:ptCount val="2"/>
                <c:pt idx="0">
                  <c:v>Scenariu de baza</c:v>
                </c:pt>
                <c:pt idx="1">
                  <c:v>Scenariul de asigurari cu inundatii</c:v>
                </c:pt>
              </c:strCache>
            </c:strRef>
          </c:cat>
          <c:val>
            <c:numRef>
              <c:f>Figures!$C$715:$C$716</c:f>
              <c:numCache>
                <c:formatCode>#,##0</c:formatCode>
                <c:ptCount val="2"/>
                <c:pt idx="0">
                  <c:v>174.28745342991832</c:v>
                </c:pt>
                <c:pt idx="1">
                  <c:v>-908.55043947059653</c:v>
                </c:pt>
              </c:numCache>
            </c:numRef>
          </c:val>
        </c:ser>
        <c:ser>
          <c:idx val="1"/>
          <c:order val="1"/>
          <c:tx>
            <c:strRef>
              <c:f>Figures!$D$714</c:f>
              <c:strCache>
                <c:ptCount val="1"/>
                <c:pt idx="0">
                  <c:v>SCR</c:v>
                </c:pt>
              </c:strCache>
            </c:strRef>
          </c:tx>
          <c:spPr>
            <a:solidFill>
              <a:schemeClr val="accent2">
                <a:lumMod val="40000"/>
                <a:lumOff val="60000"/>
              </a:schemeClr>
            </a:solidFill>
          </c:spPr>
          <c:dLbls>
            <c:spPr>
              <a:noFill/>
              <a:ln>
                <a:noFill/>
              </a:ln>
              <a:effectLst/>
            </c:spPr>
            <c:txPr>
              <a:bodyPr/>
              <a:lstStyle/>
              <a:p>
                <a:pPr>
                  <a:defRPr lang="en-US" sz="1200"/>
                </a:pPr>
                <a:endParaRPr lang="en-US"/>
              </a:p>
            </c:txPr>
            <c:dLblPos val="ctr"/>
            <c:showVal val="1"/>
            <c:extLst>
              <c:ext xmlns:c15="http://schemas.microsoft.com/office/drawing/2012/chart" uri="{CE6537A1-D6FC-4f65-9D91-7224C49458BB}">
                <c15:showLeaderLines val="0"/>
              </c:ext>
            </c:extLst>
          </c:dLbls>
          <c:cat>
            <c:strRef>
              <c:f>Figures!$B$715:$B$716</c:f>
              <c:strCache>
                <c:ptCount val="2"/>
                <c:pt idx="0">
                  <c:v>Scenariu de baza</c:v>
                </c:pt>
                <c:pt idx="1">
                  <c:v>Scenariul de asigurari cu inundatii</c:v>
                </c:pt>
              </c:strCache>
            </c:strRef>
          </c:cat>
          <c:val>
            <c:numRef>
              <c:f>Figures!$D$715:$D$716</c:f>
              <c:numCache>
                <c:formatCode>#,##0</c:formatCode>
                <c:ptCount val="2"/>
                <c:pt idx="0">
                  <c:v>5443.8257602004833</c:v>
                </c:pt>
                <c:pt idx="1">
                  <c:v>5613.3381121327075</c:v>
                </c:pt>
              </c:numCache>
            </c:numRef>
          </c:val>
        </c:ser>
        <c:axId val="163699328"/>
        <c:axId val="164033664"/>
      </c:barChart>
      <c:lineChart>
        <c:grouping val="standard"/>
        <c:ser>
          <c:idx val="2"/>
          <c:order val="2"/>
          <c:tx>
            <c:strRef>
              <c:f>Figures!$E$714</c:f>
              <c:strCache>
                <c:ptCount val="1"/>
                <c:pt idx="0">
                  <c:v>Rata SCR </c:v>
                </c:pt>
              </c:strCache>
            </c:strRef>
          </c:tx>
          <c:spPr>
            <a:ln w="25400"/>
          </c:spPr>
          <c:cat>
            <c:strRef>
              <c:f>Figures!$B$715:$B$716</c:f>
              <c:strCache>
                <c:ptCount val="2"/>
                <c:pt idx="0">
                  <c:v>Scenariu de baza</c:v>
                </c:pt>
                <c:pt idx="1">
                  <c:v>Scenariul de asigurari cu inundatii</c:v>
                </c:pt>
              </c:strCache>
            </c:strRef>
          </c:cat>
          <c:val>
            <c:numRef>
              <c:f>Figures!$E$715:$E$716</c:f>
              <c:numCache>
                <c:formatCode>0%</c:formatCode>
                <c:ptCount val="2"/>
                <c:pt idx="0">
                  <c:v>3.2015619365359856E-2</c:v>
                </c:pt>
                <c:pt idx="1">
                  <c:v>-0.16185564121050267</c:v>
                </c:pt>
              </c:numCache>
            </c:numRef>
          </c:val>
        </c:ser>
        <c:marker val="1"/>
        <c:axId val="164610432"/>
        <c:axId val="164035200"/>
      </c:lineChart>
      <c:catAx>
        <c:axId val="163699328"/>
        <c:scaling>
          <c:orientation val="minMax"/>
        </c:scaling>
        <c:axPos val="b"/>
        <c:numFmt formatCode="General" sourceLinked="0"/>
        <c:tickLblPos val="low"/>
        <c:txPr>
          <a:bodyPr/>
          <a:lstStyle/>
          <a:p>
            <a:pPr>
              <a:defRPr lang="en-US" sz="1200"/>
            </a:pPr>
            <a:endParaRPr lang="en-US"/>
          </a:p>
        </c:txPr>
        <c:crossAx val="164033664"/>
        <c:crosses val="autoZero"/>
        <c:auto val="1"/>
        <c:lblAlgn val="ctr"/>
        <c:lblOffset val="100"/>
      </c:catAx>
      <c:valAx>
        <c:axId val="164033664"/>
        <c:scaling>
          <c:orientation val="minMax"/>
        </c:scaling>
        <c:axPos val="l"/>
        <c:majorGridlines>
          <c:spPr>
            <a:ln>
              <a:prstDash val="sysDot"/>
            </a:ln>
          </c:spPr>
        </c:majorGridlines>
        <c:numFmt formatCode="#,##0" sourceLinked="1"/>
        <c:tickLblPos val="nextTo"/>
        <c:txPr>
          <a:bodyPr/>
          <a:lstStyle/>
          <a:p>
            <a:pPr>
              <a:defRPr lang="en-US" sz="1200"/>
            </a:pPr>
            <a:endParaRPr lang="en-US"/>
          </a:p>
        </c:txPr>
        <c:crossAx val="163699328"/>
        <c:crosses val="autoZero"/>
        <c:crossBetween val="between"/>
      </c:valAx>
      <c:valAx>
        <c:axId val="164035200"/>
        <c:scaling>
          <c:orientation val="minMax"/>
        </c:scaling>
        <c:axPos val="r"/>
        <c:numFmt formatCode="0%" sourceLinked="1"/>
        <c:tickLblPos val="nextTo"/>
        <c:txPr>
          <a:bodyPr/>
          <a:lstStyle/>
          <a:p>
            <a:pPr>
              <a:defRPr lang="en-US" sz="1200"/>
            </a:pPr>
            <a:endParaRPr lang="en-US"/>
          </a:p>
        </c:txPr>
        <c:crossAx val="164610432"/>
        <c:crosses val="max"/>
        <c:crossBetween val="between"/>
      </c:valAx>
      <c:catAx>
        <c:axId val="164610432"/>
        <c:scaling>
          <c:orientation val="minMax"/>
        </c:scaling>
        <c:delete val="1"/>
        <c:axPos val="b"/>
        <c:numFmt formatCode="General" sourceLinked="1"/>
        <c:tickLblPos val="none"/>
        <c:crossAx val="164035200"/>
        <c:crosses val="autoZero"/>
        <c:auto val="1"/>
        <c:lblAlgn val="ctr"/>
        <c:lblOffset val="100"/>
      </c:catAx>
    </c:plotArea>
    <c:legend>
      <c:legendPos val="b"/>
      <c:layout/>
      <c:txPr>
        <a:bodyPr/>
        <a:lstStyle/>
        <a:p>
          <a:pPr>
            <a:defRPr lang="en-US" sz="1200"/>
          </a:pPr>
          <a:endParaRPr lang="en-US"/>
        </a:p>
      </c:txPr>
    </c:legend>
    <c:plotVisOnly val="1"/>
    <c:dispBlanksAs val="gap"/>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DB7245-0115-4C2A-9044-0C3FFA740E62}"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246067EE-75FD-4BDF-96EE-5B630AA6CD42}">
      <dgm:prSet phldrT="[Text]" custT="1"/>
      <dgm:spPr>
        <a:solidFill>
          <a:srgbClr val="0070C0">
            <a:alpha val="60000"/>
          </a:srgbClr>
        </a:solidFill>
      </dgm:spPr>
      <dgm:t>
        <a:bodyPr/>
        <a:lstStyle/>
        <a:p>
          <a:r>
            <a:rPr lang="ro-RO" sz="1800" b="1" dirty="0" smtClean="0"/>
            <a:t>Scenarii specifice de asigurare</a:t>
          </a:r>
          <a:endParaRPr lang="en-US" sz="1800" b="1" dirty="0"/>
        </a:p>
      </dgm:t>
    </dgm:pt>
    <dgm:pt modelId="{A734BCDD-6AC7-4CDC-B030-554D7F0CF02D}" type="parTrans" cxnId="{A26347A9-CB88-47BF-90C4-3BFADCB30708}">
      <dgm:prSet/>
      <dgm:spPr/>
      <dgm:t>
        <a:bodyPr/>
        <a:lstStyle/>
        <a:p>
          <a:endParaRPr lang="en-US" sz="1200"/>
        </a:p>
      </dgm:t>
    </dgm:pt>
    <dgm:pt modelId="{0FE2727F-A657-425E-AD46-D4E7EFC036B6}" type="sibTrans" cxnId="{A26347A9-CB88-47BF-90C4-3BFADCB30708}">
      <dgm:prSet/>
      <dgm:spPr/>
      <dgm:t>
        <a:bodyPr/>
        <a:lstStyle/>
        <a:p>
          <a:endParaRPr lang="en-US" sz="1200"/>
        </a:p>
      </dgm:t>
    </dgm:pt>
    <dgm:pt modelId="{286142AD-CBA3-46B3-9A9D-23E5DA887708}">
      <dgm:prSet phldrT="[Text]" custT="1"/>
      <dgm:spPr>
        <a:solidFill>
          <a:srgbClr val="D1DBEF">
            <a:alpha val="60000"/>
          </a:srgbClr>
        </a:solidFill>
      </dgm:spPr>
      <dgm:t>
        <a:bodyPr/>
        <a:lstStyle/>
        <a:p>
          <a:pPr algn="ctr"/>
          <a:r>
            <a:rPr lang="ro-RO" sz="1800" dirty="0" smtClean="0"/>
            <a:t>Cutremur sever</a:t>
          </a:r>
          <a:endParaRPr lang="en-US" sz="1800" dirty="0"/>
        </a:p>
      </dgm:t>
    </dgm:pt>
    <dgm:pt modelId="{34CAA045-47CC-4282-9774-EE97F8E2379E}" type="parTrans" cxnId="{BFE26E8A-BF97-4F2E-9972-31D8598B58CC}">
      <dgm:prSet/>
      <dgm:spPr/>
      <dgm:t>
        <a:bodyPr/>
        <a:lstStyle/>
        <a:p>
          <a:endParaRPr lang="en-US" sz="1200"/>
        </a:p>
      </dgm:t>
    </dgm:pt>
    <dgm:pt modelId="{623B41D9-E528-483A-9E4E-24DC39F4113B}" type="sibTrans" cxnId="{BFE26E8A-BF97-4F2E-9972-31D8598B58CC}">
      <dgm:prSet/>
      <dgm:spPr/>
      <dgm:t>
        <a:bodyPr/>
        <a:lstStyle/>
        <a:p>
          <a:endParaRPr lang="en-US" sz="1200"/>
        </a:p>
      </dgm:t>
    </dgm:pt>
    <dgm:pt modelId="{9B9925E9-E48E-474E-9D89-875E17C66FE7}">
      <dgm:prSet phldrT="[Text]" custT="1"/>
      <dgm:spPr>
        <a:solidFill>
          <a:srgbClr val="D1DBEF">
            <a:alpha val="60000"/>
          </a:srgbClr>
        </a:solidFill>
      </dgm:spPr>
      <dgm:t>
        <a:bodyPr/>
        <a:lstStyle/>
        <a:p>
          <a:pPr algn="ctr"/>
          <a:r>
            <a:rPr lang="ro-RO" sz="1800" dirty="0" smtClean="0"/>
            <a:t>Inundații severe</a:t>
          </a:r>
          <a:endParaRPr lang="en-US" sz="1800" dirty="0"/>
        </a:p>
      </dgm:t>
    </dgm:pt>
    <dgm:pt modelId="{18ED146A-777C-4541-A30D-18F6E10F5118}" type="parTrans" cxnId="{7EEB1B2F-5DF0-4BCF-86BA-D981E9846400}">
      <dgm:prSet/>
      <dgm:spPr/>
      <dgm:t>
        <a:bodyPr/>
        <a:lstStyle/>
        <a:p>
          <a:endParaRPr lang="en-US" sz="1200"/>
        </a:p>
      </dgm:t>
    </dgm:pt>
    <dgm:pt modelId="{467F4C3B-604E-4B64-B79B-194A6B985D79}" type="sibTrans" cxnId="{7EEB1B2F-5DF0-4BCF-86BA-D981E9846400}">
      <dgm:prSet/>
      <dgm:spPr/>
      <dgm:t>
        <a:bodyPr/>
        <a:lstStyle/>
        <a:p>
          <a:endParaRPr lang="en-US" sz="1200"/>
        </a:p>
      </dgm:t>
    </dgm:pt>
    <dgm:pt modelId="{7D6DAD97-DCB2-409B-AF36-25A8CAE068FC}">
      <dgm:prSet phldrT="[Text]" custT="1"/>
      <dgm:spPr>
        <a:solidFill>
          <a:srgbClr val="0070C0">
            <a:alpha val="60000"/>
          </a:srgbClr>
        </a:solidFill>
      </dgm:spPr>
      <dgm:t>
        <a:bodyPr/>
        <a:lstStyle/>
        <a:p>
          <a:r>
            <a:rPr lang="ro-RO" sz="1800" b="1" dirty="0" smtClean="0"/>
            <a:t>Scenarii economice</a:t>
          </a:r>
          <a:endParaRPr lang="en-US" sz="1800" b="1" dirty="0"/>
        </a:p>
      </dgm:t>
    </dgm:pt>
    <dgm:pt modelId="{1676E3BF-9D37-4BCA-B86D-45A2A0E3FA4C}" type="parTrans" cxnId="{4B829D27-A8AF-4851-87BA-629928CB3968}">
      <dgm:prSet/>
      <dgm:spPr/>
      <dgm:t>
        <a:bodyPr/>
        <a:lstStyle/>
        <a:p>
          <a:endParaRPr lang="en-US" sz="1200"/>
        </a:p>
      </dgm:t>
    </dgm:pt>
    <dgm:pt modelId="{8B16310F-4D77-4DD0-BD3E-8B9BB14E25B3}" type="sibTrans" cxnId="{4B829D27-A8AF-4851-87BA-629928CB3968}">
      <dgm:prSet/>
      <dgm:spPr/>
      <dgm:t>
        <a:bodyPr/>
        <a:lstStyle/>
        <a:p>
          <a:endParaRPr lang="en-US" sz="1200"/>
        </a:p>
      </dgm:t>
    </dgm:pt>
    <dgm:pt modelId="{57DB15ED-CCA9-4DEE-AE61-349D1C605155}">
      <dgm:prSet phldrT="[Text]" custT="1"/>
      <dgm:spPr>
        <a:solidFill>
          <a:srgbClr val="D1DBEF">
            <a:alpha val="60000"/>
          </a:srgbClr>
        </a:solidFill>
      </dgm:spPr>
      <dgm:t>
        <a:bodyPr/>
        <a:lstStyle/>
        <a:p>
          <a:pPr algn="ctr"/>
          <a:r>
            <a:rPr lang="ro-RO" sz="1800" dirty="0" smtClean="0"/>
            <a:t>Apreciere</a:t>
          </a:r>
          <a:endParaRPr lang="en-US" sz="1800" dirty="0"/>
        </a:p>
      </dgm:t>
    </dgm:pt>
    <dgm:pt modelId="{E3DF8D38-3357-48A8-9D73-EAD9F8F765EA}" type="parTrans" cxnId="{A0CE77B7-3438-4CF8-8698-BBA5CF663159}">
      <dgm:prSet/>
      <dgm:spPr/>
      <dgm:t>
        <a:bodyPr/>
        <a:lstStyle/>
        <a:p>
          <a:endParaRPr lang="en-US" sz="1200"/>
        </a:p>
      </dgm:t>
    </dgm:pt>
    <dgm:pt modelId="{82B7DF12-9BF0-4B7A-BB71-904B37FA358A}" type="sibTrans" cxnId="{A0CE77B7-3438-4CF8-8698-BBA5CF663159}">
      <dgm:prSet/>
      <dgm:spPr/>
      <dgm:t>
        <a:bodyPr/>
        <a:lstStyle/>
        <a:p>
          <a:endParaRPr lang="en-US" sz="1200"/>
        </a:p>
      </dgm:t>
    </dgm:pt>
    <dgm:pt modelId="{44E9DE5C-E2E8-4C8D-81E2-479C3B23749F}">
      <dgm:prSet phldrT="[Text]" custT="1"/>
      <dgm:spPr>
        <a:solidFill>
          <a:srgbClr val="D1DBEF">
            <a:alpha val="60000"/>
          </a:srgbClr>
        </a:solidFill>
      </dgm:spPr>
      <dgm:t>
        <a:bodyPr/>
        <a:lstStyle/>
        <a:p>
          <a:pPr algn="ctr"/>
          <a:r>
            <a:rPr lang="ro-RO" sz="1800" dirty="0" smtClean="0"/>
            <a:t>Depreciere</a:t>
          </a:r>
          <a:endParaRPr lang="en-US" sz="1800" dirty="0"/>
        </a:p>
      </dgm:t>
    </dgm:pt>
    <dgm:pt modelId="{FCB0082C-0F85-4E0E-85C2-FEA276BBB85D}" type="parTrans" cxnId="{B45014B9-C9A2-4C52-9D0D-30D3155B3BFD}">
      <dgm:prSet/>
      <dgm:spPr/>
      <dgm:t>
        <a:bodyPr/>
        <a:lstStyle/>
        <a:p>
          <a:endParaRPr lang="en-US" sz="1200"/>
        </a:p>
      </dgm:t>
    </dgm:pt>
    <dgm:pt modelId="{FCAAB140-5878-4599-84DB-B332EB54AEAB}" type="sibTrans" cxnId="{B45014B9-C9A2-4C52-9D0D-30D3155B3BFD}">
      <dgm:prSet/>
      <dgm:spPr/>
      <dgm:t>
        <a:bodyPr/>
        <a:lstStyle/>
        <a:p>
          <a:endParaRPr lang="en-US" sz="1200"/>
        </a:p>
      </dgm:t>
    </dgm:pt>
    <dgm:pt modelId="{77DBBF59-6DDA-4A93-B3CC-6FDF313B6F20}" type="pres">
      <dgm:prSet presAssocID="{24DB7245-0115-4C2A-9044-0C3FFA740E62}" presName="Name0" presStyleCnt="0">
        <dgm:presLayoutVars>
          <dgm:dir/>
          <dgm:animLvl val="lvl"/>
          <dgm:resizeHandles val="exact"/>
        </dgm:presLayoutVars>
      </dgm:prSet>
      <dgm:spPr/>
      <dgm:t>
        <a:bodyPr/>
        <a:lstStyle/>
        <a:p>
          <a:endParaRPr lang="en-US"/>
        </a:p>
      </dgm:t>
    </dgm:pt>
    <dgm:pt modelId="{9B558FC1-A4C3-4598-AAEE-67FC2D9A8588}" type="pres">
      <dgm:prSet presAssocID="{246067EE-75FD-4BDF-96EE-5B630AA6CD42}" presName="composite" presStyleCnt="0"/>
      <dgm:spPr/>
    </dgm:pt>
    <dgm:pt modelId="{8B6A646D-7D08-4872-84D0-9A98B331A9C6}" type="pres">
      <dgm:prSet presAssocID="{246067EE-75FD-4BDF-96EE-5B630AA6CD42}" presName="parTx" presStyleLbl="alignNode1" presStyleIdx="0" presStyleCnt="2">
        <dgm:presLayoutVars>
          <dgm:chMax val="0"/>
          <dgm:chPref val="0"/>
          <dgm:bulletEnabled val="1"/>
        </dgm:presLayoutVars>
      </dgm:prSet>
      <dgm:spPr/>
      <dgm:t>
        <a:bodyPr/>
        <a:lstStyle/>
        <a:p>
          <a:endParaRPr lang="en-US"/>
        </a:p>
      </dgm:t>
    </dgm:pt>
    <dgm:pt modelId="{C538B785-03F5-4D5F-AEC9-5CE996485437}" type="pres">
      <dgm:prSet presAssocID="{246067EE-75FD-4BDF-96EE-5B630AA6CD42}" presName="desTx" presStyleLbl="alignAccFollowNode1" presStyleIdx="0" presStyleCnt="2">
        <dgm:presLayoutVars>
          <dgm:bulletEnabled val="1"/>
        </dgm:presLayoutVars>
      </dgm:prSet>
      <dgm:spPr/>
      <dgm:t>
        <a:bodyPr/>
        <a:lstStyle/>
        <a:p>
          <a:endParaRPr lang="en-US"/>
        </a:p>
      </dgm:t>
    </dgm:pt>
    <dgm:pt modelId="{3C071859-B82F-4452-B544-56A6E12DFDA4}" type="pres">
      <dgm:prSet presAssocID="{0FE2727F-A657-425E-AD46-D4E7EFC036B6}" presName="space" presStyleCnt="0"/>
      <dgm:spPr/>
    </dgm:pt>
    <dgm:pt modelId="{A564C03E-CCF1-4E67-B893-916528CEB841}" type="pres">
      <dgm:prSet presAssocID="{7D6DAD97-DCB2-409B-AF36-25A8CAE068FC}" presName="composite" presStyleCnt="0"/>
      <dgm:spPr/>
    </dgm:pt>
    <dgm:pt modelId="{CC20796A-1B02-4A9A-B0A1-0F56DC0B59A8}" type="pres">
      <dgm:prSet presAssocID="{7D6DAD97-DCB2-409B-AF36-25A8CAE068FC}" presName="parTx" presStyleLbl="alignNode1" presStyleIdx="1" presStyleCnt="2">
        <dgm:presLayoutVars>
          <dgm:chMax val="0"/>
          <dgm:chPref val="0"/>
          <dgm:bulletEnabled val="1"/>
        </dgm:presLayoutVars>
      </dgm:prSet>
      <dgm:spPr/>
      <dgm:t>
        <a:bodyPr/>
        <a:lstStyle/>
        <a:p>
          <a:endParaRPr lang="en-US"/>
        </a:p>
      </dgm:t>
    </dgm:pt>
    <dgm:pt modelId="{0896206B-9C71-4119-90DF-F94D287A64DC}" type="pres">
      <dgm:prSet presAssocID="{7D6DAD97-DCB2-409B-AF36-25A8CAE068FC}" presName="desTx" presStyleLbl="alignAccFollowNode1" presStyleIdx="1" presStyleCnt="2">
        <dgm:presLayoutVars>
          <dgm:bulletEnabled val="1"/>
        </dgm:presLayoutVars>
      </dgm:prSet>
      <dgm:spPr/>
      <dgm:t>
        <a:bodyPr/>
        <a:lstStyle/>
        <a:p>
          <a:endParaRPr lang="en-US"/>
        </a:p>
      </dgm:t>
    </dgm:pt>
  </dgm:ptLst>
  <dgm:cxnLst>
    <dgm:cxn modelId="{BFE26E8A-BF97-4F2E-9972-31D8598B58CC}" srcId="{246067EE-75FD-4BDF-96EE-5B630AA6CD42}" destId="{286142AD-CBA3-46B3-9A9D-23E5DA887708}" srcOrd="0" destOrd="0" parTransId="{34CAA045-47CC-4282-9774-EE97F8E2379E}" sibTransId="{623B41D9-E528-483A-9E4E-24DC39F4113B}"/>
    <dgm:cxn modelId="{9D937E9C-DC0E-4921-8E9B-EE5E08D36750}" type="presOf" srcId="{7D6DAD97-DCB2-409B-AF36-25A8CAE068FC}" destId="{CC20796A-1B02-4A9A-B0A1-0F56DC0B59A8}" srcOrd="0" destOrd="0" presId="urn:microsoft.com/office/officeart/2005/8/layout/hList1"/>
    <dgm:cxn modelId="{4B829D27-A8AF-4851-87BA-629928CB3968}" srcId="{24DB7245-0115-4C2A-9044-0C3FFA740E62}" destId="{7D6DAD97-DCB2-409B-AF36-25A8CAE068FC}" srcOrd="1" destOrd="0" parTransId="{1676E3BF-9D37-4BCA-B86D-45A2A0E3FA4C}" sibTransId="{8B16310F-4D77-4DD0-BD3E-8B9BB14E25B3}"/>
    <dgm:cxn modelId="{B45014B9-C9A2-4C52-9D0D-30D3155B3BFD}" srcId="{7D6DAD97-DCB2-409B-AF36-25A8CAE068FC}" destId="{44E9DE5C-E2E8-4C8D-81E2-479C3B23749F}" srcOrd="1" destOrd="0" parTransId="{FCB0082C-0F85-4E0E-85C2-FEA276BBB85D}" sibTransId="{FCAAB140-5878-4599-84DB-B332EB54AEAB}"/>
    <dgm:cxn modelId="{7EEB1B2F-5DF0-4BCF-86BA-D981E9846400}" srcId="{246067EE-75FD-4BDF-96EE-5B630AA6CD42}" destId="{9B9925E9-E48E-474E-9D89-875E17C66FE7}" srcOrd="1" destOrd="0" parTransId="{18ED146A-777C-4541-A30D-18F6E10F5118}" sibTransId="{467F4C3B-604E-4B64-B79B-194A6B985D79}"/>
    <dgm:cxn modelId="{E4D8EE4B-E324-4CA8-86DF-3DEA6FEA5F53}" type="presOf" srcId="{286142AD-CBA3-46B3-9A9D-23E5DA887708}" destId="{C538B785-03F5-4D5F-AEC9-5CE996485437}" srcOrd="0" destOrd="0" presId="urn:microsoft.com/office/officeart/2005/8/layout/hList1"/>
    <dgm:cxn modelId="{A26347A9-CB88-47BF-90C4-3BFADCB30708}" srcId="{24DB7245-0115-4C2A-9044-0C3FFA740E62}" destId="{246067EE-75FD-4BDF-96EE-5B630AA6CD42}" srcOrd="0" destOrd="0" parTransId="{A734BCDD-6AC7-4CDC-B030-554D7F0CF02D}" sibTransId="{0FE2727F-A657-425E-AD46-D4E7EFC036B6}"/>
    <dgm:cxn modelId="{1FF17BF9-F918-4BC8-B290-AB60065B26CC}" type="presOf" srcId="{246067EE-75FD-4BDF-96EE-5B630AA6CD42}" destId="{8B6A646D-7D08-4872-84D0-9A98B331A9C6}" srcOrd="0" destOrd="0" presId="urn:microsoft.com/office/officeart/2005/8/layout/hList1"/>
    <dgm:cxn modelId="{23337FB7-E89F-4883-B806-2B9BB61959A1}" type="presOf" srcId="{57DB15ED-CCA9-4DEE-AE61-349D1C605155}" destId="{0896206B-9C71-4119-90DF-F94D287A64DC}" srcOrd="0" destOrd="0" presId="urn:microsoft.com/office/officeart/2005/8/layout/hList1"/>
    <dgm:cxn modelId="{21849D3F-BC46-460E-ACF3-41D35BF91374}" type="presOf" srcId="{44E9DE5C-E2E8-4C8D-81E2-479C3B23749F}" destId="{0896206B-9C71-4119-90DF-F94D287A64DC}" srcOrd="0" destOrd="1" presId="urn:microsoft.com/office/officeart/2005/8/layout/hList1"/>
    <dgm:cxn modelId="{56A98929-188F-4486-A2CA-A1B54BFD16CE}" type="presOf" srcId="{24DB7245-0115-4C2A-9044-0C3FFA740E62}" destId="{77DBBF59-6DDA-4A93-B3CC-6FDF313B6F20}" srcOrd="0" destOrd="0" presId="urn:microsoft.com/office/officeart/2005/8/layout/hList1"/>
    <dgm:cxn modelId="{A3D15F4C-007A-4908-BC4A-DDD2FA2EC90B}" type="presOf" srcId="{9B9925E9-E48E-474E-9D89-875E17C66FE7}" destId="{C538B785-03F5-4D5F-AEC9-5CE996485437}" srcOrd="0" destOrd="1" presId="urn:microsoft.com/office/officeart/2005/8/layout/hList1"/>
    <dgm:cxn modelId="{A0CE77B7-3438-4CF8-8698-BBA5CF663159}" srcId="{7D6DAD97-DCB2-409B-AF36-25A8CAE068FC}" destId="{57DB15ED-CCA9-4DEE-AE61-349D1C605155}" srcOrd="0" destOrd="0" parTransId="{E3DF8D38-3357-48A8-9D73-EAD9F8F765EA}" sibTransId="{82B7DF12-9BF0-4B7A-BB71-904B37FA358A}"/>
    <dgm:cxn modelId="{CB0223D4-205F-498D-8975-298EA8A0D57F}" type="presParOf" srcId="{77DBBF59-6DDA-4A93-B3CC-6FDF313B6F20}" destId="{9B558FC1-A4C3-4598-AAEE-67FC2D9A8588}" srcOrd="0" destOrd="0" presId="urn:microsoft.com/office/officeart/2005/8/layout/hList1"/>
    <dgm:cxn modelId="{7749D9A1-18EF-4FD4-91EC-AAA24B9F7573}" type="presParOf" srcId="{9B558FC1-A4C3-4598-AAEE-67FC2D9A8588}" destId="{8B6A646D-7D08-4872-84D0-9A98B331A9C6}" srcOrd="0" destOrd="0" presId="urn:microsoft.com/office/officeart/2005/8/layout/hList1"/>
    <dgm:cxn modelId="{DC53906A-ED65-4B50-98F3-9F9EF34C2060}" type="presParOf" srcId="{9B558FC1-A4C3-4598-AAEE-67FC2D9A8588}" destId="{C538B785-03F5-4D5F-AEC9-5CE996485437}" srcOrd="1" destOrd="0" presId="urn:microsoft.com/office/officeart/2005/8/layout/hList1"/>
    <dgm:cxn modelId="{9820CCCD-40CC-406D-98A2-EA65C309CE70}" type="presParOf" srcId="{77DBBF59-6DDA-4A93-B3CC-6FDF313B6F20}" destId="{3C071859-B82F-4452-B544-56A6E12DFDA4}" srcOrd="1" destOrd="0" presId="urn:microsoft.com/office/officeart/2005/8/layout/hList1"/>
    <dgm:cxn modelId="{7FF16F97-BACC-40CA-BD9E-03213CBCC0C3}" type="presParOf" srcId="{77DBBF59-6DDA-4A93-B3CC-6FDF313B6F20}" destId="{A564C03E-CCF1-4E67-B893-916528CEB841}" srcOrd="2" destOrd="0" presId="urn:microsoft.com/office/officeart/2005/8/layout/hList1"/>
    <dgm:cxn modelId="{FFB75B09-6462-40C2-8536-2D20CC39BA13}" type="presParOf" srcId="{A564C03E-CCF1-4E67-B893-916528CEB841}" destId="{CC20796A-1B02-4A9A-B0A1-0F56DC0B59A8}" srcOrd="0" destOrd="0" presId="urn:microsoft.com/office/officeart/2005/8/layout/hList1"/>
    <dgm:cxn modelId="{4DC3D6C4-6B7C-4678-A369-A2EFAAF21C74}" type="presParOf" srcId="{A564C03E-CCF1-4E67-B893-916528CEB841}" destId="{0896206B-9C71-4119-90DF-F94D287A64DC}" srcOrd="1" destOrd="0" presId="urn:microsoft.com/office/officeart/2005/8/layout/h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FB4AE4-17E7-4D90-96BD-8475CB21A8A0}" type="doc">
      <dgm:prSet loTypeId="urn:microsoft.com/office/officeart/2005/8/layout/process1" loCatId="process" qsTypeId="urn:microsoft.com/office/officeart/2005/8/quickstyle/simple1" qsCatId="simple" csTypeId="urn:microsoft.com/office/officeart/2005/8/colors/accent2_2" csCatId="accent2" phldr="1"/>
      <dgm:spPr/>
    </dgm:pt>
    <dgm:pt modelId="{76A6E7B0-797C-400A-8363-7E6C48F6D7A9}">
      <dgm:prSet phldrT="[Text]"/>
      <dgm:spPr>
        <a:solidFill>
          <a:srgbClr val="548DD4">
            <a:alpha val="89804"/>
          </a:srgbClr>
        </a:solidFill>
      </dgm:spPr>
      <dgm:t>
        <a:bodyPr/>
        <a:lstStyle/>
        <a:p>
          <a:r>
            <a:rPr lang="ro-RO" dirty="0" smtClean="0"/>
            <a:t>Societățile la care au fost descoperite deficiențe</a:t>
          </a:r>
          <a:endParaRPr lang="en-US" dirty="0"/>
        </a:p>
      </dgm:t>
    </dgm:pt>
    <dgm:pt modelId="{5406FBA5-56D5-4690-9FC3-BE9B6E26E70B}" type="parTrans" cxnId="{7BF7D939-4ADB-46A7-9799-B70C90262430}">
      <dgm:prSet/>
      <dgm:spPr/>
      <dgm:t>
        <a:bodyPr/>
        <a:lstStyle/>
        <a:p>
          <a:endParaRPr lang="en-US"/>
        </a:p>
      </dgm:t>
    </dgm:pt>
    <dgm:pt modelId="{20CEE8C8-1749-4829-A90B-C2E055177BE0}" type="sibTrans" cxnId="{7BF7D939-4ADB-46A7-9799-B70C90262430}">
      <dgm:prSet/>
      <dgm:spPr/>
      <dgm:t>
        <a:bodyPr/>
        <a:lstStyle/>
        <a:p>
          <a:endParaRPr lang="en-US"/>
        </a:p>
      </dgm:t>
    </dgm:pt>
    <dgm:pt modelId="{5D14775A-4386-4910-8D2A-570DCBA8BE19}">
      <dgm:prSet phldrT="[Text]"/>
      <dgm:spPr>
        <a:solidFill>
          <a:srgbClr val="548DD4">
            <a:alpha val="89804"/>
          </a:srgbClr>
        </a:solidFill>
      </dgm:spPr>
      <dgm:t>
        <a:bodyPr/>
        <a:lstStyle/>
        <a:p>
          <a:r>
            <a:rPr lang="ro-RO" dirty="0" smtClean="0"/>
            <a:t>Depun la ASF planuri detaliate de măsuri pentru redresare</a:t>
          </a:r>
          <a:endParaRPr lang="en-US" dirty="0"/>
        </a:p>
      </dgm:t>
    </dgm:pt>
    <dgm:pt modelId="{27C7C0C1-C708-4BD1-BF0A-FDCBC2A28A49}" type="parTrans" cxnId="{7BFA8EE4-051B-4B9C-9404-F58EC24B6219}">
      <dgm:prSet/>
      <dgm:spPr/>
      <dgm:t>
        <a:bodyPr/>
        <a:lstStyle/>
        <a:p>
          <a:endParaRPr lang="en-US"/>
        </a:p>
      </dgm:t>
    </dgm:pt>
    <dgm:pt modelId="{91E53447-2D80-46E2-B478-6AE70C0C761D}" type="sibTrans" cxnId="{7BFA8EE4-051B-4B9C-9404-F58EC24B6219}">
      <dgm:prSet/>
      <dgm:spPr/>
      <dgm:t>
        <a:bodyPr/>
        <a:lstStyle/>
        <a:p>
          <a:endParaRPr lang="en-US"/>
        </a:p>
      </dgm:t>
    </dgm:pt>
    <dgm:pt modelId="{5B5FF2D9-BAED-4879-B718-B705EDFF280A}">
      <dgm:prSet phldrT="[Text]"/>
      <dgm:spPr>
        <a:solidFill>
          <a:srgbClr val="548DD4">
            <a:alpha val="89804"/>
          </a:srgbClr>
        </a:solidFill>
      </dgm:spPr>
      <dgm:t>
        <a:bodyPr/>
        <a:lstStyle/>
        <a:p>
          <a:r>
            <a:rPr lang="ro-RO" b="1" dirty="0" smtClean="0"/>
            <a:t>ASF: monitorizare modalitatea de implementare planuri de redresare</a:t>
          </a:r>
          <a:endParaRPr lang="en-US" b="1" dirty="0"/>
        </a:p>
      </dgm:t>
    </dgm:pt>
    <dgm:pt modelId="{585322E7-9CBA-48FC-A1DA-5BF0459D8C49}" type="parTrans" cxnId="{4DF124C0-02C2-4FC1-B989-DA9A96D16C2B}">
      <dgm:prSet/>
      <dgm:spPr/>
      <dgm:t>
        <a:bodyPr/>
        <a:lstStyle/>
        <a:p>
          <a:endParaRPr lang="en-US"/>
        </a:p>
      </dgm:t>
    </dgm:pt>
    <dgm:pt modelId="{6FA54B99-144D-4564-9E7F-68A0032B6526}" type="sibTrans" cxnId="{4DF124C0-02C2-4FC1-B989-DA9A96D16C2B}">
      <dgm:prSet/>
      <dgm:spPr/>
      <dgm:t>
        <a:bodyPr/>
        <a:lstStyle/>
        <a:p>
          <a:endParaRPr lang="en-US"/>
        </a:p>
      </dgm:t>
    </dgm:pt>
    <dgm:pt modelId="{341200CB-7664-4365-83C1-CCECFC88DB63}" type="pres">
      <dgm:prSet presAssocID="{90FB4AE4-17E7-4D90-96BD-8475CB21A8A0}" presName="Name0" presStyleCnt="0">
        <dgm:presLayoutVars>
          <dgm:dir/>
          <dgm:resizeHandles val="exact"/>
        </dgm:presLayoutVars>
      </dgm:prSet>
      <dgm:spPr/>
    </dgm:pt>
    <dgm:pt modelId="{0F47DE5F-FEDD-4333-ADF9-5078D299C745}" type="pres">
      <dgm:prSet presAssocID="{76A6E7B0-797C-400A-8363-7E6C48F6D7A9}" presName="node" presStyleLbl="node1" presStyleIdx="0" presStyleCnt="3">
        <dgm:presLayoutVars>
          <dgm:bulletEnabled val="1"/>
        </dgm:presLayoutVars>
      </dgm:prSet>
      <dgm:spPr/>
      <dgm:t>
        <a:bodyPr/>
        <a:lstStyle/>
        <a:p>
          <a:endParaRPr lang="en-US"/>
        </a:p>
      </dgm:t>
    </dgm:pt>
    <dgm:pt modelId="{58CB1570-230B-49F8-8E5D-0550AAA1BDFE}" type="pres">
      <dgm:prSet presAssocID="{20CEE8C8-1749-4829-A90B-C2E055177BE0}" presName="sibTrans" presStyleLbl="sibTrans2D1" presStyleIdx="0" presStyleCnt="2"/>
      <dgm:spPr/>
      <dgm:t>
        <a:bodyPr/>
        <a:lstStyle/>
        <a:p>
          <a:endParaRPr lang="en-US"/>
        </a:p>
      </dgm:t>
    </dgm:pt>
    <dgm:pt modelId="{425C4BBB-F453-4D94-9B60-921F8F510AB9}" type="pres">
      <dgm:prSet presAssocID="{20CEE8C8-1749-4829-A90B-C2E055177BE0}" presName="connectorText" presStyleLbl="sibTrans2D1" presStyleIdx="0" presStyleCnt="2"/>
      <dgm:spPr/>
      <dgm:t>
        <a:bodyPr/>
        <a:lstStyle/>
        <a:p>
          <a:endParaRPr lang="en-US"/>
        </a:p>
      </dgm:t>
    </dgm:pt>
    <dgm:pt modelId="{1777EB58-0F67-4E8F-AB10-0DEFB7D3F85C}" type="pres">
      <dgm:prSet presAssocID="{5D14775A-4386-4910-8D2A-570DCBA8BE19}" presName="node" presStyleLbl="node1" presStyleIdx="1" presStyleCnt="3">
        <dgm:presLayoutVars>
          <dgm:bulletEnabled val="1"/>
        </dgm:presLayoutVars>
      </dgm:prSet>
      <dgm:spPr/>
      <dgm:t>
        <a:bodyPr/>
        <a:lstStyle/>
        <a:p>
          <a:endParaRPr lang="en-US"/>
        </a:p>
      </dgm:t>
    </dgm:pt>
    <dgm:pt modelId="{5AA0FB53-50EB-4A48-97AF-C350ECD3D73A}" type="pres">
      <dgm:prSet presAssocID="{91E53447-2D80-46E2-B478-6AE70C0C761D}" presName="sibTrans" presStyleLbl="sibTrans2D1" presStyleIdx="1" presStyleCnt="2"/>
      <dgm:spPr/>
      <dgm:t>
        <a:bodyPr/>
        <a:lstStyle/>
        <a:p>
          <a:endParaRPr lang="en-US"/>
        </a:p>
      </dgm:t>
    </dgm:pt>
    <dgm:pt modelId="{A87A7C85-87CA-411B-BFC5-35A6D377B43C}" type="pres">
      <dgm:prSet presAssocID="{91E53447-2D80-46E2-B478-6AE70C0C761D}" presName="connectorText" presStyleLbl="sibTrans2D1" presStyleIdx="1" presStyleCnt="2"/>
      <dgm:spPr/>
      <dgm:t>
        <a:bodyPr/>
        <a:lstStyle/>
        <a:p>
          <a:endParaRPr lang="en-US"/>
        </a:p>
      </dgm:t>
    </dgm:pt>
    <dgm:pt modelId="{6E916752-8E68-419D-92AE-0602528C766E}" type="pres">
      <dgm:prSet presAssocID="{5B5FF2D9-BAED-4879-B718-B705EDFF280A}" presName="node" presStyleLbl="node1" presStyleIdx="2" presStyleCnt="3">
        <dgm:presLayoutVars>
          <dgm:bulletEnabled val="1"/>
        </dgm:presLayoutVars>
      </dgm:prSet>
      <dgm:spPr/>
      <dgm:t>
        <a:bodyPr/>
        <a:lstStyle/>
        <a:p>
          <a:endParaRPr lang="en-US"/>
        </a:p>
      </dgm:t>
    </dgm:pt>
  </dgm:ptLst>
  <dgm:cxnLst>
    <dgm:cxn modelId="{FAA3D292-503C-4BF7-9677-B9A68199557A}" type="presOf" srcId="{20CEE8C8-1749-4829-A90B-C2E055177BE0}" destId="{58CB1570-230B-49F8-8E5D-0550AAA1BDFE}" srcOrd="0" destOrd="0" presId="urn:microsoft.com/office/officeart/2005/8/layout/process1"/>
    <dgm:cxn modelId="{CFBFA136-C474-4A91-B5DD-7F7D191514CB}" type="presOf" srcId="{5D14775A-4386-4910-8D2A-570DCBA8BE19}" destId="{1777EB58-0F67-4E8F-AB10-0DEFB7D3F85C}" srcOrd="0" destOrd="0" presId="urn:microsoft.com/office/officeart/2005/8/layout/process1"/>
    <dgm:cxn modelId="{790F720A-1AC5-4BE1-B94D-909777A82DB8}" type="presOf" srcId="{91E53447-2D80-46E2-B478-6AE70C0C761D}" destId="{5AA0FB53-50EB-4A48-97AF-C350ECD3D73A}" srcOrd="0" destOrd="0" presId="urn:microsoft.com/office/officeart/2005/8/layout/process1"/>
    <dgm:cxn modelId="{CCC50C19-2641-4594-A456-2299805D4DC1}" type="presOf" srcId="{5B5FF2D9-BAED-4879-B718-B705EDFF280A}" destId="{6E916752-8E68-419D-92AE-0602528C766E}" srcOrd="0" destOrd="0" presId="urn:microsoft.com/office/officeart/2005/8/layout/process1"/>
    <dgm:cxn modelId="{46D273B5-D8F4-4855-937B-C0D1486C892B}" type="presOf" srcId="{20CEE8C8-1749-4829-A90B-C2E055177BE0}" destId="{425C4BBB-F453-4D94-9B60-921F8F510AB9}" srcOrd="1" destOrd="0" presId="urn:microsoft.com/office/officeart/2005/8/layout/process1"/>
    <dgm:cxn modelId="{77DF1BCC-FFDC-4C10-95C5-C148392B292B}" type="presOf" srcId="{90FB4AE4-17E7-4D90-96BD-8475CB21A8A0}" destId="{341200CB-7664-4365-83C1-CCECFC88DB63}" srcOrd="0" destOrd="0" presId="urn:microsoft.com/office/officeart/2005/8/layout/process1"/>
    <dgm:cxn modelId="{7BFA8EE4-051B-4B9C-9404-F58EC24B6219}" srcId="{90FB4AE4-17E7-4D90-96BD-8475CB21A8A0}" destId="{5D14775A-4386-4910-8D2A-570DCBA8BE19}" srcOrd="1" destOrd="0" parTransId="{27C7C0C1-C708-4BD1-BF0A-FDCBC2A28A49}" sibTransId="{91E53447-2D80-46E2-B478-6AE70C0C761D}"/>
    <dgm:cxn modelId="{4DF124C0-02C2-4FC1-B989-DA9A96D16C2B}" srcId="{90FB4AE4-17E7-4D90-96BD-8475CB21A8A0}" destId="{5B5FF2D9-BAED-4879-B718-B705EDFF280A}" srcOrd="2" destOrd="0" parTransId="{585322E7-9CBA-48FC-A1DA-5BF0459D8C49}" sibTransId="{6FA54B99-144D-4564-9E7F-68A0032B6526}"/>
    <dgm:cxn modelId="{749A737B-08E0-4CB6-BF56-66F46EA2EA6C}" type="presOf" srcId="{91E53447-2D80-46E2-B478-6AE70C0C761D}" destId="{A87A7C85-87CA-411B-BFC5-35A6D377B43C}" srcOrd="1" destOrd="0" presId="urn:microsoft.com/office/officeart/2005/8/layout/process1"/>
    <dgm:cxn modelId="{7BF7D939-4ADB-46A7-9799-B70C90262430}" srcId="{90FB4AE4-17E7-4D90-96BD-8475CB21A8A0}" destId="{76A6E7B0-797C-400A-8363-7E6C48F6D7A9}" srcOrd="0" destOrd="0" parTransId="{5406FBA5-56D5-4690-9FC3-BE9B6E26E70B}" sibTransId="{20CEE8C8-1749-4829-A90B-C2E055177BE0}"/>
    <dgm:cxn modelId="{4C4F6B3F-A7CE-42E0-BA37-0D7CB576E4E5}" type="presOf" srcId="{76A6E7B0-797C-400A-8363-7E6C48F6D7A9}" destId="{0F47DE5F-FEDD-4333-ADF9-5078D299C745}" srcOrd="0" destOrd="0" presId="urn:microsoft.com/office/officeart/2005/8/layout/process1"/>
    <dgm:cxn modelId="{4F243D59-AB57-445D-AC46-2CF5A029AF04}" type="presParOf" srcId="{341200CB-7664-4365-83C1-CCECFC88DB63}" destId="{0F47DE5F-FEDD-4333-ADF9-5078D299C745}" srcOrd="0" destOrd="0" presId="urn:microsoft.com/office/officeart/2005/8/layout/process1"/>
    <dgm:cxn modelId="{1EDCA8B4-B7AA-4BFD-87D1-0F8D6CFD8214}" type="presParOf" srcId="{341200CB-7664-4365-83C1-CCECFC88DB63}" destId="{58CB1570-230B-49F8-8E5D-0550AAA1BDFE}" srcOrd="1" destOrd="0" presId="urn:microsoft.com/office/officeart/2005/8/layout/process1"/>
    <dgm:cxn modelId="{B6619C84-D246-4AC9-B2C7-370DA447EB64}" type="presParOf" srcId="{58CB1570-230B-49F8-8E5D-0550AAA1BDFE}" destId="{425C4BBB-F453-4D94-9B60-921F8F510AB9}" srcOrd="0" destOrd="0" presId="urn:microsoft.com/office/officeart/2005/8/layout/process1"/>
    <dgm:cxn modelId="{4EEEBF3C-8DE8-453C-8CED-20775D188EC3}" type="presParOf" srcId="{341200CB-7664-4365-83C1-CCECFC88DB63}" destId="{1777EB58-0F67-4E8F-AB10-0DEFB7D3F85C}" srcOrd="2" destOrd="0" presId="urn:microsoft.com/office/officeart/2005/8/layout/process1"/>
    <dgm:cxn modelId="{19BC742F-5A16-4D1C-AB4A-EE3E3F818DD0}" type="presParOf" srcId="{341200CB-7664-4365-83C1-CCECFC88DB63}" destId="{5AA0FB53-50EB-4A48-97AF-C350ECD3D73A}" srcOrd="3" destOrd="0" presId="urn:microsoft.com/office/officeart/2005/8/layout/process1"/>
    <dgm:cxn modelId="{DF906833-D3F3-4947-A05A-7617503FC97C}" type="presParOf" srcId="{5AA0FB53-50EB-4A48-97AF-C350ECD3D73A}" destId="{A87A7C85-87CA-411B-BFC5-35A6D377B43C}" srcOrd="0" destOrd="0" presId="urn:microsoft.com/office/officeart/2005/8/layout/process1"/>
    <dgm:cxn modelId="{DE2F22A4-3AFE-4B65-B885-F082BE0E2CA1}" type="presParOf" srcId="{341200CB-7664-4365-83C1-CCECFC88DB63}" destId="{6E916752-8E68-419D-92AE-0602528C766E}" srcOrd="4" destOrd="0" presId="urn:microsoft.com/office/officeart/2005/8/layout/process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024734-D937-496B-BDAC-51C4C9D40DA5}" type="doc">
      <dgm:prSet loTypeId="urn:microsoft.com/office/officeart/2005/8/layout/matrix3" loCatId="matrix" qsTypeId="urn:microsoft.com/office/officeart/2005/8/quickstyle/simple2" qsCatId="simple" csTypeId="urn:microsoft.com/office/officeart/2005/8/colors/accent2_2" csCatId="accent2" phldr="1"/>
      <dgm:spPr/>
      <dgm:t>
        <a:bodyPr/>
        <a:lstStyle/>
        <a:p>
          <a:endParaRPr lang="en-US"/>
        </a:p>
      </dgm:t>
    </dgm:pt>
    <dgm:pt modelId="{A9C3EFAD-812F-4B0B-8634-6C5AB2F1CC24}">
      <dgm:prSet phldrT="[Text]" custT="1"/>
      <dgm:spPr/>
      <dgm:t>
        <a:bodyPr/>
        <a:lstStyle/>
        <a:p>
          <a:r>
            <a:rPr lang="ro-RO" sz="1400" b="1" dirty="0" smtClean="0"/>
            <a:t>Proiect de importanță strategică pentru piața asigurărilor din România și un proiect european finalizat cu succes </a:t>
          </a:r>
          <a:endParaRPr lang="en-US" sz="1400" b="1" dirty="0"/>
        </a:p>
      </dgm:t>
    </dgm:pt>
    <dgm:pt modelId="{75102622-F756-42F7-B5F4-22F6C8986717}" type="parTrans" cxnId="{F134909E-5E7D-447B-BE12-49C24130E89C}">
      <dgm:prSet/>
      <dgm:spPr/>
      <dgm:t>
        <a:bodyPr/>
        <a:lstStyle/>
        <a:p>
          <a:endParaRPr lang="en-US" sz="2000"/>
        </a:p>
      </dgm:t>
    </dgm:pt>
    <dgm:pt modelId="{64759D00-AA06-43F8-90E0-55E4A9F45918}" type="sibTrans" cxnId="{F134909E-5E7D-447B-BE12-49C24130E89C}">
      <dgm:prSet/>
      <dgm:spPr/>
      <dgm:t>
        <a:bodyPr/>
        <a:lstStyle/>
        <a:p>
          <a:endParaRPr lang="en-US" sz="2000"/>
        </a:p>
      </dgm:t>
    </dgm:pt>
    <dgm:pt modelId="{DF470FA2-22E1-48F8-8EA1-6FD7BA03001A}">
      <dgm:prSet phldrT="[Text]" custT="1"/>
      <dgm:spPr/>
      <dgm:t>
        <a:bodyPr/>
        <a:lstStyle/>
        <a:p>
          <a:r>
            <a:rPr lang="ro-RO" sz="1400" b="1" dirty="0" smtClean="0"/>
            <a:t>A oferit o bună imagine despre situația societăților de asigurare în vederea implementării Solvabilitate II</a:t>
          </a:r>
          <a:endParaRPr lang="en-US" sz="1400" b="1" dirty="0"/>
        </a:p>
      </dgm:t>
    </dgm:pt>
    <dgm:pt modelId="{1125B7C7-F43F-4B68-A20E-8D6E32B8BF84}" type="parTrans" cxnId="{A7D131C1-99BB-4AA7-A1A0-C8C8D2CE9FA9}">
      <dgm:prSet/>
      <dgm:spPr/>
      <dgm:t>
        <a:bodyPr/>
        <a:lstStyle/>
        <a:p>
          <a:endParaRPr lang="en-US" sz="2000"/>
        </a:p>
      </dgm:t>
    </dgm:pt>
    <dgm:pt modelId="{52A62CA6-B204-48F5-A373-B6423F672389}" type="sibTrans" cxnId="{A7D131C1-99BB-4AA7-A1A0-C8C8D2CE9FA9}">
      <dgm:prSet/>
      <dgm:spPr/>
      <dgm:t>
        <a:bodyPr/>
        <a:lstStyle/>
        <a:p>
          <a:endParaRPr lang="en-US" sz="2000"/>
        </a:p>
      </dgm:t>
    </dgm:pt>
    <dgm:pt modelId="{74E83B20-5BDD-4C71-BB00-000B7916FBFA}">
      <dgm:prSet phldrT="[Text]" custT="1"/>
      <dgm:spPr/>
      <dgm:t>
        <a:bodyPr/>
        <a:lstStyle/>
        <a:p>
          <a:r>
            <a:rPr lang="ro-RO" sz="1400" b="1" dirty="0" smtClean="0"/>
            <a:t>Bună coordonare între experții ASF, CE, EIOPA, Auditori, Consultant si Societati participante</a:t>
          </a:r>
          <a:endParaRPr lang="en-US" sz="1400" b="1" dirty="0"/>
        </a:p>
      </dgm:t>
    </dgm:pt>
    <dgm:pt modelId="{F970D11C-9930-4BAE-BF14-92C6FAAC8455}" type="parTrans" cxnId="{2902A013-E7F7-479D-AB26-F8C6BDA8D436}">
      <dgm:prSet/>
      <dgm:spPr/>
      <dgm:t>
        <a:bodyPr/>
        <a:lstStyle/>
        <a:p>
          <a:endParaRPr lang="en-US" sz="2000"/>
        </a:p>
      </dgm:t>
    </dgm:pt>
    <dgm:pt modelId="{9FFA3D8C-9D2C-4C01-8CDC-DBDC5F30AAF9}" type="sibTrans" cxnId="{2902A013-E7F7-479D-AB26-F8C6BDA8D436}">
      <dgm:prSet/>
      <dgm:spPr/>
      <dgm:t>
        <a:bodyPr/>
        <a:lstStyle/>
        <a:p>
          <a:endParaRPr lang="en-US" sz="2000"/>
        </a:p>
      </dgm:t>
    </dgm:pt>
    <dgm:pt modelId="{C83C7446-B4C8-41E8-8DA0-640F5546B186}">
      <dgm:prSet phldrT="[Text]" custT="1"/>
      <dgm:spPr/>
      <dgm:t>
        <a:bodyPr/>
        <a:lstStyle/>
        <a:p>
          <a:r>
            <a:rPr lang="ro-RO" sz="1400" b="1" dirty="0" smtClean="0"/>
            <a:t>Posibilitate de  continuare a proiectului în  alte state membre</a:t>
          </a:r>
          <a:endParaRPr lang="en-US" sz="1400" b="1" dirty="0"/>
        </a:p>
      </dgm:t>
    </dgm:pt>
    <dgm:pt modelId="{28C31285-ED10-4F73-8854-7815D039E238}" type="parTrans" cxnId="{BA7AF553-0ABC-42B9-9657-73C44C8A320A}">
      <dgm:prSet/>
      <dgm:spPr/>
      <dgm:t>
        <a:bodyPr/>
        <a:lstStyle/>
        <a:p>
          <a:endParaRPr lang="en-US" sz="2000"/>
        </a:p>
      </dgm:t>
    </dgm:pt>
    <dgm:pt modelId="{1EB5E777-BE51-4C95-9169-81F02BCACD88}" type="sibTrans" cxnId="{BA7AF553-0ABC-42B9-9657-73C44C8A320A}">
      <dgm:prSet/>
      <dgm:spPr/>
      <dgm:t>
        <a:bodyPr/>
        <a:lstStyle/>
        <a:p>
          <a:endParaRPr lang="en-US" sz="2000"/>
        </a:p>
      </dgm:t>
    </dgm:pt>
    <dgm:pt modelId="{D84244E0-0AEA-4BA2-B3D9-2F966AC942D2}" type="pres">
      <dgm:prSet presAssocID="{A1024734-D937-496B-BDAC-51C4C9D40DA5}" presName="matrix" presStyleCnt="0">
        <dgm:presLayoutVars>
          <dgm:chMax val="1"/>
          <dgm:dir/>
          <dgm:resizeHandles val="exact"/>
        </dgm:presLayoutVars>
      </dgm:prSet>
      <dgm:spPr/>
      <dgm:t>
        <a:bodyPr/>
        <a:lstStyle/>
        <a:p>
          <a:endParaRPr lang="en-US"/>
        </a:p>
      </dgm:t>
    </dgm:pt>
    <dgm:pt modelId="{8FB2AAD2-BA8F-4BFD-B8C8-722FB2194253}" type="pres">
      <dgm:prSet presAssocID="{A1024734-D937-496B-BDAC-51C4C9D40DA5}" presName="diamond" presStyleLbl="bgShp" presStyleIdx="0" presStyleCnt="1"/>
      <dgm:spPr/>
    </dgm:pt>
    <dgm:pt modelId="{AD8E6E30-A151-4AC0-90A6-A86E4B5C91E1}" type="pres">
      <dgm:prSet presAssocID="{A1024734-D937-496B-BDAC-51C4C9D40DA5}" presName="quad1" presStyleLbl="node1" presStyleIdx="0" presStyleCnt="4" custScaleX="123077" custLinFactNeighborX="-12500">
        <dgm:presLayoutVars>
          <dgm:chMax val="0"/>
          <dgm:chPref val="0"/>
          <dgm:bulletEnabled val="1"/>
        </dgm:presLayoutVars>
      </dgm:prSet>
      <dgm:spPr/>
      <dgm:t>
        <a:bodyPr/>
        <a:lstStyle/>
        <a:p>
          <a:endParaRPr lang="en-US"/>
        </a:p>
      </dgm:t>
    </dgm:pt>
    <dgm:pt modelId="{0633DAB5-C980-4C63-98C2-351B1C1916EC}" type="pres">
      <dgm:prSet presAssocID="{A1024734-D937-496B-BDAC-51C4C9D40DA5}" presName="quad2" presStyleLbl="node1" presStyleIdx="1" presStyleCnt="4" custScaleX="123077" custLinFactNeighborX="9615">
        <dgm:presLayoutVars>
          <dgm:chMax val="0"/>
          <dgm:chPref val="0"/>
          <dgm:bulletEnabled val="1"/>
        </dgm:presLayoutVars>
      </dgm:prSet>
      <dgm:spPr/>
      <dgm:t>
        <a:bodyPr/>
        <a:lstStyle/>
        <a:p>
          <a:endParaRPr lang="en-US"/>
        </a:p>
      </dgm:t>
    </dgm:pt>
    <dgm:pt modelId="{258B18B5-C932-4B7B-9448-CC6BA84CFE32}" type="pres">
      <dgm:prSet presAssocID="{A1024734-D937-496B-BDAC-51C4C9D40DA5}" presName="quad3" presStyleLbl="node1" presStyleIdx="2" presStyleCnt="4" custScaleX="123076" custLinFactNeighborX="-14424">
        <dgm:presLayoutVars>
          <dgm:chMax val="0"/>
          <dgm:chPref val="0"/>
          <dgm:bulletEnabled val="1"/>
        </dgm:presLayoutVars>
      </dgm:prSet>
      <dgm:spPr/>
      <dgm:t>
        <a:bodyPr/>
        <a:lstStyle/>
        <a:p>
          <a:endParaRPr lang="en-US"/>
        </a:p>
      </dgm:t>
    </dgm:pt>
    <dgm:pt modelId="{790F33AD-E265-43EF-9B9F-A90231B7FFC5}" type="pres">
      <dgm:prSet presAssocID="{A1024734-D937-496B-BDAC-51C4C9D40DA5}" presName="quad4" presStyleLbl="node1" presStyleIdx="3" presStyleCnt="4" custScaleX="123077" custLinFactNeighborX="9615">
        <dgm:presLayoutVars>
          <dgm:chMax val="0"/>
          <dgm:chPref val="0"/>
          <dgm:bulletEnabled val="1"/>
        </dgm:presLayoutVars>
      </dgm:prSet>
      <dgm:spPr/>
      <dgm:t>
        <a:bodyPr/>
        <a:lstStyle/>
        <a:p>
          <a:endParaRPr lang="en-US"/>
        </a:p>
      </dgm:t>
    </dgm:pt>
  </dgm:ptLst>
  <dgm:cxnLst>
    <dgm:cxn modelId="{DFAB7953-8411-48D6-A25F-DD87B042A39A}" type="presOf" srcId="{A1024734-D937-496B-BDAC-51C4C9D40DA5}" destId="{D84244E0-0AEA-4BA2-B3D9-2F966AC942D2}" srcOrd="0" destOrd="0" presId="urn:microsoft.com/office/officeart/2005/8/layout/matrix3"/>
    <dgm:cxn modelId="{4E4CA01C-376D-49F8-A491-0BF724960847}" type="presOf" srcId="{A9C3EFAD-812F-4B0B-8634-6C5AB2F1CC24}" destId="{AD8E6E30-A151-4AC0-90A6-A86E4B5C91E1}" srcOrd="0" destOrd="0" presId="urn:microsoft.com/office/officeart/2005/8/layout/matrix3"/>
    <dgm:cxn modelId="{7D99F4BA-A35E-431B-8D49-BEE37C213C69}" type="presOf" srcId="{C83C7446-B4C8-41E8-8DA0-640F5546B186}" destId="{790F33AD-E265-43EF-9B9F-A90231B7FFC5}" srcOrd="0" destOrd="0" presId="urn:microsoft.com/office/officeart/2005/8/layout/matrix3"/>
    <dgm:cxn modelId="{A7D131C1-99BB-4AA7-A1A0-C8C8D2CE9FA9}" srcId="{A1024734-D937-496B-BDAC-51C4C9D40DA5}" destId="{DF470FA2-22E1-48F8-8EA1-6FD7BA03001A}" srcOrd="1" destOrd="0" parTransId="{1125B7C7-F43F-4B68-A20E-8D6E32B8BF84}" sibTransId="{52A62CA6-B204-48F5-A373-B6423F672389}"/>
    <dgm:cxn modelId="{2902A013-E7F7-479D-AB26-F8C6BDA8D436}" srcId="{A1024734-D937-496B-BDAC-51C4C9D40DA5}" destId="{74E83B20-5BDD-4C71-BB00-000B7916FBFA}" srcOrd="2" destOrd="0" parTransId="{F970D11C-9930-4BAE-BF14-92C6FAAC8455}" sibTransId="{9FFA3D8C-9D2C-4C01-8CDC-DBDC5F30AAF9}"/>
    <dgm:cxn modelId="{BA7AF553-0ABC-42B9-9657-73C44C8A320A}" srcId="{A1024734-D937-496B-BDAC-51C4C9D40DA5}" destId="{C83C7446-B4C8-41E8-8DA0-640F5546B186}" srcOrd="3" destOrd="0" parTransId="{28C31285-ED10-4F73-8854-7815D039E238}" sibTransId="{1EB5E777-BE51-4C95-9169-81F02BCACD88}"/>
    <dgm:cxn modelId="{7EE9DE9B-33F2-459F-8453-4ED20175BDB0}" type="presOf" srcId="{74E83B20-5BDD-4C71-BB00-000B7916FBFA}" destId="{258B18B5-C932-4B7B-9448-CC6BA84CFE32}" srcOrd="0" destOrd="0" presId="urn:microsoft.com/office/officeart/2005/8/layout/matrix3"/>
    <dgm:cxn modelId="{D89FD96D-A35B-4F6B-A509-42311B6E9E0E}" type="presOf" srcId="{DF470FA2-22E1-48F8-8EA1-6FD7BA03001A}" destId="{0633DAB5-C980-4C63-98C2-351B1C1916EC}" srcOrd="0" destOrd="0" presId="urn:microsoft.com/office/officeart/2005/8/layout/matrix3"/>
    <dgm:cxn modelId="{F134909E-5E7D-447B-BE12-49C24130E89C}" srcId="{A1024734-D937-496B-BDAC-51C4C9D40DA5}" destId="{A9C3EFAD-812F-4B0B-8634-6C5AB2F1CC24}" srcOrd="0" destOrd="0" parTransId="{75102622-F756-42F7-B5F4-22F6C8986717}" sibTransId="{64759D00-AA06-43F8-90E0-55E4A9F45918}"/>
    <dgm:cxn modelId="{FE2C08FE-C262-4705-BD1B-FA957C813E44}" type="presParOf" srcId="{D84244E0-0AEA-4BA2-B3D9-2F966AC942D2}" destId="{8FB2AAD2-BA8F-4BFD-B8C8-722FB2194253}" srcOrd="0" destOrd="0" presId="urn:microsoft.com/office/officeart/2005/8/layout/matrix3"/>
    <dgm:cxn modelId="{8FBC6B47-BB66-4E7E-9509-1CC0655F1148}" type="presParOf" srcId="{D84244E0-0AEA-4BA2-B3D9-2F966AC942D2}" destId="{AD8E6E30-A151-4AC0-90A6-A86E4B5C91E1}" srcOrd="1" destOrd="0" presId="urn:microsoft.com/office/officeart/2005/8/layout/matrix3"/>
    <dgm:cxn modelId="{23CE654F-4A22-4E46-91F1-B421B6FE4C72}" type="presParOf" srcId="{D84244E0-0AEA-4BA2-B3D9-2F966AC942D2}" destId="{0633DAB5-C980-4C63-98C2-351B1C1916EC}" srcOrd="2" destOrd="0" presId="urn:microsoft.com/office/officeart/2005/8/layout/matrix3"/>
    <dgm:cxn modelId="{DEF8C631-908E-46BC-AEFB-7C60056E6DE9}" type="presParOf" srcId="{D84244E0-0AEA-4BA2-B3D9-2F966AC942D2}" destId="{258B18B5-C932-4B7B-9448-CC6BA84CFE32}" srcOrd="3" destOrd="0" presId="urn:microsoft.com/office/officeart/2005/8/layout/matrix3"/>
    <dgm:cxn modelId="{F990C766-4A20-4720-92BD-95043FD2DA9F}" type="presParOf" srcId="{D84244E0-0AEA-4BA2-B3D9-2F966AC942D2}" destId="{790F33AD-E265-43EF-9B9F-A90231B7FFC5}" srcOrd="4" destOrd="0" presId="urn:microsoft.com/office/officeart/2005/8/layout/matrix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F5D5CD-CE63-436B-B796-EF5E08C53D25}" type="doc">
      <dgm:prSet loTypeId="urn:microsoft.com/office/officeart/2005/8/layout/cycle6" loCatId="cycle" qsTypeId="urn:microsoft.com/office/officeart/2005/8/quickstyle/simple1" qsCatId="simple" csTypeId="urn:microsoft.com/office/officeart/2005/8/colors/accent2_1" csCatId="accent2" phldr="1"/>
      <dgm:spPr/>
      <dgm:t>
        <a:bodyPr/>
        <a:lstStyle/>
        <a:p>
          <a:endParaRPr lang="en-US"/>
        </a:p>
      </dgm:t>
    </dgm:pt>
    <dgm:pt modelId="{179CB4EB-390E-4CD6-9F01-A9BBC5BFF902}">
      <dgm:prSet phldrT="[Text]" custT="1"/>
      <dgm:spPr/>
      <dgm:t>
        <a:bodyPr/>
        <a:lstStyle/>
        <a:p>
          <a:r>
            <a:rPr lang="ro-RO" sz="1200" b="1" dirty="0" smtClean="0"/>
            <a:t>ABC</a:t>
          </a:r>
          <a:endParaRPr lang="en-US" sz="1200" b="1" dirty="0"/>
        </a:p>
      </dgm:t>
    </dgm:pt>
    <dgm:pt modelId="{A5EDF283-82CA-4D77-8FCC-2DE6E6C534D7}" type="parTrans" cxnId="{149ED63E-BAFB-4053-8B24-657C02DA597A}">
      <dgm:prSet/>
      <dgm:spPr/>
      <dgm:t>
        <a:bodyPr/>
        <a:lstStyle/>
        <a:p>
          <a:endParaRPr lang="en-US" sz="4000" b="1"/>
        </a:p>
      </dgm:t>
    </dgm:pt>
    <dgm:pt modelId="{3E052F3E-ABCE-411B-870F-EBEC5BFC0E46}" type="sibTrans" cxnId="{149ED63E-BAFB-4053-8B24-657C02DA597A}">
      <dgm:prSet/>
      <dgm:spPr/>
      <dgm:t>
        <a:bodyPr/>
        <a:lstStyle/>
        <a:p>
          <a:endParaRPr lang="en-US" sz="4000" b="1"/>
        </a:p>
      </dgm:t>
    </dgm:pt>
    <dgm:pt modelId="{FFAB19F4-C89C-4C58-BB47-766B89588672}">
      <dgm:prSet phldrT="[Text]" custT="1"/>
      <dgm:spPr/>
      <dgm:t>
        <a:bodyPr/>
        <a:lstStyle/>
        <a:p>
          <a:r>
            <a:rPr lang="ro-RO" sz="1200" b="1" dirty="0" smtClean="0"/>
            <a:t>ASITO</a:t>
          </a:r>
          <a:endParaRPr lang="en-US" sz="1200" b="1" dirty="0"/>
        </a:p>
      </dgm:t>
    </dgm:pt>
    <dgm:pt modelId="{1714F742-0CF0-4786-AE3E-3D204AFE8529}" type="parTrans" cxnId="{4F7FED09-68A9-4B7D-BB4B-63C9887768EB}">
      <dgm:prSet/>
      <dgm:spPr/>
      <dgm:t>
        <a:bodyPr/>
        <a:lstStyle/>
        <a:p>
          <a:endParaRPr lang="en-US" sz="4000" b="1"/>
        </a:p>
      </dgm:t>
    </dgm:pt>
    <dgm:pt modelId="{23AF3709-3232-4FA1-B80B-BBE1BFDE43BC}" type="sibTrans" cxnId="{4F7FED09-68A9-4B7D-BB4B-63C9887768EB}">
      <dgm:prSet/>
      <dgm:spPr/>
      <dgm:t>
        <a:bodyPr/>
        <a:lstStyle/>
        <a:p>
          <a:endParaRPr lang="en-US" sz="4000" b="1"/>
        </a:p>
      </dgm:t>
    </dgm:pt>
    <dgm:pt modelId="{FFB8A27E-D0DD-461F-91CA-F01F8018EAF8}">
      <dgm:prSet phldrT="[Text]" custT="1"/>
      <dgm:spPr/>
      <dgm:t>
        <a:bodyPr/>
        <a:lstStyle/>
        <a:p>
          <a:r>
            <a:rPr lang="ro-RO" sz="1200" b="1" dirty="0" smtClean="0"/>
            <a:t>ASIMED</a:t>
          </a:r>
          <a:endParaRPr lang="en-US" sz="1200" b="1" dirty="0"/>
        </a:p>
      </dgm:t>
    </dgm:pt>
    <dgm:pt modelId="{E8E9334D-04AC-4685-BEA3-4C5496EF3354}" type="parTrans" cxnId="{51722684-995E-4D5C-AB3D-3A7AC4E3FC96}">
      <dgm:prSet/>
      <dgm:spPr/>
      <dgm:t>
        <a:bodyPr/>
        <a:lstStyle/>
        <a:p>
          <a:endParaRPr lang="en-US" sz="4000" b="1"/>
        </a:p>
      </dgm:t>
    </dgm:pt>
    <dgm:pt modelId="{6057781C-2EE3-4B72-954C-0AF4A0402917}" type="sibTrans" cxnId="{51722684-995E-4D5C-AB3D-3A7AC4E3FC96}">
      <dgm:prSet/>
      <dgm:spPr/>
      <dgm:t>
        <a:bodyPr/>
        <a:lstStyle/>
        <a:p>
          <a:endParaRPr lang="en-US" sz="4000" b="1"/>
        </a:p>
      </dgm:t>
    </dgm:pt>
    <dgm:pt modelId="{9A6A9DEB-6707-4D9C-A67A-B9BAFECE26C3}">
      <dgm:prSet phldrT="[Text]" custT="1"/>
      <dgm:spPr/>
      <dgm:t>
        <a:bodyPr/>
        <a:lstStyle/>
        <a:p>
          <a:r>
            <a:rPr lang="ro-RO" sz="1200" b="1" dirty="0" smtClean="0"/>
            <a:t>CREDIT EUROPE</a:t>
          </a:r>
          <a:endParaRPr lang="en-US" sz="1200" b="1" dirty="0"/>
        </a:p>
      </dgm:t>
    </dgm:pt>
    <dgm:pt modelId="{E345815E-29DC-44E6-AE2F-71DAA8337AFE}" type="parTrans" cxnId="{27F967F5-6218-4ABB-93D9-70C646657228}">
      <dgm:prSet/>
      <dgm:spPr/>
      <dgm:t>
        <a:bodyPr/>
        <a:lstStyle/>
        <a:p>
          <a:endParaRPr lang="en-US" sz="4000" b="1"/>
        </a:p>
      </dgm:t>
    </dgm:pt>
    <dgm:pt modelId="{7C5EBE01-C778-4246-9E48-87C5AEA858A6}" type="sibTrans" cxnId="{27F967F5-6218-4ABB-93D9-70C646657228}">
      <dgm:prSet/>
      <dgm:spPr/>
      <dgm:t>
        <a:bodyPr/>
        <a:lstStyle/>
        <a:p>
          <a:endParaRPr lang="en-US" sz="4000" b="1"/>
        </a:p>
      </dgm:t>
    </dgm:pt>
    <dgm:pt modelId="{8B248263-D9D9-4013-8D4C-C2F277E8CE21}">
      <dgm:prSet phldrT="[Text]" custT="1"/>
      <dgm:spPr/>
      <dgm:t>
        <a:bodyPr/>
        <a:lstStyle/>
        <a:p>
          <a:r>
            <a:rPr lang="ro-RO" sz="1200" b="1" dirty="0" smtClean="0"/>
            <a:t>ERGO</a:t>
          </a:r>
          <a:endParaRPr lang="en-US" sz="1200" b="1" dirty="0"/>
        </a:p>
      </dgm:t>
    </dgm:pt>
    <dgm:pt modelId="{07AEEF9C-74FC-41FC-84BF-F3BD71B50C6A}" type="parTrans" cxnId="{6DA327C0-112C-492D-B517-BB703AB67ABE}">
      <dgm:prSet/>
      <dgm:spPr/>
      <dgm:t>
        <a:bodyPr/>
        <a:lstStyle/>
        <a:p>
          <a:endParaRPr lang="en-US" sz="4000" b="1"/>
        </a:p>
      </dgm:t>
    </dgm:pt>
    <dgm:pt modelId="{DFC7E5D5-FD64-4842-899F-DA75BDB6AD6F}" type="sibTrans" cxnId="{6DA327C0-112C-492D-B517-BB703AB67ABE}">
      <dgm:prSet/>
      <dgm:spPr/>
      <dgm:t>
        <a:bodyPr/>
        <a:lstStyle/>
        <a:p>
          <a:endParaRPr lang="en-US" sz="4000" b="1"/>
        </a:p>
      </dgm:t>
    </dgm:pt>
    <dgm:pt modelId="{2FA23787-BB70-408F-A8B8-9F6339F54419}">
      <dgm:prSet phldrT="[Text]" custT="1"/>
      <dgm:spPr/>
      <dgm:t>
        <a:bodyPr/>
        <a:lstStyle/>
        <a:p>
          <a:r>
            <a:rPr lang="ro-RO" sz="1200" b="1" dirty="0" smtClean="0"/>
            <a:t>ATE</a:t>
          </a:r>
          <a:endParaRPr lang="en-US" sz="1200" b="1" dirty="0"/>
        </a:p>
      </dgm:t>
    </dgm:pt>
    <dgm:pt modelId="{BCF93DF6-0482-40CB-B4E9-4AC0ACE788D7}" type="parTrans" cxnId="{676C215B-8E57-41DA-9B12-012908FCDDAA}">
      <dgm:prSet/>
      <dgm:spPr/>
      <dgm:t>
        <a:bodyPr/>
        <a:lstStyle/>
        <a:p>
          <a:endParaRPr lang="en-US" sz="4000" b="1"/>
        </a:p>
      </dgm:t>
    </dgm:pt>
    <dgm:pt modelId="{3DBAAA9A-F2DD-4CFD-B0FE-C4F3167CD06B}" type="sibTrans" cxnId="{676C215B-8E57-41DA-9B12-012908FCDDAA}">
      <dgm:prSet/>
      <dgm:spPr/>
      <dgm:t>
        <a:bodyPr/>
        <a:lstStyle/>
        <a:p>
          <a:endParaRPr lang="en-US" sz="4000" b="1"/>
        </a:p>
      </dgm:t>
    </dgm:pt>
    <dgm:pt modelId="{EDD4BB59-4D73-46DA-B107-4D2C548221B1}">
      <dgm:prSet phldrT="[Text]" custT="1"/>
      <dgm:spPr/>
      <dgm:t>
        <a:bodyPr/>
        <a:lstStyle/>
        <a:p>
          <a:r>
            <a:rPr lang="ro-RO" sz="1200" b="1" dirty="0" smtClean="0"/>
            <a:t>BCR Viață</a:t>
          </a:r>
          <a:endParaRPr lang="en-US" sz="1200" b="1" dirty="0"/>
        </a:p>
      </dgm:t>
    </dgm:pt>
    <dgm:pt modelId="{4E369411-2D26-4F09-ACC3-9E49B75272D0}" type="parTrans" cxnId="{9E9F41D9-A039-4F66-8EBE-6A8D5C5D44E3}">
      <dgm:prSet/>
      <dgm:spPr/>
      <dgm:t>
        <a:bodyPr/>
        <a:lstStyle/>
        <a:p>
          <a:endParaRPr lang="en-US" sz="4000" b="1"/>
        </a:p>
      </dgm:t>
    </dgm:pt>
    <dgm:pt modelId="{0A6CAC3E-9919-4126-95D4-74AFD80F839C}" type="sibTrans" cxnId="{9E9F41D9-A039-4F66-8EBE-6A8D5C5D44E3}">
      <dgm:prSet/>
      <dgm:spPr/>
      <dgm:t>
        <a:bodyPr/>
        <a:lstStyle/>
        <a:p>
          <a:endParaRPr lang="en-US" sz="4000" b="1"/>
        </a:p>
      </dgm:t>
    </dgm:pt>
    <dgm:pt modelId="{E4C06FE5-6919-4C5A-9EAF-FFD00B1586A1}">
      <dgm:prSet phldrT="[Text]" custT="1"/>
      <dgm:spPr/>
      <dgm:t>
        <a:bodyPr/>
        <a:lstStyle/>
        <a:p>
          <a:r>
            <a:rPr lang="ro-RO" sz="1200" b="1" dirty="0" smtClean="0"/>
            <a:t>BRD Viață</a:t>
          </a:r>
          <a:endParaRPr lang="en-US" sz="1200" b="1" dirty="0"/>
        </a:p>
      </dgm:t>
    </dgm:pt>
    <dgm:pt modelId="{9FD6C9ED-3651-4A93-B1FF-4E4B1E2D482F}" type="parTrans" cxnId="{7A224A89-73DA-4753-B19E-B0A1E94E5B9D}">
      <dgm:prSet/>
      <dgm:spPr/>
      <dgm:t>
        <a:bodyPr/>
        <a:lstStyle/>
        <a:p>
          <a:endParaRPr lang="en-US" sz="4000" b="1"/>
        </a:p>
      </dgm:t>
    </dgm:pt>
    <dgm:pt modelId="{FF7502F4-D9A8-4B9B-B605-A790702AA964}" type="sibTrans" cxnId="{7A224A89-73DA-4753-B19E-B0A1E94E5B9D}">
      <dgm:prSet/>
      <dgm:spPr/>
      <dgm:t>
        <a:bodyPr/>
        <a:lstStyle/>
        <a:p>
          <a:endParaRPr lang="en-US" sz="4000" b="1"/>
        </a:p>
      </dgm:t>
    </dgm:pt>
    <dgm:pt modelId="{01CEAD89-25CB-49A8-A819-D880645EB82C}">
      <dgm:prSet phldrT="[Text]" custT="1"/>
      <dgm:spPr/>
      <dgm:t>
        <a:bodyPr/>
        <a:lstStyle/>
        <a:p>
          <a:r>
            <a:rPr lang="ro-RO" sz="1200" b="1" dirty="0" smtClean="0"/>
            <a:t>CERTASIG</a:t>
          </a:r>
          <a:endParaRPr lang="en-US" sz="1200" b="1" dirty="0"/>
        </a:p>
      </dgm:t>
    </dgm:pt>
    <dgm:pt modelId="{64A1EA46-B08F-4F87-A3F3-15EA0A6E0B12}" type="parTrans" cxnId="{A25B2DD2-A955-4DD7-A8DA-ED09EE536157}">
      <dgm:prSet/>
      <dgm:spPr/>
      <dgm:t>
        <a:bodyPr/>
        <a:lstStyle/>
        <a:p>
          <a:endParaRPr lang="en-US" sz="4000" b="1"/>
        </a:p>
      </dgm:t>
    </dgm:pt>
    <dgm:pt modelId="{B6B86122-AC0D-4689-A6AF-0CC5328F4392}" type="sibTrans" cxnId="{A25B2DD2-A955-4DD7-A8DA-ED09EE536157}">
      <dgm:prSet/>
      <dgm:spPr/>
      <dgm:t>
        <a:bodyPr/>
        <a:lstStyle/>
        <a:p>
          <a:endParaRPr lang="en-US" sz="4000" b="1"/>
        </a:p>
      </dgm:t>
    </dgm:pt>
    <dgm:pt modelId="{1A8EE65A-FE67-4F30-B9B1-BECA56780CAD}">
      <dgm:prSet phldrT="[Text]" custT="1"/>
      <dgm:spPr/>
      <dgm:t>
        <a:bodyPr/>
        <a:lstStyle/>
        <a:p>
          <a:r>
            <a:rPr lang="ro-RO" sz="1200" b="1" dirty="0" smtClean="0"/>
            <a:t>CITY</a:t>
          </a:r>
          <a:endParaRPr lang="en-US" sz="1200" b="1" dirty="0"/>
        </a:p>
      </dgm:t>
    </dgm:pt>
    <dgm:pt modelId="{1B7C9DED-8548-4A5A-8CBC-CEC47FEECCE5}" type="parTrans" cxnId="{B318AA4A-0702-4C77-9E9A-44C8D663DE91}">
      <dgm:prSet/>
      <dgm:spPr/>
      <dgm:t>
        <a:bodyPr/>
        <a:lstStyle/>
        <a:p>
          <a:endParaRPr lang="en-US" sz="4000" b="1"/>
        </a:p>
      </dgm:t>
    </dgm:pt>
    <dgm:pt modelId="{70256AB8-6DE7-4295-956E-1BF2F8B76B5B}" type="sibTrans" cxnId="{B318AA4A-0702-4C77-9E9A-44C8D663DE91}">
      <dgm:prSet/>
      <dgm:spPr/>
      <dgm:t>
        <a:bodyPr/>
        <a:lstStyle/>
        <a:p>
          <a:endParaRPr lang="en-US" sz="4000" b="1"/>
        </a:p>
      </dgm:t>
    </dgm:pt>
    <dgm:pt modelId="{864993F4-AE49-453F-8AF8-9E93241F51B7}">
      <dgm:prSet phldrT="[Text]" custT="1"/>
      <dgm:spPr/>
      <dgm:t>
        <a:bodyPr/>
        <a:lstStyle/>
        <a:p>
          <a:r>
            <a:rPr lang="ro-RO" sz="1200" b="1" dirty="0" smtClean="0"/>
            <a:t>EUROLIFE AG</a:t>
          </a:r>
          <a:endParaRPr lang="en-US" sz="1200" b="1" dirty="0"/>
        </a:p>
      </dgm:t>
    </dgm:pt>
    <dgm:pt modelId="{BA1B0841-5DB0-4763-97CD-CD709600EE0F}" type="parTrans" cxnId="{7B57F069-FD50-42C5-8BEE-EAC07DAB3474}">
      <dgm:prSet/>
      <dgm:spPr/>
      <dgm:t>
        <a:bodyPr/>
        <a:lstStyle/>
        <a:p>
          <a:endParaRPr lang="en-US" sz="4000" b="1"/>
        </a:p>
      </dgm:t>
    </dgm:pt>
    <dgm:pt modelId="{20AED89E-29B5-4A10-8492-08CB7FBB08E6}" type="sibTrans" cxnId="{7B57F069-FD50-42C5-8BEE-EAC07DAB3474}">
      <dgm:prSet/>
      <dgm:spPr/>
      <dgm:t>
        <a:bodyPr/>
        <a:lstStyle/>
        <a:p>
          <a:endParaRPr lang="en-US" sz="4000" b="1"/>
        </a:p>
      </dgm:t>
    </dgm:pt>
    <dgm:pt modelId="{01B9BBA6-14C9-46FE-9D44-C614CE71AE8A}">
      <dgm:prSet phldrT="[Text]" custT="1"/>
      <dgm:spPr/>
      <dgm:t>
        <a:bodyPr/>
        <a:lstStyle/>
        <a:p>
          <a:r>
            <a:rPr lang="ro-RO" sz="1200" b="1" dirty="0" smtClean="0"/>
            <a:t>EUROLIFE AV</a:t>
          </a:r>
          <a:endParaRPr lang="en-US" sz="1200" b="1" dirty="0"/>
        </a:p>
      </dgm:t>
    </dgm:pt>
    <dgm:pt modelId="{2CBCAC13-6B8E-4CC2-8C32-447A17A60371}" type="parTrans" cxnId="{D309ECAD-3587-475A-A3D7-52AC17753B78}">
      <dgm:prSet/>
      <dgm:spPr/>
      <dgm:t>
        <a:bodyPr/>
        <a:lstStyle/>
        <a:p>
          <a:endParaRPr lang="en-US" sz="4000" b="1"/>
        </a:p>
      </dgm:t>
    </dgm:pt>
    <dgm:pt modelId="{DA067391-878F-44CD-9B9A-EE3DB9ADC243}" type="sibTrans" cxnId="{D309ECAD-3587-475A-A3D7-52AC17753B78}">
      <dgm:prSet/>
      <dgm:spPr/>
      <dgm:t>
        <a:bodyPr/>
        <a:lstStyle/>
        <a:p>
          <a:endParaRPr lang="en-US" sz="4000" b="1"/>
        </a:p>
      </dgm:t>
    </dgm:pt>
    <dgm:pt modelId="{84136F9D-E4DD-477B-99AD-2B7C40AE44F8}">
      <dgm:prSet phldrT="[Text]" custT="1"/>
      <dgm:spPr/>
      <dgm:t>
        <a:bodyPr/>
        <a:lstStyle/>
        <a:p>
          <a:r>
            <a:rPr lang="ro-RO" sz="1200" b="1" dirty="0" smtClean="0"/>
            <a:t>FATA</a:t>
          </a:r>
          <a:endParaRPr lang="en-US" sz="1200" b="1" dirty="0"/>
        </a:p>
      </dgm:t>
    </dgm:pt>
    <dgm:pt modelId="{EF40D806-CB1E-4398-8BF6-A593CBD0AEB4}" type="parTrans" cxnId="{655A1756-A3FE-467F-B885-6269CFAC0127}">
      <dgm:prSet/>
      <dgm:spPr/>
      <dgm:t>
        <a:bodyPr/>
        <a:lstStyle/>
        <a:p>
          <a:endParaRPr lang="en-US" sz="4000" b="1"/>
        </a:p>
      </dgm:t>
    </dgm:pt>
    <dgm:pt modelId="{5B07922A-2ADA-414F-AABF-22BBAC2DC15D}" type="sibTrans" cxnId="{655A1756-A3FE-467F-B885-6269CFAC0127}">
      <dgm:prSet/>
      <dgm:spPr/>
      <dgm:t>
        <a:bodyPr/>
        <a:lstStyle/>
        <a:p>
          <a:endParaRPr lang="en-US" sz="4000" b="1"/>
        </a:p>
      </dgm:t>
    </dgm:pt>
    <dgm:pt modelId="{4FD48C3C-FFBC-41CB-ADE2-CC7085C85813}">
      <dgm:prSet phldrT="[Text]" custT="1"/>
      <dgm:spPr/>
      <dgm:t>
        <a:bodyPr/>
        <a:lstStyle/>
        <a:p>
          <a:r>
            <a:rPr lang="ro-RO" sz="1200" b="1" dirty="0" smtClean="0"/>
            <a:t>FORTE</a:t>
          </a:r>
          <a:endParaRPr lang="en-US" sz="1200" b="1" dirty="0"/>
        </a:p>
      </dgm:t>
    </dgm:pt>
    <dgm:pt modelId="{61002934-CC49-4CDF-AB5B-7AB727CE01CD}" type="parTrans" cxnId="{E8351089-FA1F-405D-882B-D064FA7FB8C0}">
      <dgm:prSet/>
      <dgm:spPr/>
      <dgm:t>
        <a:bodyPr/>
        <a:lstStyle/>
        <a:p>
          <a:endParaRPr lang="en-US" sz="4000" b="1"/>
        </a:p>
      </dgm:t>
    </dgm:pt>
    <dgm:pt modelId="{494EDC58-16F5-451E-9021-A6235CA475DE}" type="sibTrans" cxnId="{E8351089-FA1F-405D-882B-D064FA7FB8C0}">
      <dgm:prSet/>
      <dgm:spPr/>
      <dgm:t>
        <a:bodyPr/>
        <a:lstStyle/>
        <a:p>
          <a:endParaRPr lang="en-US" sz="4000" b="1"/>
        </a:p>
      </dgm:t>
    </dgm:pt>
    <dgm:pt modelId="{27C43B94-4491-4C9F-9AFC-FE46B5621CEC}">
      <dgm:prSet phldrT="[Text]" custT="1"/>
      <dgm:spPr/>
      <dgm:t>
        <a:bodyPr/>
        <a:lstStyle/>
        <a:p>
          <a:r>
            <a:rPr lang="ro-RO" sz="1200" b="1" dirty="0" smtClean="0"/>
            <a:t>GARANTA</a:t>
          </a:r>
          <a:endParaRPr lang="en-US" sz="1200" b="1" dirty="0"/>
        </a:p>
      </dgm:t>
    </dgm:pt>
    <dgm:pt modelId="{68D22C06-4093-4ACC-A142-AE5BF38896B2}" type="parTrans" cxnId="{EB43F7A3-E2B1-4AAF-897F-048407DCD4D0}">
      <dgm:prSet/>
      <dgm:spPr/>
      <dgm:t>
        <a:bodyPr/>
        <a:lstStyle/>
        <a:p>
          <a:endParaRPr lang="en-US" sz="4000" b="1"/>
        </a:p>
      </dgm:t>
    </dgm:pt>
    <dgm:pt modelId="{0C4CD93C-0356-4CC3-A93A-6C04325E9B47}" type="sibTrans" cxnId="{EB43F7A3-E2B1-4AAF-897F-048407DCD4D0}">
      <dgm:prSet/>
      <dgm:spPr/>
      <dgm:t>
        <a:bodyPr/>
        <a:lstStyle/>
        <a:p>
          <a:endParaRPr lang="en-US" sz="4000" b="1"/>
        </a:p>
      </dgm:t>
    </dgm:pt>
    <dgm:pt modelId="{BF2CB84F-0AA6-4AAB-B17D-0D841B61C32E}">
      <dgm:prSet phldrT="[Text]" custT="1"/>
      <dgm:spPr/>
      <dgm:t>
        <a:bodyPr/>
        <a:lstStyle/>
        <a:p>
          <a:r>
            <a:rPr lang="ro-RO" sz="1200" b="1" dirty="0" smtClean="0"/>
            <a:t>GOTHAER</a:t>
          </a:r>
          <a:endParaRPr lang="en-US" sz="1200" b="1" dirty="0"/>
        </a:p>
      </dgm:t>
    </dgm:pt>
    <dgm:pt modelId="{5CA907D3-228C-48A7-A248-45FEDBA10009}" type="parTrans" cxnId="{B1BB4A1F-8384-4428-9D58-FCAC632AC5A5}">
      <dgm:prSet/>
      <dgm:spPr/>
      <dgm:t>
        <a:bodyPr/>
        <a:lstStyle/>
        <a:p>
          <a:endParaRPr lang="en-US" sz="4000" b="1"/>
        </a:p>
      </dgm:t>
    </dgm:pt>
    <dgm:pt modelId="{4E6A50B7-4D10-47BA-AE10-3914528C50F4}" type="sibTrans" cxnId="{B1BB4A1F-8384-4428-9D58-FCAC632AC5A5}">
      <dgm:prSet/>
      <dgm:spPr/>
      <dgm:t>
        <a:bodyPr/>
        <a:lstStyle/>
        <a:p>
          <a:endParaRPr lang="en-US" sz="4000" b="1"/>
        </a:p>
      </dgm:t>
    </dgm:pt>
    <dgm:pt modelId="{8747A652-3A3A-4585-AD91-C467F39B9289}">
      <dgm:prSet phldrT="[Text]" custT="1"/>
      <dgm:spPr/>
      <dgm:t>
        <a:bodyPr/>
        <a:lstStyle/>
        <a:p>
          <a:r>
            <a:rPr lang="ro-RO" sz="1200" b="1" dirty="0" smtClean="0"/>
            <a:t>GRAWE</a:t>
          </a:r>
          <a:endParaRPr lang="en-US" sz="1200" b="1" dirty="0"/>
        </a:p>
      </dgm:t>
    </dgm:pt>
    <dgm:pt modelId="{C9704D1F-5AAD-48E0-8778-19433DDABF6E}" type="parTrans" cxnId="{B712510F-F17E-456D-9349-19CDD296A70B}">
      <dgm:prSet/>
      <dgm:spPr/>
      <dgm:t>
        <a:bodyPr/>
        <a:lstStyle/>
        <a:p>
          <a:endParaRPr lang="en-US" sz="4000" b="1"/>
        </a:p>
      </dgm:t>
    </dgm:pt>
    <dgm:pt modelId="{337F11F6-E08B-4196-8EBA-8F712E8FA146}" type="sibTrans" cxnId="{B712510F-F17E-456D-9349-19CDD296A70B}">
      <dgm:prSet/>
      <dgm:spPr/>
      <dgm:t>
        <a:bodyPr/>
        <a:lstStyle/>
        <a:p>
          <a:endParaRPr lang="en-US" sz="4000" b="1"/>
        </a:p>
      </dgm:t>
    </dgm:pt>
    <dgm:pt modelId="{5FF72074-073D-4D45-BDE3-840207A376F2}">
      <dgm:prSet phldrT="[Text]" custT="1"/>
      <dgm:spPr/>
      <dgm:t>
        <a:bodyPr/>
        <a:lstStyle/>
        <a:p>
          <a:r>
            <a:rPr lang="ro-RO" sz="1200" b="1" dirty="0" smtClean="0"/>
            <a:t>LIG</a:t>
          </a:r>
          <a:endParaRPr lang="en-US" sz="1200" b="1" dirty="0"/>
        </a:p>
      </dgm:t>
    </dgm:pt>
    <dgm:pt modelId="{19BB7613-A733-43B2-B0F9-8F82ACDAAEE6}" type="parTrans" cxnId="{4A2A0B4D-9C64-49F4-904B-2F81AC699663}">
      <dgm:prSet/>
      <dgm:spPr/>
      <dgm:t>
        <a:bodyPr/>
        <a:lstStyle/>
        <a:p>
          <a:endParaRPr lang="en-US" sz="4000" b="1"/>
        </a:p>
      </dgm:t>
    </dgm:pt>
    <dgm:pt modelId="{702EDCB8-9C9D-4F3D-9BE9-7AE9F7FC389B}" type="sibTrans" cxnId="{4A2A0B4D-9C64-49F4-904B-2F81AC699663}">
      <dgm:prSet/>
      <dgm:spPr/>
      <dgm:t>
        <a:bodyPr/>
        <a:lstStyle/>
        <a:p>
          <a:endParaRPr lang="en-US" sz="4000" b="1"/>
        </a:p>
      </dgm:t>
    </dgm:pt>
    <dgm:pt modelId="{D9901C72-E24F-4C1B-9729-A3A05DB6CAFC}">
      <dgm:prSet phldrT="[Text]" custT="1"/>
      <dgm:spPr/>
      <dgm:t>
        <a:bodyPr/>
        <a:lstStyle/>
        <a:p>
          <a:r>
            <a:rPr lang="ro-RO" sz="1200" b="1" dirty="0" smtClean="0"/>
            <a:t>ONIX</a:t>
          </a:r>
          <a:endParaRPr lang="en-US" sz="1200" b="1" dirty="0"/>
        </a:p>
      </dgm:t>
    </dgm:pt>
    <dgm:pt modelId="{E05B64A9-1735-4B89-BA62-D905725EEAF9}" type="parTrans" cxnId="{5E3D68F5-A6D4-4A3B-8234-93BA7F364D68}">
      <dgm:prSet/>
      <dgm:spPr/>
      <dgm:t>
        <a:bodyPr/>
        <a:lstStyle/>
        <a:p>
          <a:endParaRPr lang="en-US" sz="4000" b="1"/>
        </a:p>
      </dgm:t>
    </dgm:pt>
    <dgm:pt modelId="{6C650CA2-39D0-4389-AE8A-A65934866143}" type="sibTrans" cxnId="{5E3D68F5-A6D4-4A3B-8234-93BA7F364D68}">
      <dgm:prSet/>
      <dgm:spPr/>
      <dgm:t>
        <a:bodyPr/>
        <a:lstStyle/>
        <a:p>
          <a:endParaRPr lang="en-US" sz="4000" b="1"/>
        </a:p>
      </dgm:t>
    </dgm:pt>
    <dgm:pt modelId="{97DFC4DF-9DC2-4CD0-8039-CD389AFF32BF}">
      <dgm:prSet phldrT="[Text]" custT="1"/>
      <dgm:spPr/>
      <dgm:t>
        <a:bodyPr/>
        <a:lstStyle/>
        <a:p>
          <a:r>
            <a:rPr lang="ro-RO" sz="1200" b="1" dirty="0" smtClean="0"/>
            <a:t>SIGNAL IDUNA</a:t>
          </a:r>
          <a:endParaRPr lang="en-US" sz="1200" b="1" dirty="0"/>
        </a:p>
      </dgm:t>
    </dgm:pt>
    <dgm:pt modelId="{811705B3-E49C-4AF1-BC1D-B72C219A4CAC}" type="parTrans" cxnId="{1C138F20-67C6-4F73-97E9-84ECEB1094C2}">
      <dgm:prSet/>
      <dgm:spPr/>
      <dgm:t>
        <a:bodyPr/>
        <a:lstStyle/>
        <a:p>
          <a:endParaRPr lang="en-US" sz="4000" b="1"/>
        </a:p>
      </dgm:t>
    </dgm:pt>
    <dgm:pt modelId="{1F13D7B7-6015-4CAC-AE8F-824699CCD691}" type="sibTrans" cxnId="{1C138F20-67C6-4F73-97E9-84ECEB1094C2}">
      <dgm:prSet/>
      <dgm:spPr/>
      <dgm:t>
        <a:bodyPr/>
        <a:lstStyle/>
        <a:p>
          <a:endParaRPr lang="en-US" sz="4000" b="1"/>
        </a:p>
      </dgm:t>
    </dgm:pt>
    <dgm:pt modelId="{219BD9BE-2BFE-4970-86C5-7C5C04DF3238}">
      <dgm:prSet phldrT="[Text]" custT="1"/>
      <dgm:spPr/>
      <dgm:t>
        <a:bodyPr/>
        <a:lstStyle/>
        <a:p>
          <a:r>
            <a:rPr lang="ro-RO" sz="1200" b="1" dirty="0" smtClean="0"/>
            <a:t>UNIQA Viață</a:t>
          </a:r>
          <a:endParaRPr lang="en-US" sz="1200" b="1" dirty="0"/>
        </a:p>
      </dgm:t>
    </dgm:pt>
    <dgm:pt modelId="{E0D7DE4B-C12A-41F9-8BBC-A644AE2F4FD0}" type="parTrans" cxnId="{D17B0063-AF63-49FD-8D85-72CD99484DFC}">
      <dgm:prSet/>
      <dgm:spPr/>
      <dgm:t>
        <a:bodyPr/>
        <a:lstStyle/>
        <a:p>
          <a:endParaRPr lang="en-US" sz="4000" b="1"/>
        </a:p>
      </dgm:t>
    </dgm:pt>
    <dgm:pt modelId="{97203C2B-0DBB-4CDC-8721-4765E3BB4793}" type="sibTrans" cxnId="{D17B0063-AF63-49FD-8D85-72CD99484DFC}">
      <dgm:prSet/>
      <dgm:spPr/>
      <dgm:t>
        <a:bodyPr/>
        <a:lstStyle/>
        <a:p>
          <a:endParaRPr lang="en-US" sz="4000" b="1"/>
        </a:p>
      </dgm:t>
    </dgm:pt>
    <dgm:pt modelId="{9844EC8A-6725-4320-9523-2A27AE7F6108}" type="pres">
      <dgm:prSet presAssocID="{76F5D5CD-CE63-436B-B796-EF5E08C53D25}" presName="cycle" presStyleCnt="0">
        <dgm:presLayoutVars>
          <dgm:dir/>
          <dgm:resizeHandles val="exact"/>
        </dgm:presLayoutVars>
      </dgm:prSet>
      <dgm:spPr/>
      <dgm:t>
        <a:bodyPr/>
        <a:lstStyle/>
        <a:p>
          <a:endParaRPr lang="en-US"/>
        </a:p>
      </dgm:t>
    </dgm:pt>
    <dgm:pt modelId="{E53D5980-8BB1-4042-A244-86CA1C80CA6D}" type="pres">
      <dgm:prSet presAssocID="{179CB4EB-390E-4CD6-9F01-A9BBC5BFF902}" presName="node" presStyleLbl="node1" presStyleIdx="0" presStyleCnt="21" custScaleX="155131" custScaleY="191245">
        <dgm:presLayoutVars>
          <dgm:bulletEnabled val="1"/>
        </dgm:presLayoutVars>
      </dgm:prSet>
      <dgm:spPr/>
      <dgm:t>
        <a:bodyPr/>
        <a:lstStyle/>
        <a:p>
          <a:endParaRPr lang="en-US"/>
        </a:p>
      </dgm:t>
    </dgm:pt>
    <dgm:pt modelId="{7A6B5BFB-E878-430E-B5DA-A7CAFEED8D4B}" type="pres">
      <dgm:prSet presAssocID="{179CB4EB-390E-4CD6-9F01-A9BBC5BFF902}" presName="spNode" presStyleCnt="0"/>
      <dgm:spPr/>
    </dgm:pt>
    <dgm:pt modelId="{206CD42F-EB13-4073-A0AB-89BB60FD552C}" type="pres">
      <dgm:prSet presAssocID="{3E052F3E-ABCE-411B-870F-EBEC5BFC0E46}" presName="sibTrans" presStyleLbl="sibTrans1D1" presStyleIdx="0" presStyleCnt="21"/>
      <dgm:spPr/>
      <dgm:t>
        <a:bodyPr/>
        <a:lstStyle/>
        <a:p>
          <a:endParaRPr lang="en-US"/>
        </a:p>
      </dgm:t>
    </dgm:pt>
    <dgm:pt modelId="{3FB368E0-8626-4882-8D80-ED6AEC22B556}" type="pres">
      <dgm:prSet presAssocID="{FFAB19F4-C89C-4C58-BB47-766B89588672}" presName="node" presStyleLbl="node1" presStyleIdx="1" presStyleCnt="21" custScaleX="156313" custScaleY="183659">
        <dgm:presLayoutVars>
          <dgm:bulletEnabled val="1"/>
        </dgm:presLayoutVars>
      </dgm:prSet>
      <dgm:spPr/>
      <dgm:t>
        <a:bodyPr/>
        <a:lstStyle/>
        <a:p>
          <a:endParaRPr lang="en-US"/>
        </a:p>
      </dgm:t>
    </dgm:pt>
    <dgm:pt modelId="{26819926-27DB-4EB5-BA11-77A06F6A3D21}" type="pres">
      <dgm:prSet presAssocID="{FFAB19F4-C89C-4C58-BB47-766B89588672}" presName="spNode" presStyleCnt="0"/>
      <dgm:spPr/>
    </dgm:pt>
    <dgm:pt modelId="{BF6F723D-D2FD-42C9-83D7-283C7712083F}" type="pres">
      <dgm:prSet presAssocID="{23AF3709-3232-4FA1-B80B-BBE1BFDE43BC}" presName="sibTrans" presStyleLbl="sibTrans1D1" presStyleIdx="1" presStyleCnt="21"/>
      <dgm:spPr/>
      <dgm:t>
        <a:bodyPr/>
        <a:lstStyle/>
        <a:p>
          <a:endParaRPr lang="en-US"/>
        </a:p>
      </dgm:t>
    </dgm:pt>
    <dgm:pt modelId="{79E31D1D-CF71-47B2-A9A9-7568BF7C9F01}" type="pres">
      <dgm:prSet presAssocID="{FFB8A27E-D0DD-461F-91CA-F01F8018EAF8}" presName="node" presStyleLbl="node1" presStyleIdx="2" presStyleCnt="21" custScaleX="228949" custScaleY="187446">
        <dgm:presLayoutVars>
          <dgm:bulletEnabled val="1"/>
        </dgm:presLayoutVars>
      </dgm:prSet>
      <dgm:spPr/>
      <dgm:t>
        <a:bodyPr/>
        <a:lstStyle/>
        <a:p>
          <a:endParaRPr lang="en-US"/>
        </a:p>
      </dgm:t>
    </dgm:pt>
    <dgm:pt modelId="{C9890315-5380-41F2-B432-DACA50FE8E7D}" type="pres">
      <dgm:prSet presAssocID="{FFB8A27E-D0DD-461F-91CA-F01F8018EAF8}" presName="spNode" presStyleCnt="0"/>
      <dgm:spPr/>
    </dgm:pt>
    <dgm:pt modelId="{A0D93C96-AFA9-495A-B155-6FA708B05056}" type="pres">
      <dgm:prSet presAssocID="{6057781C-2EE3-4B72-954C-0AF4A0402917}" presName="sibTrans" presStyleLbl="sibTrans1D1" presStyleIdx="2" presStyleCnt="21"/>
      <dgm:spPr/>
      <dgm:t>
        <a:bodyPr/>
        <a:lstStyle/>
        <a:p>
          <a:endParaRPr lang="en-US"/>
        </a:p>
      </dgm:t>
    </dgm:pt>
    <dgm:pt modelId="{95B72321-F238-4800-897A-B47312C28DDE}" type="pres">
      <dgm:prSet presAssocID="{2FA23787-BB70-408F-A8B8-9F6339F54419}" presName="node" presStyleLbl="node1" presStyleIdx="3" presStyleCnt="21" custScaleX="163138" custScaleY="177505">
        <dgm:presLayoutVars>
          <dgm:bulletEnabled val="1"/>
        </dgm:presLayoutVars>
      </dgm:prSet>
      <dgm:spPr/>
      <dgm:t>
        <a:bodyPr/>
        <a:lstStyle/>
        <a:p>
          <a:endParaRPr lang="en-US"/>
        </a:p>
      </dgm:t>
    </dgm:pt>
    <dgm:pt modelId="{CEB293C0-CAFB-4D68-84B8-0660537CFB83}" type="pres">
      <dgm:prSet presAssocID="{2FA23787-BB70-408F-A8B8-9F6339F54419}" presName="spNode" presStyleCnt="0"/>
      <dgm:spPr/>
    </dgm:pt>
    <dgm:pt modelId="{3C3400DD-C4F8-4D29-B051-2DF9B21C0A79}" type="pres">
      <dgm:prSet presAssocID="{3DBAAA9A-F2DD-4CFD-B0FE-C4F3167CD06B}" presName="sibTrans" presStyleLbl="sibTrans1D1" presStyleIdx="3" presStyleCnt="21"/>
      <dgm:spPr/>
      <dgm:t>
        <a:bodyPr/>
        <a:lstStyle/>
        <a:p>
          <a:endParaRPr lang="en-US"/>
        </a:p>
      </dgm:t>
    </dgm:pt>
    <dgm:pt modelId="{D5667BE7-0253-4FEB-8A43-865307777838}" type="pres">
      <dgm:prSet presAssocID="{EDD4BB59-4D73-46DA-B107-4D2C548221B1}" presName="node" presStyleLbl="node1" presStyleIdx="4" presStyleCnt="21" custScaleX="142724" custScaleY="186008">
        <dgm:presLayoutVars>
          <dgm:bulletEnabled val="1"/>
        </dgm:presLayoutVars>
      </dgm:prSet>
      <dgm:spPr/>
      <dgm:t>
        <a:bodyPr/>
        <a:lstStyle/>
        <a:p>
          <a:endParaRPr lang="en-US"/>
        </a:p>
      </dgm:t>
    </dgm:pt>
    <dgm:pt modelId="{54C73210-6A95-48CF-95AA-6D425AEF6F62}" type="pres">
      <dgm:prSet presAssocID="{EDD4BB59-4D73-46DA-B107-4D2C548221B1}" presName="spNode" presStyleCnt="0"/>
      <dgm:spPr/>
    </dgm:pt>
    <dgm:pt modelId="{A8EB18CC-3C76-483C-82EE-BEABA670015D}" type="pres">
      <dgm:prSet presAssocID="{0A6CAC3E-9919-4126-95D4-74AFD80F839C}" presName="sibTrans" presStyleLbl="sibTrans1D1" presStyleIdx="4" presStyleCnt="21"/>
      <dgm:spPr/>
      <dgm:t>
        <a:bodyPr/>
        <a:lstStyle/>
        <a:p>
          <a:endParaRPr lang="en-US"/>
        </a:p>
      </dgm:t>
    </dgm:pt>
    <dgm:pt modelId="{8E3413F9-5796-4A63-92AC-DCE738028DE3}" type="pres">
      <dgm:prSet presAssocID="{E4C06FE5-6919-4C5A-9EAF-FFD00B1586A1}" presName="node" presStyleLbl="node1" presStyleIdx="5" presStyleCnt="21" custScaleX="180170" custScaleY="195226">
        <dgm:presLayoutVars>
          <dgm:bulletEnabled val="1"/>
        </dgm:presLayoutVars>
      </dgm:prSet>
      <dgm:spPr/>
      <dgm:t>
        <a:bodyPr/>
        <a:lstStyle/>
        <a:p>
          <a:endParaRPr lang="en-US"/>
        </a:p>
      </dgm:t>
    </dgm:pt>
    <dgm:pt modelId="{EDFAB5B1-FAFB-4867-AEED-E4CC56501AB4}" type="pres">
      <dgm:prSet presAssocID="{E4C06FE5-6919-4C5A-9EAF-FFD00B1586A1}" presName="spNode" presStyleCnt="0"/>
      <dgm:spPr/>
    </dgm:pt>
    <dgm:pt modelId="{560FF5A7-7880-4B97-83C6-9E03B4E8E121}" type="pres">
      <dgm:prSet presAssocID="{FF7502F4-D9A8-4B9B-B605-A790702AA964}" presName="sibTrans" presStyleLbl="sibTrans1D1" presStyleIdx="5" presStyleCnt="21"/>
      <dgm:spPr/>
      <dgm:t>
        <a:bodyPr/>
        <a:lstStyle/>
        <a:p>
          <a:endParaRPr lang="en-US"/>
        </a:p>
      </dgm:t>
    </dgm:pt>
    <dgm:pt modelId="{48D0A656-6F3C-41E0-9D12-26FB1012103E}" type="pres">
      <dgm:prSet presAssocID="{01CEAD89-25CB-49A8-A819-D880645EB82C}" presName="node" presStyleLbl="node1" presStyleIdx="6" presStyleCnt="21" custScaleX="207965" custScaleY="192588">
        <dgm:presLayoutVars>
          <dgm:bulletEnabled val="1"/>
        </dgm:presLayoutVars>
      </dgm:prSet>
      <dgm:spPr/>
      <dgm:t>
        <a:bodyPr/>
        <a:lstStyle/>
        <a:p>
          <a:endParaRPr lang="en-US"/>
        </a:p>
      </dgm:t>
    </dgm:pt>
    <dgm:pt modelId="{A7ED752D-AEFA-4DAD-BD0F-F4800989D616}" type="pres">
      <dgm:prSet presAssocID="{01CEAD89-25CB-49A8-A819-D880645EB82C}" presName="spNode" presStyleCnt="0"/>
      <dgm:spPr/>
    </dgm:pt>
    <dgm:pt modelId="{D11AE56A-99D2-4426-AB4E-FD087A4D9AEB}" type="pres">
      <dgm:prSet presAssocID="{B6B86122-AC0D-4689-A6AF-0CC5328F4392}" presName="sibTrans" presStyleLbl="sibTrans1D1" presStyleIdx="6" presStyleCnt="21"/>
      <dgm:spPr/>
      <dgm:t>
        <a:bodyPr/>
        <a:lstStyle/>
        <a:p>
          <a:endParaRPr lang="en-US"/>
        </a:p>
      </dgm:t>
    </dgm:pt>
    <dgm:pt modelId="{E43FC39E-C68B-4EA4-8972-D752AA8E1E39}" type="pres">
      <dgm:prSet presAssocID="{1A8EE65A-FE67-4F30-B9B1-BECA56780CAD}" presName="node" presStyleLbl="node1" presStyleIdx="7" presStyleCnt="21" custScaleX="182758" custScaleY="225256">
        <dgm:presLayoutVars>
          <dgm:bulletEnabled val="1"/>
        </dgm:presLayoutVars>
      </dgm:prSet>
      <dgm:spPr/>
      <dgm:t>
        <a:bodyPr/>
        <a:lstStyle/>
        <a:p>
          <a:endParaRPr lang="en-US"/>
        </a:p>
      </dgm:t>
    </dgm:pt>
    <dgm:pt modelId="{F13EBC9F-CF75-439F-A55D-32DC86053FFC}" type="pres">
      <dgm:prSet presAssocID="{1A8EE65A-FE67-4F30-B9B1-BECA56780CAD}" presName="spNode" presStyleCnt="0"/>
      <dgm:spPr/>
    </dgm:pt>
    <dgm:pt modelId="{1852C758-2E1E-4C76-8010-E15BA6E1AE1B}" type="pres">
      <dgm:prSet presAssocID="{70256AB8-6DE7-4295-956E-1BF2F8B76B5B}" presName="sibTrans" presStyleLbl="sibTrans1D1" presStyleIdx="7" presStyleCnt="21"/>
      <dgm:spPr/>
      <dgm:t>
        <a:bodyPr/>
        <a:lstStyle/>
        <a:p>
          <a:endParaRPr lang="en-US"/>
        </a:p>
      </dgm:t>
    </dgm:pt>
    <dgm:pt modelId="{98357BC0-DF3C-453D-8E31-67350A05BD3A}" type="pres">
      <dgm:prSet presAssocID="{9A6A9DEB-6707-4D9C-A67A-B9BAFECE26C3}" presName="node" presStyleLbl="node1" presStyleIdx="8" presStyleCnt="21" custScaleX="207753" custScaleY="161203">
        <dgm:presLayoutVars>
          <dgm:bulletEnabled val="1"/>
        </dgm:presLayoutVars>
      </dgm:prSet>
      <dgm:spPr/>
      <dgm:t>
        <a:bodyPr/>
        <a:lstStyle/>
        <a:p>
          <a:endParaRPr lang="en-US"/>
        </a:p>
      </dgm:t>
    </dgm:pt>
    <dgm:pt modelId="{F46F1444-82C0-4D3E-BA8D-F23283A51B18}" type="pres">
      <dgm:prSet presAssocID="{9A6A9DEB-6707-4D9C-A67A-B9BAFECE26C3}" presName="spNode" presStyleCnt="0"/>
      <dgm:spPr/>
    </dgm:pt>
    <dgm:pt modelId="{4DAF35D6-1562-48F8-AFE8-56B5CFD01524}" type="pres">
      <dgm:prSet presAssocID="{7C5EBE01-C778-4246-9E48-87C5AEA858A6}" presName="sibTrans" presStyleLbl="sibTrans1D1" presStyleIdx="8" presStyleCnt="21"/>
      <dgm:spPr/>
      <dgm:t>
        <a:bodyPr/>
        <a:lstStyle/>
        <a:p>
          <a:endParaRPr lang="en-US"/>
        </a:p>
      </dgm:t>
    </dgm:pt>
    <dgm:pt modelId="{B38274D3-7AD7-43E6-9290-C5D6E6329C81}" type="pres">
      <dgm:prSet presAssocID="{8B248263-D9D9-4013-8D4C-C2F277E8CE21}" presName="node" presStyleLbl="node1" presStyleIdx="9" presStyleCnt="21" custScaleX="150315" custScaleY="154777">
        <dgm:presLayoutVars>
          <dgm:bulletEnabled val="1"/>
        </dgm:presLayoutVars>
      </dgm:prSet>
      <dgm:spPr/>
      <dgm:t>
        <a:bodyPr/>
        <a:lstStyle/>
        <a:p>
          <a:endParaRPr lang="en-US"/>
        </a:p>
      </dgm:t>
    </dgm:pt>
    <dgm:pt modelId="{5619894E-C015-4E05-B942-441D11F7EDBD}" type="pres">
      <dgm:prSet presAssocID="{8B248263-D9D9-4013-8D4C-C2F277E8CE21}" presName="spNode" presStyleCnt="0"/>
      <dgm:spPr/>
    </dgm:pt>
    <dgm:pt modelId="{6C386B84-3248-443A-B608-4C34E6B7EF5D}" type="pres">
      <dgm:prSet presAssocID="{DFC7E5D5-FD64-4842-899F-DA75BDB6AD6F}" presName="sibTrans" presStyleLbl="sibTrans1D1" presStyleIdx="9" presStyleCnt="21"/>
      <dgm:spPr/>
      <dgm:t>
        <a:bodyPr/>
        <a:lstStyle/>
        <a:p>
          <a:endParaRPr lang="en-US"/>
        </a:p>
      </dgm:t>
    </dgm:pt>
    <dgm:pt modelId="{A4E8188E-AC45-4146-8A26-8875F3E106FD}" type="pres">
      <dgm:prSet presAssocID="{864993F4-AE49-453F-8AF8-9E93241F51B7}" presName="node" presStyleLbl="node1" presStyleIdx="10" presStyleCnt="21" custScaleX="167541" custScaleY="178179">
        <dgm:presLayoutVars>
          <dgm:bulletEnabled val="1"/>
        </dgm:presLayoutVars>
      </dgm:prSet>
      <dgm:spPr/>
      <dgm:t>
        <a:bodyPr/>
        <a:lstStyle/>
        <a:p>
          <a:endParaRPr lang="en-US"/>
        </a:p>
      </dgm:t>
    </dgm:pt>
    <dgm:pt modelId="{D8F28E05-60B2-4059-997B-2F922948CAEC}" type="pres">
      <dgm:prSet presAssocID="{864993F4-AE49-453F-8AF8-9E93241F51B7}" presName="spNode" presStyleCnt="0"/>
      <dgm:spPr/>
    </dgm:pt>
    <dgm:pt modelId="{CB411649-9050-4BF1-8914-E2147BC1E1CB}" type="pres">
      <dgm:prSet presAssocID="{20AED89E-29B5-4A10-8492-08CB7FBB08E6}" presName="sibTrans" presStyleLbl="sibTrans1D1" presStyleIdx="10" presStyleCnt="21"/>
      <dgm:spPr/>
      <dgm:t>
        <a:bodyPr/>
        <a:lstStyle/>
        <a:p>
          <a:endParaRPr lang="en-US"/>
        </a:p>
      </dgm:t>
    </dgm:pt>
    <dgm:pt modelId="{D09DE469-8C21-42D4-A789-5F391FA0D9E2}" type="pres">
      <dgm:prSet presAssocID="{01B9BBA6-14C9-46FE-9D44-C614CE71AE8A}" presName="node" presStyleLbl="node1" presStyleIdx="11" presStyleCnt="21" custScaleX="164859" custScaleY="197776">
        <dgm:presLayoutVars>
          <dgm:bulletEnabled val="1"/>
        </dgm:presLayoutVars>
      </dgm:prSet>
      <dgm:spPr/>
      <dgm:t>
        <a:bodyPr/>
        <a:lstStyle/>
        <a:p>
          <a:endParaRPr lang="en-US"/>
        </a:p>
      </dgm:t>
    </dgm:pt>
    <dgm:pt modelId="{DB54E992-8F5F-4046-9B16-C49D8EF57785}" type="pres">
      <dgm:prSet presAssocID="{01B9BBA6-14C9-46FE-9D44-C614CE71AE8A}" presName="spNode" presStyleCnt="0"/>
      <dgm:spPr/>
    </dgm:pt>
    <dgm:pt modelId="{95725CFE-926F-4BE6-8F12-29ED5E2A51DE}" type="pres">
      <dgm:prSet presAssocID="{DA067391-878F-44CD-9B9A-EE3DB9ADC243}" presName="sibTrans" presStyleLbl="sibTrans1D1" presStyleIdx="11" presStyleCnt="21"/>
      <dgm:spPr/>
      <dgm:t>
        <a:bodyPr/>
        <a:lstStyle/>
        <a:p>
          <a:endParaRPr lang="en-US"/>
        </a:p>
      </dgm:t>
    </dgm:pt>
    <dgm:pt modelId="{F0A55DA7-9476-48F4-9804-4D5B43D3D890}" type="pres">
      <dgm:prSet presAssocID="{84136F9D-E4DD-477B-99AD-2B7C40AE44F8}" presName="node" presStyleLbl="node1" presStyleIdx="12" presStyleCnt="21" custScaleX="177547" custScaleY="148450">
        <dgm:presLayoutVars>
          <dgm:bulletEnabled val="1"/>
        </dgm:presLayoutVars>
      </dgm:prSet>
      <dgm:spPr/>
      <dgm:t>
        <a:bodyPr/>
        <a:lstStyle/>
        <a:p>
          <a:endParaRPr lang="en-US"/>
        </a:p>
      </dgm:t>
    </dgm:pt>
    <dgm:pt modelId="{15E48B12-9D79-4BDA-8703-708633CE4F3A}" type="pres">
      <dgm:prSet presAssocID="{84136F9D-E4DD-477B-99AD-2B7C40AE44F8}" presName="spNode" presStyleCnt="0"/>
      <dgm:spPr/>
    </dgm:pt>
    <dgm:pt modelId="{D3821070-1BC4-4D87-AAA5-D7E41C3DE83B}" type="pres">
      <dgm:prSet presAssocID="{5B07922A-2ADA-414F-AABF-22BBAC2DC15D}" presName="sibTrans" presStyleLbl="sibTrans1D1" presStyleIdx="12" presStyleCnt="21"/>
      <dgm:spPr/>
      <dgm:t>
        <a:bodyPr/>
        <a:lstStyle/>
        <a:p>
          <a:endParaRPr lang="en-US"/>
        </a:p>
      </dgm:t>
    </dgm:pt>
    <dgm:pt modelId="{E60B7213-1D6D-46E5-94AF-E20F6BFD4B58}" type="pres">
      <dgm:prSet presAssocID="{4FD48C3C-FFBC-41CB-ADE2-CC7085C85813}" presName="node" presStyleLbl="node1" presStyleIdx="13" presStyleCnt="21" custScaleX="184619" custScaleY="151405">
        <dgm:presLayoutVars>
          <dgm:bulletEnabled val="1"/>
        </dgm:presLayoutVars>
      </dgm:prSet>
      <dgm:spPr/>
      <dgm:t>
        <a:bodyPr/>
        <a:lstStyle/>
        <a:p>
          <a:endParaRPr lang="en-US"/>
        </a:p>
      </dgm:t>
    </dgm:pt>
    <dgm:pt modelId="{104CF5E4-8C38-446D-9E2A-DC22F42DE97A}" type="pres">
      <dgm:prSet presAssocID="{4FD48C3C-FFBC-41CB-ADE2-CC7085C85813}" presName="spNode" presStyleCnt="0"/>
      <dgm:spPr/>
    </dgm:pt>
    <dgm:pt modelId="{25A56CDD-7A63-41BC-A82F-EBB87BBC98E2}" type="pres">
      <dgm:prSet presAssocID="{494EDC58-16F5-451E-9021-A6235CA475DE}" presName="sibTrans" presStyleLbl="sibTrans1D1" presStyleIdx="13" presStyleCnt="21"/>
      <dgm:spPr/>
      <dgm:t>
        <a:bodyPr/>
        <a:lstStyle/>
        <a:p>
          <a:endParaRPr lang="en-US"/>
        </a:p>
      </dgm:t>
    </dgm:pt>
    <dgm:pt modelId="{4544DCB2-E497-421C-8CC7-950471AF637B}" type="pres">
      <dgm:prSet presAssocID="{27C43B94-4491-4C9F-9AFC-FE46B5621CEC}" presName="node" presStyleLbl="node1" presStyleIdx="14" presStyleCnt="21" custScaleX="223231" custScaleY="212193">
        <dgm:presLayoutVars>
          <dgm:bulletEnabled val="1"/>
        </dgm:presLayoutVars>
      </dgm:prSet>
      <dgm:spPr/>
      <dgm:t>
        <a:bodyPr/>
        <a:lstStyle/>
        <a:p>
          <a:endParaRPr lang="en-US"/>
        </a:p>
      </dgm:t>
    </dgm:pt>
    <dgm:pt modelId="{172FB2D9-CFC9-4FD3-82FF-2E9CD9A83A2A}" type="pres">
      <dgm:prSet presAssocID="{27C43B94-4491-4C9F-9AFC-FE46B5621CEC}" presName="spNode" presStyleCnt="0"/>
      <dgm:spPr/>
    </dgm:pt>
    <dgm:pt modelId="{02C4E5F5-F878-4C16-8A49-2D794DD527F7}" type="pres">
      <dgm:prSet presAssocID="{0C4CD93C-0356-4CC3-A93A-6C04325E9B47}" presName="sibTrans" presStyleLbl="sibTrans1D1" presStyleIdx="14" presStyleCnt="21"/>
      <dgm:spPr/>
      <dgm:t>
        <a:bodyPr/>
        <a:lstStyle/>
        <a:p>
          <a:endParaRPr lang="en-US"/>
        </a:p>
      </dgm:t>
    </dgm:pt>
    <dgm:pt modelId="{F729DFDB-0062-4D08-BD82-CAC9DC8E32B7}" type="pres">
      <dgm:prSet presAssocID="{BF2CB84F-0AA6-4AAB-B17D-0D841B61C32E}" presName="node" presStyleLbl="node1" presStyleIdx="15" presStyleCnt="21" custScaleX="235199" custScaleY="179523">
        <dgm:presLayoutVars>
          <dgm:bulletEnabled val="1"/>
        </dgm:presLayoutVars>
      </dgm:prSet>
      <dgm:spPr/>
      <dgm:t>
        <a:bodyPr/>
        <a:lstStyle/>
        <a:p>
          <a:endParaRPr lang="en-US"/>
        </a:p>
      </dgm:t>
    </dgm:pt>
    <dgm:pt modelId="{7F53FF57-AC96-4C16-B7C4-2690D4AE5020}" type="pres">
      <dgm:prSet presAssocID="{BF2CB84F-0AA6-4AAB-B17D-0D841B61C32E}" presName="spNode" presStyleCnt="0"/>
      <dgm:spPr/>
    </dgm:pt>
    <dgm:pt modelId="{4FD2449F-BDED-41B2-9468-7A2BF1E9329B}" type="pres">
      <dgm:prSet presAssocID="{4E6A50B7-4D10-47BA-AE10-3914528C50F4}" presName="sibTrans" presStyleLbl="sibTrans1D1" presStyleIdx="15" presStyleCnt="21"/>
      <dgm:spPr/>
      <dgm:t>
        <a:bodyPr/>
        <a:lstStyle/>
        <a:p>
          <a:endParaRPr lang="en-US"/>
        </a:p>
      </dgm:t>
    </dgm:pt>
    <dgm:pt modelId="{B727892D-8F86-4E4E-BBDE-4AA0E44A2710}" type="pres">
      <dgm:prSet presAssocID="{8747A652-3A3A-4585-AD91-C467F39B9289}" presName="node" presStyleLbl="node1" presStyleIdx="16" presStyleCnt="21" custScaleX="206384" custScaleY="182162">
        <dgm:presLayoutVars>
          <dgm:bulletEnabled val="1"/>
        </dgm:presLayoutVars>
      </dgm:prSet>
      <dgm:spPr/>
      <dgm:t>
        <a:bodyPr/>
        <a:lstStyle/>
        <a:p>
          <a:endParaRPr lang="en-US"/>
        </a:p>
      </dgm:t>
    </dgm:pt>
    <dgm:pt modelId="{770695C7-DE57-4E48-8E6A-D5650C188827}" type="pres">
      <dgm:prSet presAssocID="{8747A652-3A3A-4585-AD91-C467F39B9289}" presName="spNode" presStyleCnt="0"/>
      <dgm:spPr/>
    </dgm:pt>
    <dgm:pt modelId="{219FB758-3A6D-4B14-8BD1-1DEB6DB48F13}" type="pres">
      <dgm:prSet presAssocID="{337F11F6-E08B-4196-8EBA-8F712E8FA146}" presName="sibTrans" presStyleLbl="sibTrans1D1" presStyleIdx="16" presStyleCnt="21"/>
      <dgm:spPr/>
      <dgm:t>
        <a:bodyPr/>
        <a:lstStyle/>
        <a:p>
          <a:endParaRPr lang="en-US"/>
        </a:p>
      </dgm:t>
    </dgm:pt>
    <dgm:pt modelId="{5A59465D-1DB3-4CC5-A49D-4B43830C0C2C}" type="pres">
      <dgm:prSet presAssocID="{5FF72074-073D-4D45-BDE3-840207A376F2}" presName="node" presStyleLbl="node1" presStyleIdx="17" presStyleCnt="21" custScaleX="167539" custScaleY="172944">
        <dgm:presLayoutVars>
          <dgm:bulletEnabled val="1"/>
        </dgm:presLayoutVars>
      </dgm:prSet>
      <dgm:spPr/>
      <dgm:t>
        <a:bodyPr/>
        <a:lstStyle/>
        <a:p>
          <a:endParaRPr lang="en-US"/>
        </a:p>
      </dgm:t>
    </dgm:pt>
    <dgm:pt modelId="{5BA6CD59-EE3D-4497-91F5-6D66042F2C1B}" type="pres">
      <dgm:prSet presAssocID="{5FF72074-073D-4D45-BDE3-840207A376F2}" presName="spNode" presStyleCnt="0"/>
      <dgm:spPr/>
    </dgm:pt>
    <dgm:pt modelId="{A30A9C27-633C-4AE7-8166-A11F2B084D99}" type="pres">
      <dgm:prSet presAssocID="{702EDCB8-9C9D-4F3D-9BE9-7AE9F7FC389B}" presName="sibTrans" presStyleLbl="sibTrans1D1" presStyleIdx="17" presStyleCnt="21"/>
      <dgm:spPr/>
      <dgm:t>
        <a:bodyPr/>
        <a:lstStyle/>
        <a:p>
          <a:endParaRPr lang="en-US"/>
        </a:p>
      </dgm:t>
    </dgm:pt>
    <dgm:pt modelId="{A7CE71A4-0C05-4D5E-AD53-607389DB053D}" type="pres">
      <dgm:prSet presAssocID="{D9901C72-E24F-4C1B-9729-A3A05DB6CAFC}" presName="node" presStyleLbl="node1" presStyleIdx="18" presStyleCnt="21" custScaleX="185271" custScaleY="128988">
        <dgm:presLayoutVars>
          <dgm:bulletEnabled val="1"/>
        </dgm:presLayoutVars>
      </dgm:prSet>
      <dgm:spPr/>
      <dgm:t>
        <a:bodyPr/>
        <a:lstStyle/>
        <a:p>
          <a:endParaRPr lang="en-US"/>
        </a:p>
      </dgm:t>
    </dgm:pt>
    <dgm:pt modelId="{16DC26A5-ECED-427A-8387-DEDD6481196E}" type="pres">
      <dgm:prSet presAssocID="{D9901C72-E24F-4C1B-9729-A3A05DB6CAFC}" presName="spNode" presStyleCnt="0"/>
      <dgm:spPr/>
    </dgm:pt>
    <dgm:pt modelId="{479F9140-270A-4D0C-AB0B-DDE7740F2A1A}" type="pres">
      <dgm:prSet presAssocID="{6C650CA2-39D0-4389-AE8A-A65934866143}" presName="sibTrans" presStyleLbl="sibTrans1D1" presStyleIdx="18" presStyleCnt="21"/>
      <dgm:spPr/>
      <dgm:t>
        <a:bodyPr/>
        <a:lstStyle/>
        <a:p>
          <a:endParaRPr lang="en-US"/>
        </a:p>
      </dgm:t>
    </dgm:pt>
    <dgm:pt modelId="{8DFBB948-048D-464E-82FB-2686719E01E5}" type="pres">
      <dgm:prSet presAssocID="{97DFC4DF-9DC2-4CD0-8039-CD389AFF32BF}" presName="node" presStyleLbl="node1" presStyleIdx="19" presStyleCnt="21" custScaleX="160513" custScaleY="174383">
        <dgm:presLayoutVars>
          <dgm:bulletEnabled val="1"/>
        </dgm:presLayoutVars>
      </dgm:prSet>
      <dgm:spPr/>
      <dgm:t>
        <a:bodyPr/>
        <a:lstStyle/>
        <a:p>
          <a:endParaRPr lang="en-US"/>
        </a:p>
      </dgm:t>
    </dgm:pt>
    <dgm:pt modelId="{7D5DEB0D-E922-4A97-B962-BE543D0DE4FC}" type="pres">
      <dgm:prSet presAssocID="{97DFC4DF-9DC2-4CD0-8039-CD389AFF32BF}" presName="spNode" presStyleCnt="0"/>
      <dgm:spPr/>
    </dgm:pt>
    <dgm:pt modelId="{78CF2634-266F-4315-A80A-C29CA8AEA4A2}" type="pres">
      <dgm:prSet presAssocID="{1F13D7B7-6015-4CAC-AE8F-824699CCD691}" presName="sibTrans" presStyleLbl="sibTrans1D1" presStyleIdx="19" presStyleCnt="21"/>
      <dgm:spPr/>
      <dgm:t>
        <a:bodyPr/>
        <a:lstStyle/>
        <a:p>
          <a:endParaRPr lang="en-US"/>
        </a:p>
      </dgm:t>
    </dgm:pt>
    <dgm:pt modelId="{57822C9B-7F0E-4D05-AF02-7318C041A3BB}" type="pres">
      <dgm:prSet presAssocID="{219BD9BE-2BFE-4970-86C5-7C5C04DF3238}" presName="node" presStyleLbl="node1" presStyleIdx="20" presStyleCnt="21" custScaleX="153950" custScaleY="170595">
        <dgm:presLayoutVars>
          <dgm:bulletEnabled val="1"/>
        </dgm:presLayoutVars>
      </dgm:prSet>
      <dgm:spPr/>
      <dgm:t>
        <a:bodyPr/>
        <a:lstStyle/>
        <a:p>
          <a:endParaRPr lang="en-US"/>
        </a:p>
      </dgm:t>
    </dgm:pt>
    <dgm:pt modelId="{E1449571-E984-4A7E-A298-F3F3F02D9227}" type="pres">
      <dgm:prSet presAssocID="{219BD9BE-2BFE-4970-86C5-7C5C04DF3238}" presName="spNode" presStyleCnt="0"/>
      <dgm:spPr/>
    </dgm:pt>
    <dgm:pt modelId="{C9177102-BA55-454F-BC9D-41685159BFC7}" type="pres">
      <dgm:prSet presAssocID="{97203C2B-0DBB-4CDC-8721-4765E3BB4793}" presName="sibTrans" presStyleLbl="sibTrans1D1" presStyleIdx="20" presStyleCnt="21"/>
      <dgm:spPr/>
      <dgm:t>
        <a:bodyPr/>
        <a:lstStyle/>
        <a:p>
          <a:endParaRPr lang="en-US"/>
        </a:p>
      </dgm:t>
    </dgm:pt>
  </dgm:ptLst>
  <dgm:cxnLst>
    <dgm:cxn modelId="{BF64E913-67FF-4E8E-8072-812AF46B6687}" type="presOf" srcId="{7C5EBE01-C778-4246-9E48-87C5AEA858A6}" destId="{4DAF35D6-1562-48F8-AFE8-56B5CFD01524}" srcOrd="0" destOrd="0" presId="urn:microsoft.com/office/officeart/2005/8/layout/cycle6"/>
    <dgm:cxn modelId="{7A224A89-73DA-4753-B19E-B0A1E94E5B9D}" srcId="{76F5D5CD-CE63-436B-B796-EF5E08C53D25}" destId="{E4C06FE5-6919-4C5A-9EAF-FFD00B1586A1}" srcOrd="5" destOrd="0" parTransId="{9FD6C9ED-3651-4A93-B1FF-4E4B1E2D482F}" sibTransId="{FF7502F4-D9A8-4B9B-B605-A790702AA964}"/>
    <dgm:cxn modelId="{FBCEF0FE-3445-4843-B2D9-AAA367A1B3B2}" type="presOf" srcId="{8747A652-3A3A-4585-AD91-C467F39B9289}" destId="{B727892D-8F86-4E4E-BBDE-4AA0E44A2710}" srcOrd="0" destOrd="0" presId="urn:microsoft.com/office/officeart/2005/8/layout/cycle6"/>
    <dgm:cxn modelId="{EB43F7A3-E2B1-4AAF-897F-048407DCD4D0}" srcId="{76F5D5CD-CE63-436B-B796-EF5E08C53D25}" destId="{27C43B94-4491-4C9F-9AFC-FE46B5621CEC}" srcOrd="14" destOrd="0" parTransId="{68D22C06-4093-4ACC-A142-AE5BF38896B2}" sibTransId="{0C4CD93C-0356-4CC3-A93A-6C04325E9B47}"/>
    <dgm:cxn modelId="{149ED63E-BAFB-4053-8B24-657C02DA597A}" srcId="{76F5D5CD-CE63-436B-B796-EF5E08C53D25}" destId="{179CB4EB-390E-4CD6-9F01-A9BBC5BFF902}" srcOrd="0" destOrd="0" parTransId="{A5EDF283-82CA-4D77-8FCC-2DE6E6C534D7}" sibTransId="{3E052F3E-ABCE-411B-870F-EBEC5BFC0E46}"/>
    <dgm:cxn modelId="{7B57F069-FD50-42C5-8BEE-EAC07DAB3474}" srcId="{76F5D5CD-CE63-436B-B796-EF5E08C53D25}" destId="{864993F4-AE49-453F-8AF8-9E93241F51B7}" srcOrd="10" destOrd="0" parTransId="{BA1B0841-5DB0-4763-97CD-CD709600EE0F}" sibTransId="{20AED89E-29B5-4A10-8492-08CB7FBB08E6}"/>
    <dgm:cxn modelId="{9A7194C3-083B-43FD-9750-A465F5AA0C8C}" type="presOf" srcId="{6C650CA2-39D0-4389-AE8A-A65934866143}" destId="{479F9140-270A-4D0C-AB0B-DDE7740F2A1A}" srcOrd="0" destOrd="0" presId="urn:microsoft.com/office/officeart/2005/8/layout/cycle6"/>
    <dgm:cxn modelId="{676C215B-8E57-41DA-9B12-012908FCDDAA}" srcId="{76F5D5CD-CE63-436B-B796-EF5E08C53D25}" destId="{2FA23787-BB70-408F-A8B8-9F6339F54419}" srcOrd="3" destOrd="0" parTransId="{BCF93DF6-0482-40CB-B4E9-4AC0ACE788D7}" sibTransId="{3DBAAA9A-F2DD-4CFD-B0FE-C4F3167CD06B}"/>
    <dgm:cxn modelId="{6DA327C0-112C-492D-B517-BB703AB67ABE}" srcId="{76F5D5CD-CE63-436B-B796-EF5E08C53D25}" destId="{8B248263-D9D9-4013-8D4C-C2F277E8CE21}" srcOrd="9" destOrd="0" parTransId="{07AEEF9C-74FC-41FC-84BF-F3BD71B50C6A}" sibTransId="{DFC7E5D5-FD64-4842-899F-DA75BDB6AD6F}"/>
    <dgm:cxn modelId="{C8B40ADA-27FE-45DB-A624-5102F05B3BF8}" type="presOf" srcId="{1A8EE65A-FE67-4F30-B9B1-BECA56780CAD}" destId="{E43FC39E-C68B-4EA4-8972-D752AA8E1E39}" srcOrd="0" destOrd="0" presId="urn:microsoft.com/office/officeart/2005/8/layout/cycle6"/>
    <dgm:cxn modelId="{2D529732-4CF9-4D4D-9FF8-98449F726313}" type="presOf" srcId="{01B9BBA6-14C9-46FE-9D44-C614CE71AE8A}" destId="{D09DE469-8C21-42D4-A789-5F391FA0D9E2}" srcOrd="0" destOrd="0" presId="urn:microsoft.com/office/officeart/2005/8/layout/cycle6"/>
    <dgm:cxn modelId="{55F32C3F-BD57-4DCE-8D36-5D4C667E463A}" type="presOf" srcId="{9A6A9DEB-6707-4D9C-A67A-B9BAFECE26C3}" destId="{98357BC0-DF3C-453D-8E31-67350A05BD3A}" srcOrd="0" destOrd="0" presId="urn:microsoft.com/office/officeart/2005/8/layout/cycle6"/>
    <dgm:cxn modelId="{323685A2-DFF8-491E-911C-6A84F6BBDB46}" type="presOf" srcId="{4FD48C3C-FFBC-41CB-ADE2-CC7085C85813}" destId="{E60B7213-1D6D-46E5-94AF-E20F6BFD4B58}" srcOrd="0" destOrd="0" presId="urn:microsoft.com/office/officeart/2005/8/layout/cycle6"/>
    <dgm:cxn modelId="{655A1756-A3FE-467F-B885-6269CFAC0127}" srcId="{76F5D5CD-CE63-436B-B796-EF5E08C53D25}" destId="{84136F9D-E4DD-477B-99AD-2B7C40AE44F8}" srcOrd="12" destOrd="0" parTransId="{EF40D806-CB1E-4398-8BF6-A593CBD0AEB4}" sibTransId="{5B07922A-2ADA-414F-AABF-22BBAC2DC15D}"/>
    <dgm:cxn modelId="{38AFEF3A-ADF8-473E-8364-0078B2B0C2C4}" type="presOf" srcId="{DFC7E5D5-FD64-4842-899F-DA75BDB6AD6F}" destId="{6C386B84-3248-443A-B608-4C34E6B7EF5D}" srcOrd="0" destOrd="0" presId="urn:microsoft.com/office/officeart/2005/8/layout/cycle6"/>
    <dgm:cxn modelId="{043F2DA9-9B26-41E1-99C9-C1843261B65B}" type="presOf" srcId="{E4C06FE5-6919-4C5A-9EAF-FFD00B1586A1}" destId="{8E3413F9-5796-4A63-92AC-DCE738028DE3}" srcOrd="0" destOrd="0" presId="urn:microsoft.com/office/officeart/2005/8/layout/cycle6"/>
    <dgm:cxn modelId="{B318AA4A-0702-4C77-9E9A-44C8D663DE91}" srcId="{76F5D5CD-CE63-436B-B796-EF5E08C53D25}" destId="{1A8EE65A-FE67-4F30-B9B1-BECA56780CAD}" srcOrd="7" destOrd="0" parTransId="{1B7C9DED-8548-4A5A-8CBC-CEC47FEECCE5}" sibTransId="{70256AB8-6DE7-4295-956E-1BF2F8B76B5B}"/>
    <dgm:cxn modelId="{1E00E5E5-6E82-42A3-84E2-F8183FE72EDA}" type="presOf" srcId="{70256AB8-6DE7-4295-956E-1BF2F8B76B5B}" destId="{1852C758-2E1E-4C76-8010-E15BA6E1AE1B}" srcOrd="0" destOrd="0" presId="urn:microsoft.com/office/officeart/2005/8/layout/cycle6"/>
    <dgm:cxn modelId="{2C928B5F-6C85-4C70-BCCE-738B7DD6693D}" type="presOf" srcId="{8B248263-D9D9-4013-8D4C-C2F277E8CE21}" destId="{B38274D3-7AD7-43E6-9290-C5D6E6329C81}" srcOrd="0" destOrd="0" presId="urn:microsoft.com/office/officeart/2005/8/layout/cycle6"/>
    <dgm:cxn modelId="{577AB612-0B35-460D-9107-DE7A4646C7C6}" type="presOf" srcId="{2FA23787-BB70-408F-A8B8-9F6339F54419}" destId="{95B72321-F238-4800-897A-B47312C28DDE}" srcOrd="0" destOrd="0" presId="urn:microsoft.com/office/officeart/2005/8/layout/cycle6"/>
    <dgm:cxn modelId="{CD83EC49-8B0D-4786-AAE5-912D8E7D31D9}" type="presOf" srcId="{702EDCB8-9C9D-4F3D-9BE9-7AE9F7FC389B}" destId="{A30A9C27-633C-4AE7-8166-A11F2B084D99}" srcOrd="0" destOrd="0" presId="urn:microsoft.com/office/officeart/2005/8/layout/cycle6"/>
    <dgm:cxn modelId="{51722684-995E-4D5C-AB3D-3A7AC4E3FC96}" srcId="{76F5D5CD-CE63-436B-B796-EF5E08C53D25}" destId="{FFB8A27E-D0DD-461F-91CA-F01F8018EAF8}" srcOrd="2" destOrd="0" parTransId="{E8E9334D-04AC-4685-BEA3-4C5496EF3354}" sibTransId="{6057781C-2EE3-4B72-954C-0AF4A0402917}"/>
    <dgm:cxn modelId="{AE63AC48-04FC-4164-911F-A4B8F655E19E}" type="presOf" srcId="{DA067391-878F-44CD-9B9A-EE3DB9ADC243}" destId="{95725CFE-926F-4BE6-8F12-29ED5E2A51DE}" srcOrd="0" destOrd="0" presId="urn:microsoft.com/office/officeart/2005/8/layout/cycle6"/>
    <dgm:cxn modelId="{FDFAE6F9-B892-4AB3-A2EE-87FEC2CFD55F}" type="presOf" srcId="{494EDC58-16F5-451E-9021-A6235CA475DE}" destId="{25A56CDD-7A63-41BC-A82F-EBB87BBC98E2}" srcOrd="0" destOrd="0" presId="urn:microsoft.com/office/officeart/2005/8/layout/cycle6"/>
    <dgm:cxn modelId="{76BB0DEE-B308-405C-B214-E733C2B75C60}" type="presOf" srcId="{B6B86122-AC0D-4689-A6AF-0CC5328F4392}" destId="{D11AE56A-99D2-4426-AB4E-FD087A4D9AEB}" srcOrd="0" destOrd="0" presId="urn:microsoft.com/office/officeart/2005/8/layout/cycle6"/>
    <dgm:cxn modelId="{5E3D68F5-A6D4-4A3B-8234-93BA7F364D68}" srcId="{76F5D5CD-CE63-436B-B796-EF5E08C53D25}" destId="{D9901C72-E24F-4C1B-9729-A3A05DB6CAFC}" srcOrd="18" destOrd="0" parTransId="{E05B64A9-1735-4B89-BA62-D905725EEAF9}" sibTransId="{6C650CA2-39D0-4389-AE8A-A65934866143}"/>
    <dgm:cxn modelId="{C3521026-59A4-4391-ADC4-02966433B953}" type="presOf" srcId="{27C43B94-4491-4C9F-9AFC-FE46B5621CEC}" destId="{4544DCB2-E497-421C-8CC7-950471AF637B}" srcOrd="0" destOrd="0" presId="urn:microsoft.com/office/officeart/2005/8/layout/cycle6"/>
    <dgm:cxn modelId="{AD9B79DC-18BA-4385-989F-2AA391F35861}" type="presOf" srcId="{84136F9D-E4DD-477B-99AD-2B7C40AE44F8}" destId="{F0A55DA7-9476-48F4-9804-4D5B43D3D890}" srcOrd="0" destOrd="0" presId="urn:microsoft.com/office/officeart/2005/8/layout/cycle6"/>
    <dgm:cxn modelId="{A25B2DD2-A955-4DD7-A8DA-ED09EE536157}" srcId="{76F5D5CD-CE63-436B-B796-EF5E08C53D25}" destId="{01CEAD89-25CB-49A8-A819-D880645EB82C}" srcOrd="6" destOrd="0" parTransId="{64A1EA46-B08F-4F87-A3F3-15EA0A6E0B12}" sibTransId="{B6B86122-AC0D-4689-A6AF-0CC5328F4392}"/>
    <dgm:cxn modelId="{6D226D63-C878-461C-9BB5-2835860FAB09}" type="presOf" srcId="{76F5D5CD-CE63-436B-B796-EF5E08C53D25}" destId="{9844EC8A-6725-4320-9523-2A27AE7F6108}" srcOrd="0" destOrd="0" presId="urn:microsoft.com/office/officeart/2005/8/layout/cycle6"/>
    <dgm:cxn modelId="{B1BB4A1F-8384-4428-9D58-FCAC632AC5A5}" srcId="{76F5D5CD-CE63-436B-B796-EF5E08C53D25}" destId="{BF2CB84F-0AA6-4AAB-B17D-0D841B61C32E}" srcOrd="15" destOrd="0" parTransId="{5CA907D3-228C-48A7-A248-45FEDBA10009}" sibTransId="{4E6A50B7-4D10-47BA-AE10-3914528C50F4}"/>
    <dgm:cxn modelId="{F35CB2B8-AF5A-4656-9A40-58D11ED45A09}" type="presOf" srcId="{5B07922A-2ADA-414F-AABF-22BBAC2DC15D}" destId="{D3821070-1BC4-4D87-AAA5-D7E41C3DE83B}" srcOrd="0" destOrd="0" presId="urn:microsoft.com/office/officeart/2005/8/layout/cycle6"/>
    <dgm:cxn modelId="{E141703C-55AF-48ED-AECE-FEE77954ABE2}" type="presOf" srcId="{97203C2B-0DBB-4CDC-8721-4765E3BB4793}" destId="{C9177102-BA55-454F-BC9D-41685159BFC7}" srcOrd="0" destOrd="0" presId="urn:microsoft.com/office/officeart/2005/8/layout/cycle6"/>
    <dgm:cxn modelId="{133E5878-D519-420B-A3CF-DFD62498C537}" type="presOf" srcId="{D9901C72-E24F-4C1B-9729-A3A05DB6CAFC}" destId="{A7CE71A4-0C05-4D5E-AD53-607389DB053D}" srcOrd="0" destOrd="0" presId="urn:microsoft.com/office/officeart/2005/8/layout/cycle6"/>
    <dgm:cxn modelId="{B712510F-F17E-456D-9349-19CDD296A70B}" srcId="{76F5D5CD-CE63-436B-B796-EF5E08C53D25}" destId="{8747A652-3A3A-4585-AD91-C467F39B9289}" srcOrd="16" destOrd="0" parTransId="{C9704D1F-5AAD-48E0-8778-19433DDABF6E}" sibTransId="{337F11F6-E08B-4196-8EBA-8F712E8FA146}"/>
    <dgm:cxn modelId="{1C4832D5-C3CE-40BF-AD89-52C3F196C83E}" type="presOf" srcId="{BF2CB84F-0AA6-4AAB-B17D-0D841B61C32E}" destId="{F729DFDB-0062-4D08-BD82-CAC9DC8E32B7}" srcOrd="0" destOrd="0" presId="urn:microsoft.com/office/officeart/2005/8/layout/cycle6"/>
    <dgm:cxn modelId="{728A3FFB-7FC9-4F7E-AF6C-1F05EEF5D6EA}" type="presOf" srcId="{01CEAD89-25CB-49A8-A819-D880645EB82C}" destId="{48D0A656-6F3C-41E0-9D12-26FB1012103E}" srcOrd="0" destOrd="0" presId="urn:microsoft.com/office/officeart/2005/8/layout/cycle6"/>
    <dgm:cxn modelId="{5840ACA0-C390-4DF1-9D8B-E9DE4696C865}" type="presOf" srcId="{20AED89E-29B5-4A10-8492-08CB7FBB08E6}" destId="{CB411649-9050-4BF1-8914-E2147BC1E1CB}" srcOrd="0" destOrd="0" presId="urn:microsoft.com/office/officeart/2005/8/layout/cycle6"/>
    <dgm:cxn modelId="{8CECAEC4-2550-47C0-AFC6-E06DEE3F9DBF}" type="presOf" srcId="{864993F4-AE49-453F-8AF8-9E93241F51B7}" destId="{A4E8188E-AC45-4146-8A26-8875F3E106FD}" srcOrd="0" destOrd="0" presId="urn:microsoft.com/office/officeart/2005/8/layout/cycle6"/>
    <dgm:cxn modelId="{6D938D69-C1B0-44E6-B5CA-5446DDBE5D0C}" type="presOf" srcId="{FFAB19F4-C89C-4C58-BB47-766B89588672}" destId="{3FB368E0-8626-4882-8D80-ED6AEC22B556}" srcOrd="0" destOrd="0" presId="urn:microsoft.com/office/officeart/2005/8/layout/cycle6"/>
    <dgm:cxn modelId="{37F91479-3123-4124-BC32-321C0ACE5F63}" type="presOf" srcId="{3E052F3E-ABCE-411B-870F-EBEC5BFC0E46}" destId="{206CD42F-EB13-4073-A0AB-89BB60FD552C}" srcOrd="0" destOrd="0" presId="urn:microsoft.com/office/officeart/2005/8/layout/cycle6"/>
    <dgm:cxn modelId="{05A4F51F-1CB2-4120-8C9D-1A1F5BEC55F9}" type="presOf" srcId="{97DFC4DF-9DC2-4CD0-8039-CD389AFF32BF}" destId="{8DFBB948-048D-464E-82FB-2686719E01E5}" srcOrd="0" destOrd="0" presId="urn:microsoft.com/office/officeart/2005/8/layout/cycle6"/>
    <dgm:cxn modelId="{1FED4212-BD44-4392-977D-74A7A22395EC}" type="presOf" srcId="{6057781C-2EE3-4B72-954C-0AF4A0402917}" destId="{A0D93C96-AFA9-495A-B155-6FA708B05056}" srcOrd="0" destOrd="0" presId="urn:microsoft.com/office/officeart/2005/8/layout/cycle6"/>
    <dgm:cxn modelId="{FBDFFEE2-FB61-4AE2-B82C-6E61D023474E}" type="presOf" srcId="{4E6A50B7-4D10-47BA-AE10-3914528C50F4}" destId="{4FD2449F-BDED-41B2-9468-7A2BF1E9329B}" srcOrd="0" destOrd="0" presId="urn:microsoft.com/office/officeart/2005/8/layout/cycle6"/>
    <dgm:cxn modelId="{206D2A40-2136-43F5-81EB-BD3F2D6DB022}" type="presOf" srcId="{FF7502F4-D9A8-4B9B-B605-A790702AA964}" destId="{560FF5A7-7880-4B97-83C6-9E03B4E8E121}" srcOrd="0" destOrd="0" presId="urn:microsoft.com/office/officeart/2005/8/layout/cycle6"/>
    <dgm:cxn modelId="{E8351089-FA1F-405D-882B-D064FA7FB8C0}" srcId="{76F5D5CD-CE63-436B-B796-EF5E08C53D25}" destId="{4FD48C3C-FFBC-41CB-ADE2-CC7085C85813}" srcOrd="13" destOrd="0" parTransId="{61002934-CC49-4CDF-AB5B-7AB727CE01CD}" sibTransId="{494EDC58-16F5-451E-9021-A6235CA475DE}"/>
    <dgm:cxn modelId="{B0A74E84-7795-4FAF-8146-CE9EECF32E98}" type="presOf" srcId="{FFB8A27E-D0DD-461F-91CA-F01F8018EAF8}" destId="{79E31D1D-CF71-47B2-A9A9-7568BF7C9F01}" srcOrd="0" destOrd="0" presId="urn:microsoft.com/office/officeart/2005/8/layout/cycle6"/>
    <dgm:cxn modelId="{D309ECAD-3587-475A-A3D7-52AC17753B78}" srcId="{76F5D5CD-CE63-436B-B796-EF5E08C53D25}" destId="{01B9BBA6-14C9-46FE-9D44-C614CE71AE8A}" srcOrd="11" destOrd="0" parTransId="{2CBCAC13-6B8E-4CC2-8C32-447A17A60371}" sibTransId="{DA067391-878F-44CD-9B9A-EE3DB9ADC243}"/>
    <dgm:cxn modelId="{BA624CD2-C034-4F51-A4EB-100921C73E9E}" type="presOf" srcId="{EDD4BB59-4D73-46DA-B107-4D2C548221B1}" destId="{D5667BE7-0253-4FEB-8A43-865307777838}" srcOrd="0" destOrd="0" presId="urn:microsoft.com/office/officeart/2005/8/layout/cycle6"/>
    <dgm:cxn modelId="{1FC89685-92F5-4114-A7D2-D2442F1B58BB}" type="presOf" srcId="{0C4CD93C-0356-4CC3-A93A-6C04325E9B47}" destId="{02C4E5F5-F878-4C16-8A49-2D794DD527F7}" srcOrd="0" destOrd="0" presId="urn:microsoft.com/office/officeart/2005/8/layout/cycle6"/>
    <dgm:cxn modelId="{B37D9A06-18C7-45F9-A617-99100BC15084}" type="presOf" srcId="{3DBAAA9A-F2DD-4CFD-B0FE-C4F3167CD06B}" destId="{3C3400DD-C4F8-4D29-B051-2DF9B21C0A79}" srcOrd="0" destOrd="0" presId="urn:microsoft.com/office/officeart/2005/8/layout/cycle6"/>
    <dgm:cxn modelId="{9E9F41D9-A039-4F66-8EBE-6A8D5C5D44E3}" srcId="{76F5D5CD-CE63-436B-B796-EF5E08C53D25}" destId="{EDD4BB59-4D73-46DA-B107-4D2C548221B1}" srcOrd="4" destOrd="0" parTransId="{4E369411-2D26-4F09-ACC3-9E49B75272D0}" sibTransId="{0A6CAC3E-9919-4126-95D4-74AFD80F839C}"/>
    <dgm:cxn modelId="{C64FF5F0-6395-4390-8AED-E78C147B0D2F}" type="presOf" srcId="{5FF72074-073D-4D45-BDE3-840207A376F2}" destId="{5A59465D-1DB3-4CC5-A49D-4B43830C0C2C}" srcOrd="0" destOrd="0" presId="urn:microsoft.com/office/officeart/2005/8/layout/cycle6"/>
    <dgm:cxn modelId="{3A8AAE80-DDA0-4D9D-9932-D11246558DC6}" type="presOf" srcId="{1F13D7B7-6015-4CAC-AE8F-824699CCD691}" destId="{78CF2634-266F-4315-A80A-C29CA8AEA4A2}" srcOrd="0" destOrd="0" presId="urn:microsoft.com/office/officeart/2005/8/layout/cycle6"/>
    <dgm:cxn modelId="{4A2A0B4D-9C64-49F4-904B-2F81AC699663}" srcId="{76F5D5CD-CE63-436B-B796-EF5E08C53D25}" destId="{5FF72074-073D-4D45-BDE3-840207A376F2}" srcOrd="17" destOrd="0" parTransId="{19BB7613-A733-43B2-B0F9-8F82ACDAAEE6}" sibTransId="{702EDCB8-9C9D-4F3D-9BE9-7AE9F7FC389B}"/>
    <dgm:cxn modelId="{4F7FED09-68A9-4B7D-BB4B-63C9887768EB}" srcId="{76F5D5CD-CE63-436B-B796-EF5E08C53D25}" destId="{FFAB19F4-C89C-4C58-BB47-766B89588672}" srcOrd="1" destOrd="0" parTransId="{1714F742-0CF0-4786-AE3E-3D204AFE8529}" sibTransId="{23AF3709-3232-4FA1-B80B-BBE1BFDE43BC}"/>
    <dgm:cxn modelId="{D17B0063-AF63-49FD-8D85-72CD99484DFC}" srcId="{76F5D5CD-CE63-436B-B796-EF5E08C53D25}" destId="{219BD9BE-2BFE-4970-86C5-7C5C04DF3238}" srcOrd="20" destOrd="0" parTransId="{E0D7DE4B-C12A-41F9-8BBC-A644AE2F4FD0}" sibTransId="{97203C2B-0DBB-4CDC-8721-4765E3BB4793}"/>
    <dgm:cxn modelId="{031361C1-88E6-44AD-B2F2-71083D5ADFC3}" type="presOf" srcId="{23AF3709-3232-4FA1-B80B-BBE1BFDE43BC}" destId="{BF6F723D-D2FD-42C9-83D7-283C7712083F}" srcOrd="0" destOrd="0" presId="urn:microsoft.com/office/officeart/2005/8/layout/cycle6"/>
    <dgm:cxn modelId="{8435F00B-618D-411C-AA98-024273217081}" type="presOf" srcId="{219BD9BE-2BFE-4970-86C5-7C5C04DF3238}" destId="{57822C9B-7F0E-4D05-AF02-7318C041A3BB}" srcOrd="0" destOrd="0" presId="urn:microsoft.com/office/officeart/2005/8/layout/cycle6"/>
    <dgm:cxn modelId="{27F967F5-6218-4ABB-93D9-70C646657228}" srcId="{76F5D5CD-CE63-436B-B796-EF5E08C53D25}" destId="{9A6A9DEB-6707-4D9C-A67A-B9BAFECE26C3}" srcOrd="8" destOrd="0" parTransId="{E345815E-29DC-44E6-AE2F-71DAA8337AFE}" sibTransId="{7C5EBE01-C778-4246-9E48-87C5AEA858A6}"/>
    <dgm:cxn modelId="{1C138F20-67C6-4F73-97E9-84ECEB1094C2}" srcId="{76F5D5CD-CE63-436B-B796-EF5E08C53D25}" destId="{97DFC4DF-9DC2-4CD0-8039-CD389AFF32BF}" srcOrd="19" destOrd="0" parTransId="{811705B3-E49C-4AF1-BC1D-B72C219A4CAC}" sibTransId="{1F13D7B7-6015-4CAC-AE8F-824699CCD691}"/>
    <dgm:cxn modelId="{4CDEAD31-BF92-4095-929E-04BCD40300C8}" type="presOf" srcId="{337F11F6-E08B-4196-8EBA-8F712E8FA146}" destId="{219FB758-3A6D-4B14-8BD1-1DEB6DB48F13}" srcOrd="0" destOrd="0" presId="urn:microsoft.com/office/officeart/2005/8/layout/cycle6"/>
    <dgm:cxn modelId="{EC8FE6F2-59E0-4FAD-A0A2-DA550F533435}" type="presOf" srcId="{179CB4EB-390E-4CD6-9F01-A9BBC5BFF902}" destId="{E53D5980-8BB1-4042-A244-86CA1C80CA6D}" srcOrd="0" destOrd="0" presId="urn:microsoft.com/office/officeart/2005/8/layout/cycle6"/>
    <dgm:cxn modelId="{A9E6CCE9-A515-4C70-BDBB-EC954F6EBC11}" type="presOf" srcId="{0A6CAC3E-9919-4126-95D4-74AFD80F839C}" destId="{A8EB18CC-3C76-483C-82EE-BEABA670015D}" srcOrd="0" destOrd="0" presId="urn:microsoft.com/office/officeart/2005/8/layout/cycle6"/>
    <dgm:cxn modelId="{C69CCCF5-0BCA-40F2-BC98-ACB22F73EB11}" type="presParOf" srcId="{9844EC8A-6725-4320-9523-2A27AE7F6108}" destId="{E53D5980-8BB1-4042-A244-86CA1C80CA6D}" srcOrd="0" destOrd="0" presId="urn:microsoft.com/office/officeart/2005/8/layout/cycle6"/>
    <dgm:cxn modelId="{D001C27B-6951-4A19-9B21-C0D0D4CBBC78}" type="presParOf" srcId="{9844EC8A-6725-4320-9523-2A27AE7F6108}" destId="{7A6B5BFB-E878-430E-B5DA-A7CAFEED8D4B}" srcOrd="1" destOrd="0" presId="urn:microsoft.com/office/officeart/2005/8/layout/cycle6"/>
    <dgm:cxn modelId="{C6DAB7DC-2CBB-464B-B01D-2020D66614A2}" type="presParOf" srcId="{9844EC8A-6725-4320-9523-2A27AE7F6108}" destId="{206CD42F-EB13-4073-A0AB-89BB60FD552C}" srcOrd="2" destOrd="0" presId="urn:microsoft.com/office/officeart/2005/8/layout/cycle6"/>
    <dgm:cxn modelId="{A235E858-D348-434C-BE33-D21D19460E9A}" type="presParOf" srcId="{9844EC8A-6725-4320-9523-2A27AE7F6108}" destId="{3FB368E0-8626-4882-8D80-ED6AEC22B556}" srcOrd="3" destOrd="0" presId="urn:microsoft.com/office/officeart/2005/8/layout/cycle6"/>
    <dgm:cxn modelId="{2D4766AF-947F-43AE-91C5-7AC9FDC127EC}" type="presParOf" srcId="{9844EC8A-6725-4320-9523-2A27AE7F6108}" destId="{26819926-27DB-4EB5-BA11-77A06F6A3D21}" srcOrd="4" destOrd="0" presId="urn:microsoft.com/office/officeart/2005/8/layout/cycle6"/>
    <dgm:cxn modelId="{F84A192B-61BB-4386-8AD1-4F46AC5BAC20}" type="presParOf" srcId="{9844EC8A-6725-4320-9523-2A27AE7F6108}" destId="{BF6F723D-D2FD-42C9-83D7-283C7712083F}" srcOrd="5" destOrd="0" presId="urn:microsoft.com/office/officeart/2005/8/layout/cycle6"/>
    <dgm:cxn modelId="{EC1D0E1F-9253-479C-B22E-5C22A21AC629}" type="presParOf" srcId="{9844EC8A-6725-4320-9523-2A27AE7F6108}" destId="{79E31D1D-CF71-47B2-A9A9-7568BF7C9F01}" srcOrd="6" destOrd="0" presId="urn:microsoft.com/office/officeart/2005/8/layout/cycle6"/>
    <dgm:cxn modelId="{C3CAC37E-07FE-457A-B9F4-F449F7A7027F}" type="presParOf" srcId="{9844EC8A-6725-4320-9523-2A27AE7F6108}" destId="{C9890315-5380-41F2-B432-DACA50FE8E7D}" srcOrd="7" destOrd="0" presId="urn:microsoft.com/office/officeart/2005/8/layout/cycle6"/>
    <dgm:cxn modelId="{B363347F-7688-49E9-B388-81A712A5EACA}" type="presParOf" srcId="{9844EC8A-6725-4320-9523-2A27AE7F6108}" destId="{A0D93C96-AFA9-495A-B155-6FA708B05056}" srcOrd="8" destOrd="0" presId="urn:microsoft.com/office/officeart/2005/8/layout/cycle6"/>
    <dgm:cxn modelId="{62B71924-FE4B-49FD-BA11-3FCC45B05FF5}" type="presParOf" srcId="{9844EC8A-6725-4320-9523-2A27AE7F6108}" destId="{95B72321-F238-4800-897A-B47312C28DDE}" srcOrd="9" destOrd="0" presId="urn:microsoft.com/office/officeart/2005/8/layout/cycle6"/>
    <dgm:cxn modelId="{0AF2DEB0-C756-4D17-9F4E-C43B31BB4B05}" type="presParOf" srcId="{9844EC8A-6725-4320-9523-2A27AE7F6108}" destId="{CEB293C0-CAFB-4D68-84B8-0660537CFB83}" srcOrd="10" destOrd="0" presId="urn:microsoft.com/office/officeart/2005/8/layout/cycle6"/>
    <dgm:cxn modelId="{CD89A09B-EEE1-4275-812F-704326D14A62}" type="presParOf" srcId="{9844EC8A-6725-4320-9523-2A27AE7F6108}" destId="{3C3400DD-C4F8-4D29-B051-2DF9B21C0A79}" srcOrd="11" destOrd="0" presId="urn:microsoft.com/office/officeart/2005/8/layout/cycle6"/>
    <dgm:cxn modelId="{C9593D7D-55E7-4920-B22D-63E9EECF4AD0}" type="presParOf" srcId="{9844EC8A-6725-4320-9523-2A27AE7F6108}" destId="{D5667BE7-0253-4FEB-8A43-865307777838}" srcOrd="12" destOrd="0" presId="urn:microsoft.com/office/officeart/2005/8/layout/cycle6"/>
    <dgm:cxn modelId="{248DCFD0-5C2F-4607-ADD6-B5AC5ECB28CC}" type="presParOf" srcId="{9844EC8A-6725-4320-9523-2A27AE7F6108}" destId="{54C73210-6A95-48CF-95AA-6D425AEF6F62}" srcOrd="13" destOrd="0" presId="urn:microsoft.com/office/officeart/2005/8/layout/cycle6"/>
    <dgm:cxn modelId="{83DE1176-C9C8-4A33-8804-C398F957F158}" type="presParOf" srcId="{9844EC8A-6725-4320-9523-2A27AE7F6108}" destId="{A8EB18CC-3C76-483C-82EE-BEABA670015D}" srcOrd="14" destOrd="0" presId="urn:microsoft.com/office/officeart/2005/8/layout/cycle6"/>
    <dgm:cxn modelId="{7A8C4005-591D-4EC8-88D1-DAF6F549605A}" type="presParOf" srcId="{9844EC8A-6725-4320-9523-2A27AE7F6108}" destId="{8E3413F9-5796-4A63-92AC-DCE738028DE3}" srcOrd="15" destOrd="0" presId="urn:microsoft.com/office/officeart/2005/8/layout/cycle6"/>
    <dgm:cxn modelId="{2AB5E11B-3697-4634-BB21-61ABDAEEF054}" type="presParOf" srcId="{9844EC8A-6725-4320-9523-2A27AE7F6108}" destId="{EDFAB5B1-FAFB-4867-AEED-E4CC56501AB4}" srcOrd="16" destOrd="0" presId="urn:microsoft.com/office/officeart/2005/8/layout/cycle6"/>
    <dgm:cxn modelId="{1B7EA9C9-56EF-46A8-9DDB-613C0FB00445}" type="presParOf" srcId="{9844EC8A-6725-4320-9523-2A27AE7F6108}" destId="{560FF5A7-7880-4B97-83C6-9E03B4E8E121}" srcOrd="17" destOrd="0" presId="urn:microsoft.com/office/officeart/2005/8/layout/cycle6"/>
    <dgm:cxn modelId="{CC45B017-0E7B-4A26-9DD6-AF94A2C12EAB}" type="presParOf" srcId="{9844EC8A-6725-4320-9523-2A27AE7F6108}" destId="{48D0A656-6F3C-41E0-9D12-26FB1012103E}" srcOrd="18" destOrd="0" presId="urn:microsoft.com/office/officeart/2005/8/layout/cycle6"/>
    <dgm:cxn modelId="{850EBC96-F505-493F-878D-527C60EC70A0}" type="presParOf" srcId="{9844EC8A-6725-4320-9523-2A27AE7F6108}" destId="{A7ED752D-AEFA-4DAD-BD0F-F4800989D616}" srcOrd="19" destOrd="0" presId="urn:microsoft.com/office/officeart/2005/8/layout/cycle6"/>
    <dgm:cxn modelId="{56FD4A99-2EAE-474E-9D43-F39CF36B5764}" type="presParOf" srcId="{9844EC8A-6725-4320-9523-2A27AE7F6108}" destId="{D11AE56A-99D2-4426-AB4E-FD087A4D9AEB}" srcOrd="20" destOrd="0" presId="urn:microsoft.com/office/officeart/2005/8/layout/cycle6"/>
    <dgm:cxn modelId="{DBAE966F-ED1F-4E42-AAD2-FBE3E0139700}" type="presParOf" srcId="{9844EC8A-6725-4320-9523-2A27AE7F6108}" destId="{E43FC39E-C68B-4EA4-8972-D752AA8E1E39}" srcOrd="21" destOrd="0" presId="urn:microsoft.com/office/officeart/2005/8/layout/cycle6"/>
    <dgm:cxn modelId="{47C086A1-7872-4ED9-8D37-934FA2F8CC98}" type="presParOf" srcId="{9844EC8A-6725-4320-9523-2A27AE7F6108}" destId="{F13EBC9F-CF75-439F-A55D-32DC86053FFC}" srcOrd="22" destOrd="0" presId="urn:microsoft.com/office/officeart/2005/8/layout/cycle6"/>
    <dgm:cxn modelId="{1BE678A0-C678-422A-8EFD-4647F8656F9A}" type="presParOf" srcId="{9844EC8A-6725-4320-9523-2A27AE7F6108}" destId="{1852C758-2E1E-4C76-8010-E15BA6E1AE1B}" srcOrd="23" destOrd="0" presId="urn:microsoft.com/office/officeart/2005/8/layout/cycle6"/>
    <dgm:cxn modelId="{1DB1E267-7852-4DA0-BAB1-0A52B00EC617}" type="presParOf" srcId="{9844EC8A-6725-4320-9523-2A27AE7F6108}" destId="{98357BC0-DF3C-453D-8E31-67350A05BD3A}" srcOrd="24" destOrd="0" presId="urn:microsoft.com/office/officeart/2005/8/layout/cycle6"/>
    <dgm:cxn modelId="{D77239B1-05E3-40C9-B68D-E8282A813824}" type="presParOf" srcId="{9844EC8A-6725-4320-9523-2A27AE7F6108}" destId="{F46F1444-82C0-4D3E-BA8D-F23283A51B18}" srcOrd="25" destOrd="0" presId="urn:microsoft.com/office/officeart/2005/8/layout/cycle6"/>
    <dgm:cxn modelId="{EBE870E0-80BA-42E0-A3B2-37F6DD150018}" type="presParOf" srcId="{9844EC8A-6725-4320-9523-2A27AE7F6108}" destId="{4DAF35D6-1562-48F8-AFE8-56B5CFD01524}" srcOrd="26" destOrd="0" presId="urn:microsoft.com/office/officeart/2005/8/layout/cycle6"/>
    <dgm:cxn modelId="{144D5736-1FA3-4EE3-937B-31DFE86A24CF}" type="presParOf" srcId="{9844EC8A-6725-4320-9523-2A27AE7F6108}" destId="{B38274D3-7AD7-43E6-9290-C5D6E6329C81}" srcOrd="27" destOrd="0" presId="urn:microsoft.com/office/officeart/2005/8/layout/cycle6"/>
    <dgm:cxn modelId="{A5CAB8A3-49E0-4F23-B8B9-D949352FA5CF}" type="presParOf" srcId="{9844EC8A-6725-4320-9523-2A27AE7F6108}" destId="{5619894E-C015-4E05-B942-441D11F7EDBD}" srcOrd="28" destOrd="0" presId="urn:microsoft.com/office/officeart/2005/8/layout/cycle6"/>
    <dgm:cxn modelId="{BB5C0584-0C87-4A7C-8984-2D1E1B5B3193}" type="presParOf" srcId="{9844EC8A-6725-4320-9523-2A27AE7F6108}" destId="{6C386B84-3248-443A-B608-4C34E6B7EF5D}" srcOrd="29" destOrd="0" presId="urn:microsoft.com/office/officeart/2005/8/layout/cycle6"/>
    <dgm:cxn modelId="{E9F0B705-1C22-4F22-93C8-620B9252597D}" type="presParOf" srcId="{9844EC8A-6725-4320-9523-2A27AE7F6108}" destId="{A4E8188E-AC45-4146-8A26-8875F3E106FD}" srcOrd="30" destOrd="0" presId="urn:microsoft.com/office/officeart/2005/8/layout/cycle6"/>
    <dgm:cxn modelId="{73F28AEB-DD0F-4955-8FAA-D09B810BB519}" type="presParOf" srcId="{9844EC8A-6725-4320-9523-2A27AE7F6108}" destId="{D8F28E05-60B2-4059-997B-2F922948CAEC}" srcOrd="31" destOrd="0" presId="urn:microsoft.com/office/officeart/2005/8/layout/cycle6"/>
    <dgm:cxn modelId="{690E5B1F-6D1E-43C0-AD8E-77376CA2EE70}" type="presParOf" srcId="{9844EC8A-6725-4320-9523-2A27AE7F6108}" destId="{CB411649-9050-4BF1-8914-E2147BC1E1CB}" srcOrd="32" destOrd="0" presId="urn:microsoft.com/office/officeart/2005/8/layout/cycle6"/>
    <dgm:cxn modelId="{70B4F194-EFC4-47D0-B932-5A51364F8342}" type="presParOf" srcId="{9844EC8A-6725-4320-9523-2A27AE7F6108}" destId="{D09DE469-8C21-42D4-A789-5F391FA0D9E2}" srcOrd="33" destOrd="0" presId="urn:microsoft.com/office/officeart/2005/8/layout/cycle6"/>
    <dgm:cxn modelId="{D5E928CC-5F56-48D3-98BC-D42184FD500B}" type="presParOf" srcId="{9844EC8A-6725-4320-9523-2A27AE7F6108}" destId="{DB54E992-8F5F-4046-9B16-C49D8EF57785}" srcOrd="34" destOrd="0" presId="urn:microsoft.com/office/officeart/2005/8/layout/cycle6"/>
    <dgm:cxn modelId="{355D0424-8C15-4348-A212-02E25C689D64}" type="presParOf" srcId="{9844EC8A-6725-4320-9523-2A27AE7F6108}" destId="{95725CFE-926F-4BE6-8F12-29ED5E2A51DE}" srcOrd="35" destOrd="0" presId="urn:microsoft.com/office/officeart/2005/8/layout/cycle6"/>
    <dgm:cxn modelId="{8A632D9A-2756-4B86-A645-CDC3C1BC9573}" type="presParOf" srcId="{9844EC8A-6725-4320-9523-2A27AE7F6108}" destId="{F0A55DA7-9476-48F4-9804-4D5B43D3D890}" srcOrd="36" destOrd="0" presId="urn:microsoft.com/office/officeart/2005/8/layout/cycle6"/>
    <dgm:cxn modelId="{126595EC-3F00-4578-AD1A-BCDBC0F89276}" type="presParOf" srcId="{9844EC8A-6725-4320-9523-2A27AE7F6108}" destId="{15E48B12-9D79-4BDA-8703-708633CE4F3A}" srcOrd="37" destOrd="0" presId="urn:microsoft.com/office/officeart/2005/8/layout/cycle6"/>
    <dgm:cxn modelId="{3AD05733-2A03-4ACA-940B-96E4B853B1AC}" type="presParOf" srcId="{9844EC8A-6725-4320-9523-2A27AE7F6108}" destId="{D3821070-1BC4-4D87-AAA5-D7E41C3DE83B}" srcOrd="38" destOrd="0" presId="urn:microsoft.com/office/officeart/2005/8/layout/cycle6"/>
    <dgm:cxn modelId="{010143CF-2939-472D-9489-3EF128320E40}" type="presParOf" srcId="{9844EC8A-6725-4320-9523-2A27AE7F6108}" destId="{E60B7213-1D6D-46E5-94AF-E20F6BFD4B58}" srcOrd="39" destOrd="0" presId="urn:microsoft.com/office/officeart/2005/8/layout/cycle6"/>
    <dgm:cxn modelId="{ED18ABFC-0476-4788-BC65-7834147DF705}" type="presParOf" srcId="{9844EC8A-6725-4320-9523-2A27AE7F6108}" destId="{104CF5E4-8C38-446D-9E2A-DC22F42DE97A}" srcOrd="40" destOrd="0" presId="urn:microsoft.com/office/officeart/2005/8/layout/cycle6"/>
    <dgm:cxn modelId="{65E8F500-7289-46E7-8095-79652DF4F866}" type="presParOf" srcId="{9844EC8A-6725-4320-9523-2A27AE7F6108}" destId="{25A56CDD-7A63-41BC-A82F-EBB87BBC98E2}" srcOrd="41" destOrd="0" presId="urn:microsoft.com/office/officeart/2005/8/layout/cycle6"/>
    <dgm:cxn modelId="{D2E32C48-926B-4DC4-95A1-CEE870E5D502}" type="presParOf" srcId="{9844EC8A-6725-4320-9523-2A27AE7F6108}" destId="{4544DCB2-E497-421C-8CC7-950471AF637B}" srcOrd="42" destOrd="0" presId="urn:microsoft.com/office/officeart/2005/8/layout/cycle6"/>
    <dgm:cxn modelId="{FFFA86DF-F6E0-4C08-AF16-D2779CCC3C22}" type="presParOf" srcId="{9844EC8A-6725-4320-9523-2A27AE7F6108}" destId="{172FB2D9-CFC9-4FD3-82FF-2E9CD9A83A2A}" srcOrd="43" destOrd="0" presId="urn:microsoft.com/office/officeart/2005/8/layout/cycle6"/>
    <dgm:cxn modelId="{5017DCF0-AF5A-4835-B2CD-32ECFBE7B735}" type="presParOf" srcId="{9844EC8A-6725-4320-9523-2A27AE7F6108}" destId="{02C4E5F5-F878-4C16-8A49-2D794DD527F7}" srcOrd="44" destOrd="0" presId="urn:microsoft.com/office/officeart/2005/8/layout/cycle6"/>
    <dgm:cxn modelId="{843B06A6-17AA-4BD8-ACDB-2E54703E6AB0}" type="presParOf" srcId="{9844EC8A-6725-4320-9523-2A27AE7F6108}" destId="{F729DFDB-0062-4D08-BD82-CAC9DC8E32B7}" srcOrd="45" destOrd="0" presId="urn:microsoft.com/office/officeart/2005/8/layout/cycle6"/>
    <dgm:cxn modelId="{7387EC6C-0551-434C-9321-C3ACFF0F388A}" type="presParOf" srcId="{9844EC8A-6725-4320-9523-2A27AE7F6108}" destId="{7F53FF57-AC96-4C16-B7C4-2690D4AE5020}" srcOrd="46" destOrd="0" presId="urn:microsoft.com/office/officeart/2005/8/layout/cycle6"/>
    <dgm:cxn modelId="{FEB1FEFF-4E8E-44A8-9862-079E8C1E3D2C}" type="presParOf" srcId="{9844EC8A-6725-4320-9523-2A27AE7F6108}" destId="{4FD2449F-BDED-41B2-9468-7A2BF1E9329B}" srcOrd="47" destOrd="0" presId="urn:microsoft.com/office/officeart/2005/8/layout/cycle6"/>
    <dgm:cxn modelId="{DC6E27C1-7F8A-4690-A49A-5D5BAF36CAA9}" type="presParOf" srcId="{9844EC8A-6725-4320-9523-2A27AE7F6108}" destId="{B727892D-8F86-4E4E-BBDE-4AA0E44A2710}" srcOrd="48" destOrd="0" presId="urn:microsoft.com/office/officeart/2005/8/layout/cycle6"/>
    <dgm:cxn modelId="{F9CB84FD-7112-4DE1-8A6D-75DEE54228DF}" type="presParOf" srcId="{9844EC8A-6725-4320-9523-2A27AE7F6108}" destId="{770695C7-DE57-4E48-8E6A-D5650C188827}" srcOrd="49" destOrd="0" presId="urn:microsoft.com/office/officeart/2005/8/layout/cycle6"/>
    <dgm:cxn modelId="{D681BEBE-129B-4A39-A77F-A3C3445674EB}" type="presParOf" srcId="{9844EC8A-6725-4320-9523-2A27AE7F6108}" destId="{219FB758-3A6D-4B14-8BD1-1DEB6DB48F13}" srcOrd="50" destOrd="0" presId="urn:microsoft.com/office/officeart/2005/8/layout/cycle6"/>
    <dgm:cxn modelId="{2FC5F84A-4979-4070-BDD3-EC7DF61E2E18}" type="presParOf" srcId="{9844EC8A-6725-4320-9523-2A27AE7F6108}" destId="{5A59465D-1DB3-4CC5-A49D-4B43830C0C2C}" srcOrd="51" destOrd="0" presId="urn:microsoft.com/office/officeart/2005/8/layout/cycle6"/>
    <dgm:cxn modelId="{4286AC9A-3AE8-4543-89B4-0ED1465BC24B}" type="presParOf" srcId="{9844EC8A-6725-4320-9523-2A27AE7F6108}" destId="{5BA6CD59-EE3D-4497-91F5-6D66042F2C1B}" srcOrd="52" destOrd="0" presId="urn:microsoft.com/office/officeart/2005/8/layout/cycle6"/>
    <dgm:cxn modelId="{4AFCF97C-3216-473F-8BE6-90EE092048FE}" type="presParOf" srcId="{9844EC8A-6725-4320-9523-2A27AE7F6108}" destId="{A30A9C27-633C-4AE7-8166-A11F2B084D99}" srcOrd="53" destOrd="0" presId="urn:microsoft.com/office/officeart/2005/8/layout/cycle6"/>
    <dgm:cxn modelId="{424854F0-F877-4D42-A142-12D10DA1AFDF}" type="presParOf" srcId="{9844EC8A-6725-4320-9523-2A27AE7F6108}" destId="{A7CE71A4-0C05-4D5E-AD53-607389DB053D}" srcOrd="54" destOrd="0" presId="urn:microsoft.com/office/officeart/2005/8/layout/cycle6"/>
    <dgm:cxn modelId="{9AAC5D51-04EC-4393-9170-54E0D84044BD}" type="presParOf" srcId="{9844EC8A-6725-4320-9523-2A27AE7F6108}" destId="{16DC26A5-ECED-427A-8387-DEDD6481196E}" srcOrd="55" destOrd="0" presId="urn:microsoft.com/office/officeart/2005/8/layout/cycle6"/>
    <dgm:cxn modelId="{B86E8380-48D7-4ED8-93E3-25B3805C1B69}" type="presParOf" srcId="{9844EC8A-6725-4320-9523-2A27AE7F6108}" destId="{479F9140-270A-4D0C-AB0B-DDE7740F2A1A}" srcOrd="56" destOrd="0" presId="urn:microsoft.com/office/officeart/2005/8/layout/cycle6"/>
    <dgm:cxn modelId="{4C7495FB-5407-4C8C-A0A3-BF9F3EA61145}" type="presParOf" srcId="{9844EC8A-6725-4320-9523-2A27AE7F6108}" destId="{8DFBB948-048D-464E-82FB-2686719E01E5}" srcOrd="57" destOrd="0" presId="urn:microsoft.com/office/officeart/2005/8/layout/cycle6"/>
    <dgm:cxn modelId="{1AD25E32-6FB8-40BC-8803-825E366E5648}" type="presParOf" srcId="{9844EC8A-6725-4320-9523-2A27AE7F6108}" destId="{7D5DEB0D-E922-4A97-B962-BE543D0DE4FC}" srcOrd="58" destOrd="0" presId="urn:microsoft.com/office/officeart/2005/8/layout/cycle6"/>
    <dgm:cxn modelId="{51200A62-D6C9-4031-BDD5-5C5C03C817CE}" type="presParOf" srcId="{9844EC8A-6725-4320-9523-2A27AE7F6108}" destId="{78CF2634-266F-4315-A80A-C29CA8AEA4A2}" srcOrd="59" destOrd="0" presId="urn:microsoft.com/office/officeart/2005/8/layout/cycle6"/>
    <dgm:cxn modelId="{2C9CB2CB-75E1-4B3D-85DC-CDFB2A8F81F6}" type="presParOf" srcId="{9844EC8A-6725-4320-9523-2A27AE7F6108}" destId="{57822C9B-7F0E-4D05-AF02-7318C041A3BB}" srcOrd="60" destOrd="0" presId="urn:microsoft.com/office/officeart/2005/8/layout/cycle6"/>
    <dgm:cxn modelId="{5AF4207F-9BA2-4706-8027-5E1933338CF1}" type="presParOf" srcId="{9844EC8A-6725-4320-9523-2A27AE7F6108}" destId="{E1449571-E984-4A7E-A298-F3F3F02D9227}" srcOrd="61" destOrd="0" presId="urn:microsoft.com/office/officeart/2005/8/layout/cycle6"/>
    <dgm:cxn modelId="{155DD655-AC70-468D-AF51-AB5DF62C9059}" type="presParOf" srcId="{9844EC8A-6725-4320-9523-2A27AE7F6108}" destId="{C9177102-BA55-454F-BC9D-41685159BFC7}" srcOrd="62" destOrd="0" presId="urn:microsoft.com/office/officeart/2005/8/layout/cycle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B6A646D-7D08-4872-84D0-9A98B331A9C6}">
      <dsp:nvSpPr>
        <dsp:cNvPr id="0" name=""/>
        <dsp:cNvSpPr/>
      </dsp:nvSpPr>
      <dsp:spPr>
        <a:xfrm>
          <a:off x="29" y="15638"/>
          <a:ext cx="2848570" cy="658242"/>
        </a:xfrm>
        <a:prstGeom prst="rect">
          <a:avLst/>
        </a:prstGeom>
        <a:solidFill>
          <a:srgbClr val="0070C0">
            <a:alpha val="6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ro-RO" sz="1800" b="1" kern="1200" dirty="0" smtClean="0"/>
            <a:t>Scenarii specifice de asigurare</a:t>
          </a:r>
          <a:endParaRPr lang="en-US" sz="1800" b="1" kern="1200" dirty="0"/>
        </a:p>
      </dsp:txBody>
      <dsp:txXfrm>
        <a:off x="29" y="15638"/>
        <a:ext cx="2848570" cy="658242"/>
      </dsp:txXfrm>
    </dsp:sp>
    <dsp:sp modelId="{C538B785-03F5-4D5F-AEC9-5CE996485437}">
      <dsp:nvSpPr>
        <dsp:cNvPr id="0" name=""/>
        <dsp:cNvSpPr/>
      </dsp:nvSpPr>
      <dsp:spPr>
        <a:xfrm>
          <a:off x="29" y="673881"/>
          <a:ext cx="2848570" cy="834479"/>
        </a:xfrm>
        <a:prstGeom prst="rect">
          <a:avLst/>
        </a:prstGeom>
        <a:solidFill>
          <a:srgbClr val="D1DBEF">
            <a:alpha val="60000"/>
          </a:srgb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a:lnSpc>
              <a:spcPct val="90000"/>
            </a:lnSpc>
            <a:spcBef>
              <a:spcPct val="0"/>
            </a:spcBef>
            <a:spcAft>
              <a:spcPct val="15000"/>
            </a:spcAft>
            <a:buChar char="••"/>
          </a:pPr>
          <a:r>
            <a:rPr lang="ro-RO" sz="1800" kern="1200" dirty="0" smtClean="0"/>
            <a:t>Cutremur sever</a:t>
          </a:r>
          <a:endParaRPr lang="en-US" sz="1800" kern="1200" dirty="0"/>
        </a:p>
        <a:p>
          <a:pPr marL="171450" lvl="1" indent="-171450" algn="ctr" defTabSz="800100">
            <a:lnSpc>
              <a:spcPct val="90000"/>
            </a:lnSpc>
            <a:spcBef>
              <a:spcPct val="0"/>
            </a:spcBef>
            <a:spcAft>
              <a:spcPct val="15000"/>
            </a:spcAft>
            <a:buChar char="••"/>
          </a:pPr>
          <a:r>
            <a:rPr lang="ro-RO" sz="1800" kern="1200" dirty="0" smtClean="0"/>
            <a:t>Inundații severe</a:t>
          </a:r>
          <a:endParaRPr lang="en-US" sz="1800" kern="1200" dirty="0"/>
        </a:p>
      </dsp:txBody>
      <dsp:txXfrm>
        <a:off x="29" y="673881"/>
        <a:ext cx="2848570" cy="834479"/>
      </dsp:txXfrm>
    </dsp:sp>
    <dsp:sp modelId="{CC20796A-1B02-4A9A-B0A1-0F56DC0B59A8}">
      <dsp:nvSpPr>
        <dsp:cNvPr id="0" name=""/>
        <dsp:cNvSpPr/>
      </dsp:nvSpPr>
      <dsp:spPr>
        <a:xfrm>
          <a:off x="3247399" y="15638"/>
          <a:ext cx="2848570" cy="658242"/>
        </a:xfrm>
        <a:prstGeom prst="rect">
          <a:avLst/>
        </a:prstGeom>
        <a:solidFill>
          <a:srgbClr val="0070C0">
            <a:alpha val="60000"/>
          </a:srgb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ro-RO" sz="1800" b="1" kern="1200" dirty="0" smtClean="0"/>
            <a:t>Scenarii economice</a:t>
          </a:r>
          <a:endParaRPr lang="en-US" sz="1800" b="1" kern="1200" dirty="0"/>
        </a:p>
      </dsp:txBody>
      <dsp:txXfrm>
        <a:off x="3247399" y="15638"/>
        <a:ext cx="2848570" cy="658242"/>
      </dsp:txXfrm>
    </dsp:sp>
    <dsp:sp modelId="{0896206B-9C71-4119-90DF-F94D287A64DC}">
      <dsp:nvSpPr>
        <dsp:cNvPr id="0" name=""/>
        <dsp:cNvSpPr/>
      </dsp:nvSpPr>
      <dsp:spPr>
        <a:xfrm>
          <a:off x="3247399" y="673881"/>
          <a:ext cx="2848570" cy="834479"/>
        </a:xfrm>
        <a:prstGeom prst="rect">
          <a:avLst/>
        </a:prstGeom>
        <a:solidFill>
          <a:srgbClr val="D1DBEF">
            <a:alpha val="60000"/>
          </a:srgb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a:lnSpc>
              <a:spcPct val="90000"/>
            </a:lnSpc>
            <a:spcBef>
              <a:spcPct val="0"/>
            </a:spcBef>
            <a:spcAft>
              <a:spcPct val="15000"/>
            </a:spcAft>
            <a:buChar char="••"/>
          </a:pPr>
          <a:r>
            <a:rPr lang="ro-RO" sz="1800" kern="1200" dirty="0" smtClean="0"/>
            <a:t>Apreciere</a:t>
          </a:r>
          <a:endParaRPr lang="en-US" sz="1800" kern="1200" dirty="0"/>
        </a:p>
        <a:p>
          <a:pPr marL="171450" lvl="1" indent="-171450" algn="ctr" defTabSz="800100">
            <a:lnSpc>
              <a:spcPct val="90000"/>
            </a:lnSpc>
            <a:spcBef>
              <a:spcPct val="0"/>
            </a:spcBef>
            <a:spcAft>
              <a:spcPct val="15000"/>
            </a:spcAft>
            <a:buChar char="••"/>
          </a:pPr>
          <a:r>
            <a:rPr lang="ro-RO" sz="1800" kern="1200" dirty="0" smtClean="0"/>
            <a:t>Depreciere</a:t>
          </a:r>
          <a:endParaRPr lang="en-US" sz="1800" kern="1200" dirty="0"/>
        </a:p>
      </dsp:txBody>
      <dsp:txXfrm>
        <a:off x="3247399" y="673881"/>
        <a:ext cx="2848570" cy="83447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F47DE5F-FEDD-4333-ADF9-5078D299C745}">
      <dsp:nvSpPr>
        <dsp:cNvPr id="0" name=""/>
        <dsp:cNvSpPr/>
      </dsp:nvSpPr>
      <dsp:spPr>
        <a:xfrm>
          <a:off x="6429" y="423879"/>
          <a:ext cx="1921668" cy="1514440"/>
        </a:xfrm>
        <a:prstGeom prst="roundRect">
          <a:avLst>
            <a:gd name="adj" fmla="val 10000"/>
          </a:avLst>
        </a:prstGeom>
        <a:solidFill>
          <a:srgbClr val="548DD4">
            <a:alpha val="8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o-RO" sz="1800" kern="1200" dirty="0" smtClean="0"/>
            <a:t>Societățile la care au fost descoperite deficiențe</a:t>
          </a:r>
          <a:endParaRPr lang="en-US" sz="1800" kern="1200" dirty="0"/>
        </a:p>
      </dsp:txBody>
      <dsp:txXfrm>
        <a:off x="6429" y="423879"/>
        <a:ext cx="1921668" cy="1514440"/>
      </dsp:txXfrm>
    </dsp:sp>
    <dsp:sp modelId="{58CB1570-230B-49F8-8E5D-0550AAA1BDFE}">
      <dsp:nvSpPr>
        <dsp:cNvPr id="0" name=""/>
        <dsp:cNvSpPr/>
      </dsp:nvSpPr>
      <dsp:spPr>
        <a:xfrm>
          <a:off x="2120264" y="942813"/>
          <a:ext cx="407393" cy="476573"/>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120264" y="942813"/>
        <a:ext cx="407393" cy="476573"/>
      </dsp:txXfrm>
    </dsp:sp>
    <dsp:sp modelId="{1777EB58-0F67-4E8F-AB10-0DEFB7D3F85C}">
      <dsp:nvSpPr>
        <dsp:cNvPr id="0" name=""/>
        <dsp:cNvSpPr/>
      </dsp:nvSpPr>
      <dsp:spPr>
        <a:xfrm>
          <a:off x="2696765" y="423879"/>
          <a:ext cx="1921668" cy="1514440"/>
        </a:xfrm>
        <a:prstGeom prst="roundRect">
          <a:avLst>
            <a:gd name="adj" fmla="val 10000"/>
          </a:avLst>
        </a:prstGeom>
        <a:solidFill>
          <a:srgbClr val="548DD4">
            <a:alpha val="8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o-RO" sz="1800" kern="1200" dirty="0" smtClean="0"/>
            <a:t>Depun la ASF planuri detaliate de măsuri pentru redresare</a:t>
          </a:r>
          <a:endParaRPr lang="en-US" sz="1800" kern="1200" dirty="0"/>
        </a:p>
      </dsp:txBody>
      <dsp:txXfrm>
        <a:off x="2696765" y="423879"/>
        <a:ext cx="1921668" cy="1514440"/>
      </dsp:txXfrm>
    </dsp:sp>
    <dsp:sp modelId="{5AA0FB53-50EB-4A48-97AF-C350ECD3D73A}">
      <dsp:nvSpPr>
        <dsp:cNvPr id="0" name=""/>
        <dsp:cNvSpPr/>
      </dsp:nvSpPr>
      <dsp:spPr>
        <a:xfrm>
          <a:off x="4810601" y="942813"/>
          <a:ext cx="407393" cy="476573"/>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810601" y="942813"/>
        <a:ext cx="407393" cy="476573"/>
      </dsp:txXfrm>
    </dsp:sp>
    <dsp:sp modelId="{6E916752-8E68-419D-92AE-0602528C766E}">
      <dsp:nvSpPr>
        <dsp:cNvPr id="0" name=""/>
        <dsp:cNvSpPr/>
      </dsp:nvSpPr>
      <dsp:spPr>
        <a:xfrm>
          <a:off x="5387101" y="423879"/>
          <a:ext cx="1921668" cy="1514440"/>
        </a:xfrm>
        <a:prstGeom prst="roundRect">
          <a:avLst>
            <a:gd name="adj" fmla="val 10000"/>
          </a:avLst>
        </a:prstGeom>
        <a:solidFill>
          <a:srgbClr val="548DD4">
            <a:alpha val="8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o-RO" sz="1800" b="1" kern="1200" dirty="0" smtClean="0"/>
            <a:t>ASF: monitorizare modalitatea de implementare planuri de redresare</a:t>
          </a:r>
          <a:endParaRPr lang="en-US" sz="1800" b="1" kern="1200" dirty="0"/>
        </a:p>
      </dsp:txBody>
      <dsp:txXfrm>
        <a:off x="5387101" y="423879"/>
        <a:ext cx="1921668" cy="151444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FB2AAD2-BA8F-4BFD-B8C8-722FB2194253}">
      <dsp:nvSpPr>
        <dsp:cNvPr id="0" name=""/>
        <dsp:cNvSpPr/>
      </dsp:nvSpPr>
      <dsp:spPr>
        <a:xfrm>
          <a:off x="2082799" y="0"/>
          <a:ext cx="4063999" cy="4063999"/>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8E6E30-A151-4AC0-90A6-A86E4B5C91E1}">
      <dsp:nvSpPr>
        <dsp:cNvPr id="0" name=""/>
        <dsp:cNvSpPr/>
      </dsp:nvSpPr>
      <dsp:spPr>
        <a:xfrm>
          <a:off x="2087879" y="386079"/>
          <a:ext cx="1950721" cy="158496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o-RO" sz="1400" b="1" kern="1200" dirty="0" smtClean="0"/>
            <a:t>Proiect de importanță strategică pentru piața asigurărilor din România și un proiect european finalizat cu succes </a:t>
          </a:r>
          <a:endParaRPr lang="en-US" sz="1400" b="1" kern="1200" dirty="0"/>
        </a:p>
      </dsp:txBody>
      <dsp:txXfrm>
        <a:off x="2087879" y="386079"/>
        <a:ext cx="1950721" cy="1584960"/>
      </dsp:txXfrm>
    </dsp:sp>
    <dsp:sp modelId="{0633DAB5-C980-4C63-98C2-351B1C1916EC}">
      <dsp:nvSpPr>
        <dsp:cNvPr id="0" name=""/>
        <dsp:cNvSpPr/>
      </dsp:nvSpPr>
      <dsp:spPr>
        <a:xfrm>
          <a:off x="4145273" y="386079"/>
          <a:ext cx="1950721" cy="158496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o-RO" sz="1400" b="1" kern="1200" dirty="0" smtClean="0"/>
            <a:t>A oferit o bună imagine despre situația societăților de asigurare în vederea implementării Solvabilitate II</a:t>
          </a:r>
          <a:endParaRPr lang="en-US" sz="1400" b="1" kern="1200" dirty="0"/>
        </a:p>
      </dsp:txBody>
      <dsp:txXfrm>
        <a:off x="4145273" y="386079"/>
        <a:ext cx="1950721" cy="1584960"/>
      </dsp:txXfrm>
    </dsp:sp>
    <dsp:sp modelId="{258B18B5-C932-4B7B-9448-CC6BA84CFE32}">
      <dsp:nvSpPr>
        <dsp:cNvPr id="0" name=""/>
        <dsp:cNvSpPr/>
      </dsp:nvSpPr>
      <dsp:spPr>
        <a:xfrm>
          <a:off x="2057392" y="2092960"/>
          <a:ext cx="1950705" cy="158496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o-RO" sz="1400" b="1" kern="1200" dirty="0" smtClean="0"/>
            <a:t>Bună coordonare între experții ASF, CE, EIOPA, Auditori, Consultant si Societati participante</a:t>
          </a:r>
          <a:endParaRPr lang="en-US" sz="1400" b="1" kern="1200" dirty="0"/>
        </a:p>
      </dsp:txBody>
      <dsp:txXfrm>
        <a:off x="2057392" y="2092960"/>
        <a:ext cx="1950705" cy="1584960"/>
      </dsp:txXfrm>
    </dsp:sp>
    <dsp:sp modelId="{790F33AD-E265-43EF-9B9F-A90231B7FFC5}">
      <dsp:nvSpPr>
        <dsp:cNvPr id="0" name=""/>
        <dsp:cNvSpPr/>
      </dsp:nvSpPr>
      <dsp:spPr>
        <a:xfrm>
          <a:off x="4145273" y="2092960"/>
          <a:ext cx="1950721" cy="158496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o-RO" sz="1400" b="1" kern="1200" dirty="0" smtClean="0"/>
            <a:t>Posibilitate de  continuare a proiectului în  alte state membre</a:t>
          </a:r>
          <a:endParaRPr lang="en-US" sz="1400" b="1" kern="1200" dirty="0"/>
        </a:p>
      </dsp:txBody>
      <dsp:txXfrm>
        <a:off x="4145273" y="2092960"/>
        <a:ext cx="1950721" cy="158496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53D5980-8BB1-4042-A244-86CA1C80CA6D}">
      <dsp:nvSpPr>
        <dsp:cNvPr id="0" name=""/>
        <dsp:cNvSpPr/>
      </dsp:nvSpPr>
      <dsp:spPr>
        <a:xfrm>
          <a:off x="3641611" y="-119877"/>
          <a:ext cx="619779" cy="4966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ABC</a:t>
          </a:r>
          <a:endParaRPr lang="en-US" sz="1200" b="1" kern="1200" dirty="0"/>
        </a:p>
      </dsp:txBody>
      <dsp:txXfrm>
        <a:off x="3641611" y="-119877"/>
        <a:ext cx="619779" cy="496640"/>
      </dsp:txXfrm>
    </dsp:sp>
    <dsp:sp modelId="{206CD42F-EB13-4073-A0AB-89BB60FD552C}">
      <dsp:nvSpPr>
        <dsp:cNvPr id="0" name=""/>
        <dsp:cNvSpPr/>
      </dsp:nvSpPr>
      <dsp:spPr>
        <a:xfrm>
          <a:off x="1632835" y="128442"/>
          <a:ext cx="4637332" cy="4637332"/>
        </a:xfrm>
        <a:custGeom>
          <a:avLst/>
          <a:gdLst/>
          <a:ahLst/>
          <a:cxnLst/>
          <a:rect l="0" t="0" r="0" b="0"/>
          <a:pathLst>
            <a:path>
              <a:moveTo>
                <a:pt x="2629169" y="20884"/>
              </a:moveTo>
              <a:arcTo wR="2318666" hR="2318666" stAng="16661752" swAng="90045"/>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FB368E0-8626-4882-8D80-ED6AEC22B556}">
      <dsp:nvSpPr>
        <dsp:cNvPr id="0" name=""/>
        <dsp:cNvSpPr/>
      </dsp:nvSpPr>
      <dsp:spPr>
        <a:xfrm>
          <a:off x="4322689" y="-7015"/>
          <a:ext cx="624501" cy="4769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ASITO</a:t>
          </a:r>
          <a:endParaRPr lang="en-US" sz="1200" b="1" kern="1200" dirty="0"/>
        </a:p>
      </dsp:txBody>
      <dsp:txXfrm>
        <a:off x="4322689" y="-7015"/>
        <a:ext cx="624501" cy="476940"/>
      </dsp:txXfrm>
    </dsp:sp>
    <dsp:sp modelId="{BF6F723D-D2FD-42C9-83D7-283C7712083F}">
      <dsp:nvSpPr>
        <dsp:cNvPr id="0" name=""/>
        <dsp:cNvSpPr/>
      </dsp:nvSpPr>
      <dsp:spPr>
        <a:xfrm>
          <a:off x="3477327" y="-4123270"/>
          <a:ext cx="4637332" cy="4637332"/>
        </a:xfrm>
        <a:custGeom>
          <a:avLst/>
          <a:gdLst/>
          <a:ahLst/>
          <a:cxnLst/>
          <a:rect l="0" t="0" r="0" b="0"/>
          <a:pathLst>
            <a:path>
              <a:moveTo>
                <a:pt x="1468373" y="4475797"/>
              </a:moveTo>
              <a:arcTo wR="2318666" hR="2318666" stAng="6690795" swAng="23269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9E31D1D-CF71-47B2-A9A9-7568BF7C9F01}">
      <dsp:nvSpPr>
        <dsp:cNvPr id="0" name=""/>
        <dsp:cNvSpPr/>
      </dsp:nvSpPr>
      <dsp:spPr>
        <a:xfrm>
          <a:off x="4800304" y="287949"/>
          <a:ext cx="914696" cy="486774"/>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ASIMED</a:t>
          </a:r>
          <a:endParaRPr lang="en-US" sz="1200" b="1" kern="1200" dirty="0"/>
        </a:p>
      </dsp:txBody>
      <dsp:txXfrm>
        <a:off x="4800304" y="287949"/>
        <a:ext cx="914696" cy="486774"/>
      </dsp:txXfrm>
    </dsp:sp>
    <dsp:sp modelId="{A0D93C96-AFA9-495A-B155-6FA708B05056}">
      <dsp:nvSpPr>
        <dsp:cNvPr id="0" name=""/>
        <dsp:cNvSpPr/>
      </dsp:nvSpPr>
      <dsp:spPr>
        <a:xfrm>
          <a:off x="4840977" y="-3220086"/>
          <a:ext cx="4637332" cy="4637332"/>
        </a:xfrm>
        <a:custGeom>
          <a:avLst/>
          <a:gdLst/>
          <a:ahLst/>
          <a:cxnLst/>
          <a:rect l="0" t="0" r="0" b="0"/>
          <a:pathLst>
            <a:path>
              <a:moveTo>
                <a:pt x="716517" y="3994772"/>
              </a:moveTo>
              <a:arcTo wR="2318666" hR="2318666" stAng="8022457" swAng="7896"/>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5B72321-F238-4800-897A-B47312C28DDE}">
      <dsp:nvSpPr>
        <dsp:cNvPr id="0" name=""/>
        <dsp:cNvSpPr/>
      </dsp:nvSpPr>
      <dsp:spPr>
        <a:xfrm>
          <a:off x="5438423" y="770964"/>
          <a:ext cx="651768" cy="460958"/>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ATE</a:t>
          </a:r>
          <a:endParaRPr lang="en-US" sz="1200" b="1" kern="1200" dirty="0"/>
        </a:p>
      </dsp:txBody>
      <dsp:txXfrm>
        <a:off x="5438423" y="770964"/>
        <a:ext cx="651768" cy="460958"/>
      </dsp:txXfrm>
    </dsp:sp>
    <dsp:sp modelId="{3C3400DD-C4F8-4D29-B051-2DF9B21C0A79}">
      <dsp:nvSpPr>
        <dsp:cNvPr id="0" name=""/>
        <dsp:cNvSpPr/>
      </dsp:nvSpPr>
      <dsp:spPr>
        <a:xfrm>
          <a:off x="1632835" y="128442"/>
          <a:ext cx="4637332" cy="4637332"/>
        </a:xfrm>
        <a:custGeom>
          <a:avLst/>
          <a:gdLst/>
          <a:ahLst/>
          <a:cxnLst/>
          <a:rect l="0" t="0" r="0" b="0"/>
          <a:pathLst>
            <a:path>
              <a:moveTo>
                <a:pt x="4294155" y="1104723"/>
              </a:moveTo>
              <a:arcTo wR="2318666" hR="2318666" stAng="19705750" swAng="21195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5667BE7-0253-4FEB-8A43-865307777838}">
      <dsp:nvSpPr>
        <dsp:cNvPr id="0" name=""/>
        <dsp:cNvSpPr/>
      </dsp:nvSpPr>
      <dsp:spPr>
        <a:xfrm>
          <a:off x="5824781" y="1358484"/>
          <a:ext cx="570210" cy="48304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BCR Viață</a:t>
          </a:r>
          <a:endParaRPr lang="en-US" sz="1200" b="1" kern="1200" dirty="0"/>
        </a:p>
      </dsp:txBody>
      <dsp:txXfrm>
        <a:off x="5824781" y="1358484"/>
        <a:ext cx="570210" cy="483040"/>
      </dsp:txXfrm>
    </dsp:sp>
    <dsp:sp modelId="{A8EB18CC-3C76-483C-82EE-BEABA670015D}">
      <dsp:nvSpPr>
        <dsp:cNvPr id="0" name=""/>
        <dsp:cNvSpPr/>
      </dsp:nvSpPr>
      <dsp:spPr>
        <a:xfrm>
          <a:off x="1632835" y="128442"/>
          <a:ext cx="4637332" cy="4637332"/>
        </a:xfrm>
        <a:custGeom>
          <a:avLst/>
          <a:gdLst/>
          <a:ahLst/>
          <a:cxnLst/>
          <a:rect l="0" t="0" r="0" b="0"/>
          <a:pathLst>
            <a:path>
              <a:moveTo>
                <a:pt x="4557331" y="1714853"/>
              </a:moveTo>
              <a:arcTo wR="2318666" hR="2318666" stAng="20694323" swAng="266594"/>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E3413F9-5796-4A63-92AC-DCE738028DE3}">
      <dsp:nvSpPr>
        <dsp:cNvPr id="0" name=""/>
        <dsp:cNvSpPr/>
      </dsp:nvSpPr>
      <dsp:spPr>
        <a:xfrm>
          <a:off x="5903776" y="2020345"/>
          <a:ext cx="719814" cy="506978"/>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BRD Viață</a:t>
          </a:r>
          <a:endParaRPr lang="en-US" sz="1200" b="1" kern="1200" dirty="0"/>
        </a:p>
      </dsp:txBody>
      <dsp:txXfrm>
        <a:off x="5903776" y="2020345"/>
        <a:ext cx="719814" cy="506978"/>
      </dsp:txXfrm>
    </dsp:sp>
    <dsp:sp modelId="{560FF5A7-7880-4B97-83C6-9E03B4E8E121}">
      <dsp:nvSpPr>
        <dsp:cNvPr id="0" name=""/>
        <dsp:cNvSpPr/>
      </dsp:nvSpPr>
      <dsp:spPr>
        <a:xfrm>
          <a:off x="1632835" y="128442"/>
          <a:ext cx="4637332" cy="4637332"/>
        </a:xfrm>
        <a:custGeom>
          <a:avLst/>
          <a:gdLst/>
          <a:ahLst/>
          <a:cxnLst/>
          <a:rect l="0" t="0" r="0" b="0"/>
          <a:pathLst>
            <a:path>
              <a:moveTo>
                <a:pt x="4635879" y="2400742"/>
              </a:moveTo>
              <a:arcTo wR="2318666" hR="2318666" stAng="121714" swAng="27061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D0A656-6F3C-41E0-9D12-26FB1012103E}">
      <dsp:nvSpPr>
        <dsp:cNvPr id="0" name=""/>
        <dsp:cNvSpPr/>
      </dsp:nvSpPr>
      <dsp:spPr>
        <a:xfrm>
          <a:off x="5796603" y="2712996"/>
          <a:ext cx="830861" cy="500127"/>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CERTASIG</a:t>
          </a:r>
          <a:endParaRPr lang="en-US" sz="1200" b="1" kern="1200" dirty="0"/>
        </a:p>
      </dsp:txBody>
      <dsp:txXfrm>
        <a:off x="5796603" y="2712996"/>
        <a:ext cx="830861" cy="500127"/>
      </dsp:txXfrm>
    </dsp:sp>
    <dsp:sp modelId="{D11AE56A-99D2-4426-AB4E-FD087A4D9AEB}">
      <dsp:nvSpPr>
        <dsp:cNvPr id="0" name=""/>
        <dsp:cNvSpPr/>
      </dsp:nvSpPr>
      <dsp:spPr>
        <a:xfrm>
          <a:off x="1632835" y="128442"/>
          <a:ext cx="4637332" cy="4637332"/>
        </a:xfrm>
        <a:custGeom>
          <a:avLst/>
          <a:gdLst/>
          <a:ahLst/>
          <a:cxnLst/>
          <a:rect l="0" t="0" r="0" b="0"/>
          <a:pathLst>
            <a:path>
              <a:moveTo>
                <a:pt x="4506787" y="3085698"/>
              </a:moveTo>
              <a:arcTo wR="2318666" hR="2318666" stAng="1159068" swAng="15655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43FC39E-C68B-4EA4-8972-D752AA8E1E39}">
      <dsp:nvSpPr>
        <dsp:cNvPr id="0" name=""/>
        <dsp:cNvSpPr/>
      </dsp:nvSpPr>
      <dsp:spPr>
        <a:xfrm>
          <a:off x="5594448" y="3313960"/>
          <a:ext cx="730154" cy="584962"/>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CITY</a:t>
          </a:r>
          <a:endParaRPr lang="en-US" sz="1200" b="1" kern="1200" dirty="0"/>
        </a:p>
      </dsp:txBody>
      <dsp:txXfrm>
        <a:off x="5594448" y="3313960"/>
        <a:ext cx="730154" cy="584962"/>
      </dsp:txXfrm>
    </dsp:sp>
    <dsp:sp modelId="{1852C758-2E1E-4C76-8010-E15BA6E1AE1B}">
      <dsp:nvSpPr>
        <dsp:cNvPr id="0" name=""/>
        <dsp:cNvSpPr/>
      </dsp:nvSpPr>
      <dsp:spPr>
        <a:xfrm>
          <a:off x="1632835" y="128442"/>
          <a:ext cx="4637332" cy="4637332"/>
        </a:xfrm>
        <a:custGeom>
          <a:avLst/>
          <a:gdLst/>
          <a:ahLst/>
          <a:cxnLst/>
          <a:rect l="0" t="0" r="0" b="0"/>
          <a:pathLst>
            <a:path>
              <a:moveTo>
                <a:pt x="4126238" y="3770869"/>
              </a:moveTo>
              <a:arcTo wR="2318666" hR="2318666" stAng="2326703" swAng="7251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8357BC0-DF3C-453D-8E31-67350A05BD3A}">
      <dsp:nvSpPr>
        <dsp:cNvPr id="0" name=""/>
        <dsp:cNvSpPr/>
      </dsp:nvSpPr>
      <dsp:spPr>
        <a:xfrm>
          <a:off x="5113587" y="3937499"/>
          <a:ext cx="830014" cy="418624"/>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CREDIT EUROPE</a:t>
          </a:r>
          <a:endParaRPr lang="en-US" sz="1200" b="1" kern="1200" dirty="0"/>
        </a:p>
      </dsp:txBody>
      <dsp:txXfrm>
        <a:off x="5113587" y="3937499"/>
        <a:ext cx="830014" cy="418624"/>
      </dsp:txXfrm>
    </dsp:sp>
    <dsp:sp modelId="{4DAF35D6-1562-48F8-AFE8-56B5CFD01524}">
      <dsp:nvSpPr>
        <dsp:cNvPr id="0" name=""/>
        <dsp:cNvSpPr/>
      </dsp:nvSpPr>
      <dsp:spPr>
        <a:xfrm>
          <a:off x="1632835" y="128442"/>
          <a:ext cx="4637332" cy="4637332"/>
        </a:xfrm>
        <a:custGeom>
          <a:avLst/>
          <a:gdLst/>
          <a:ahLst/>
          <a:cxnLst/>
          <a:rect l="0" t="0" r="0" b="0"/>
          <a:pathLst>
            <a:path>
              <a:moveTo>
                <a:pt x="3634576" y="4227748"/>
              </a:moveTo>
              <a:arcTo wR="2318666" hR="2318666" stAng="3325314" swAng="1710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8274D3-7AD7-43E6-9290-C5D6E6329C81}">
      <dsp:nvSpPr>
        <dsp:cNvPr id="0" name=""/>
        <dsp:cNvSpPr/>
      </dsp:nvSpPr>
      <dsp:spPr>
        <a:xfrm>
          <a:off x="4657263" y="4335186"/>
          <a:ext cx="600538" cy="401937"/>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ERGO</a:t>
          </a:r>
          <a:endParaRPr lang="en-US" sz="1200" b="1" kern="1200" dirty="0"/>
        </a:p>
      </dsp:txBody>
      <dsp:txXfrm>
        <a:off x="4657263" y="4335186"/>
        <a:ext cx="600538" cy="401937"/>
      </dsp:txXfrm>
    </dsp:sp>
    <dsp:sp modelId="{6C386B84-3248-443A-B608-4C34E6B7EF5D}">
      <dsp:nvSpPr>
        <dsp:cNvPr id="0" name=""/>
        <dsp:cNvSpPr/>
      </dsp:nvSpPr>
      <dsp:spPr>
        <a:xfrm>
          <a:off x="1632835" y="128442"/>
          <a:ext cx="4637332" cy="4637332"/>
        </a:xfrm>
        <a:custGeom>
          <a:avLst/>
          <a:gdLst/>
          <a:ahLst/>
          <a:cxnLst/>
          <a:rect l="0" t="0" r="0" b="0"/>
          <a:pathLst>
            <a:path>
              <a:moveTo>
                <a:pt x="3024174" y="4527392"/>
              </a:moveTo>
              <a:arcTo wR="2318666" hR="2318666" stAng="4337134" swAng="38832"/>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E8188E-AC45-4146-8A26-8875F3E106FD}">
      <dsp:nvSpPr>
        <dsp:cNvPr id="0" name=""/>
        <dsp:cNvSpPr/>
      </dsp:nvSpPr>
      <dsp:spPr>
        <a:xfrm>
          <a:off x="3962400" y="4508522"/>
          <a:ext cx="669359" cy="46270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EUROLIFE AG</a:t>
          </a:r>
          <a:endParaRPr lang="en-US" sz="1200" b="1" kern="1200" dirty="0"/>
        </a:p>
      </dsp:txBody>
      <dsp:txXfrm>
        <a:off x="3962400" y="4508522"/>
        <a:ext cx="669359" cy="462709"/>
      </dsp:txXfrm>
    </dsp:sp>
    <dsp:sp modelId="{CB411649-9050-4BF1-8914-E2147BC1E1CB}">
      <dsp:nvSpPr>
        <dsp:cNvPr id="0" name=""/>
        <dsp:cNvSpPr/>
      </dsp:nvSpPr>
      <dsp:spPr>
        <a:xfrm>
          <a:off x="1632835" y="128442"/>
          <a:ext cx="4637332" cy="4637332"/>
        </a:xfrm>
        <a:custGeom>
          <a:avLst/>
          <a:gdLst/>
          <a:ahLst/>
          <a:cxnLst/>
          <a:rect l="0" t="0" r="0" b="0"/>
          <a:pathLst>
            <a:path>
              <a:moveTo>
                <a:pt x="2329294" y="4637308"/>
              </a:moveTo>
              <a:arcTo wR="2318666" hR="2318666" stAng="5384242" swAng="3945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09DE469-8C21-42D4-A789-5F391FA0D9E2}">
      <dsp:nvSpPr>
        <dsp:cNvPr id="0" name=""/>
        <dsp:cNvSpPr/>
      </dsp:nvSpPr>
      <dsp:spPr>
        <a:xfrm>
          <a:off x="3276599" y="4483077"/>
          <a:ext cx="658644" cy="5136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EUROLIFE AV</a:t>
          </a:r>
          <a:endParaRPr lang="en-US" sz="1200" b="1" kern="1200" dirty="0"/>
        </a:p>
      </dsp:txBody>
      <dsp:txXfrm>
        <a:off x="3276599" y="4483077"/>
        <a:ext cx="658644" cy="513600"/>
      </dsp:txXfrm>
    </dsp:sp>
    <dsp:sp modelId="{95725CFE-926F-4BE6-8F12-29ED5E2A51DE}">
      <dsp:nvSpPr>
        <dsp:cNvPr id="0" name=""/>
        <dsp:cNvSpPr/>
      </dsp:nvSpPr>
      <dsp:spPr>
        <a:xfrm>
          <a:off x="306569" y="4572007"/>
          <a:ext cx="4637332" cy="4637332"/>
        </a:xfrm>
        <a:custGeom>
          <a:avLst/>
          <a:gdLst/>
          <a:ahLst/>
          <a:cxnLst/>
          <a:rect l="0" t="0" r="0" b="0"/>
          <a:pathLst>
            <a:path>
              <a:moveTo>
                <a:pt x="2970265" y="93440"/>
              </a:moveTo>
              <a:arcTo wR="2318666" hR="2318666" stAng="17179278" swAng="35691"/>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0A55DA7-9476-48F4-9804-4D5B43D3D890}">
      <dsp:nvSpPr>
        <dsp:cNvPr id="0" name=""/>
        <dsp:cNvSpPr/>
      </dsp:nvSpPr>
      <dsp:spPr>
        <a:xfrm>
          <a:off x="2590801" y="4343401"/>
          <a:ext cx="709335" cy="38550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FATA</a:t>
          </a:r>
          <a:endParaRPr lang="en-US" sz="1200" b="1" kern="1200" dirty="0"/>
        </a:p>
      </dsp:txBody>
      <dsp:txXfrm>
        <a:off x="2590801" y="4343401"/>
        <a:ext cx="709335" cy="385506"/>
      </dsp:txXfrm>
    </dsp:sp>
    <dsp:sp modelId="{D3821070-1BC4-4D87-AAA5-D7E41C3DE83B}">
      <dsp:nvSpPr>
        <dsp:cNvPr id="0" name=""/>
        <dsp:cNvSpPr/>
      </dsp:nvSpPr>
      <dsp:spPr>
        <a:xfrm>
          <a:off x="-1035712" y="3921028"/>
          <a:ext cx="4637332" cy="4637332"/>
        </a:xfrm>
        <a:custGeom>
          <a:avLst/>
          <a:gdLst/>
          <a:ahLst/>
          <a:cxnLst/>
          <a:rect l="0" t="0" r="0" b="0"/>
          <a:pathLst>
            <a:path>
              <a:moveTo>
                <a:pt x="3652940" y="422373"/>
              </a:moveTo>
              <a:arcTo wR="2318666" hR="2318666" stAng="18307864" swAng="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60B7213-1D6D-46E5-94AF-E20F6BFD4B58}">
      <dsp:nvSpPr>
        <dsp:cNvPr id="0" name=""/>
        <dsp:cNvSpPr/>
      </dsp:nvSpPr>
      <dsp:spPr>
        <a:xfrm>
          <a:off x="2005612" y="3950221"/>
          <a:ext cx="737589" cy="39318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FORTE</a:t>
          </a:r>
          <a:endParaRPr lang="en-US" sz="1200" b="1" kern="1200" dirty="0"/>
        </a:p>
      </dsp:txBody>
      <dsp:txXfrm>
        <a:off x="2005612" y="3950221"/>
        <a:ext cx="737589" cy="393180"/>
      </dsp:txXfrm>
    </dsp:sp>
    <dsp:sp modelId="{25A56CDD-7A63-41BC-A82F-EBB87BBC98E2}">
      <dsp:nvSpPr>
        <dsp:cNvPr id="0" name=""/>
        <dsp:cNvSpPr/>
      </dsp:nvSpPr>
      <dsp:spPr>
        <a:xfrm>
          <a:off x="1632835" y="128442"/>
          <a:ext cx="4637332" cy="4637332"/>
        </a:xfrm>
        <a:custGeom>
          <a:avLst/>
          <a:gdLst/>
          <a:ahLst/>
          <a:cxnLst/>
          <a:rect l="0" t="0" r="0" b="0"/>
          <a:pathLst>
            <a:path>
              <a:moveTo>
                <a:pt x="552629" y="3821106"/>
              </a:moveTo>
              <a:arcTo wR="2318666" hR="2318666" stAng="8376649" swAng="128212"/>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44DCB2-E497-421C-8CC7-950471AF637B}">
      <dsp:nvSpPr>
        <dsp:cNvPr id="0" name=""/>
        <dsp:cNvSpPr/>
      </dsp:nvSpPr>
      <dsp:spPr>
        <a:xfrm>
          <a:off x="1497551" y="3330922"/>
          <a:ext cx="891852" cy="55103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GARANTA</a:t>
          </a:r>
          <a:endParaRPr lang="en-US" sz="1200" b="1" kern="1200" dirty="0"/>
        </a:p>
      </dsp:txBody>
      <dsp:txXfrm>
        <a:off x="1497551" y="3330922"/>
        <a:ext cx="891852" cy="551039"/>
      </dsp:txXfrm>
    </dsp:sp>
    <dsp:sp modelId="{02C4E5F5-F878-4C16-8A49-2D794DD527F7}">
      <dsp:nvSpPr>
        <dsp:cNvPr id="0" name=""/>
        <dsp:cNvSpPr/>
      </dsp:nvSpPr>
      <dsp:spPr>
        <a:xfrm>
          <a:off x="1632835" y="128442"/>
          <a:ext cx="4637332" cy="4637332"/>
        </a:xfrm>
        <a:custGeom>
          <a:avLst/>
          <a:gdLst/>
          <a:ahLst/>
          <a:cxnLst/>
          <a:rect l="0" t="0" r="0" b="0"/>
          <a:pathLst>
            <a:path>
              <a:moveTo>
                <a:pt x="174502" y="3201148"/>
              </a:moveTo>
              <a:arcTo wR="2318666" hR="2318666" stAng="9457753" swAng="209254"/>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729DFDB-0062-4D08-BD82-CAC9DC8E32B7}">
      <dsp:nvSpPr>
        <dsp:cNvPr id="0" name=""/>
        <dsp:cNvSpPr/>
      </dsp:nvSpPr>
      <dsp:spPr>
        <a:xfrm>
          <a:off x="1221135" y="2729960"/>
          <a:ext cx="939666" cy="466199"/>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GOTHAER</a:t>
          </a:r>
          <a:endParaRPr lang="en-US" sz="1200" b="1" kern="1200" dirty="0"/>
        </a:p>
      </dsp:txBody>
      <dsp:txXfrm>
        <a:off x="1221135" y="2729960"/>
        <a:ext cx="939666" cy="466199"/>
      </dsp:txXfrm>
    </dsp:sp>
    <dsp:sp modelId="{4FD2449F-BDED-41B2-9468-7A2BF1E9329B}">
      <dsp:nvSpPr>
        <dsp:cNvPr id="0" name=""/>
        <dsp:cNvSpPr/>
      </dsp:nvSpPr>
      <dsp:spPr>
        <a:xfrm>
          <a:off x="1632835" y="128442"/>
          <a:ext cx="4637332" cy="4637332"/>
        </a:xfrm>
        <a:custGeom>
          <a:avLst/>
          <a:gdLst/>
          <a:ahLst/>
          <a:cxnLst/>
          <a:rect l="0" t="0" r="0" b="0"/>
          <a:pathLst>
            <a:path>
              <a:moveTo>
                <a:pt x="17049" y="2599332"/>
              </a:moveTo>
              <a:arcTo wR="2318666" hR="2318666" stAng="10382850" swAng="320093"/>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727892D-8F86-4E4E-BBDE-4AA0E44A2710}">
      <dsp:nvSpPr>
        <dsp:cNvPr id="0" name=""/>
        <dsp:cNvSpPr/>
      </dsp:nvSpPr>
      <dsp:spPr>
        <a:xfrm>
          <a:off x="1227046" y="2037308"/>
          <a:ext cx="824544" cy="473052"/>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GRAWE</a:t>
          </a:r>
          <a:endParaRPr lang="en-US" sz="1200" b="1" kern="1200" dirty="0"/>
        </a:p>
      </dsp:txBody>
      <dsp:txXfrm>
        <a:off x="1227046" y="2037308"/>
        <a:ext cx="824544" cy="473052"/>
      </dsp:txXfrm>
    </dsp:sp>
    <dsp:sp modelId="{219FB758-3A6D-4B14-8BD1-1DEB6DB48F13}">
      <dsp:nvSpPr>
        <dsp:cNvPr id="0" name=""/>
        <dsp:cNvSpPr/>
      </dsp:nvSpPr>
      <dsp:spPr>
        <a:xfrm>
          <a:off x="1632835" y="128442"/>
          <a:ext cx="4637332" cy="4637332"/>
        </a:xfrm>
        <a:custGeom>
          <a:avLst/>
          <a:gdLst/>
          <a:ahLst/>
          <a:cxnLst/>
          <a:rect l="0" t="0" r="0" b="0"/>
          <a:pathLst>
            <a:path>
              <a:moveTo>
                <a:pt x="36888" y="1906718"/>
              </a:moveTo>
              <a:arcTo wR="2318666" hR="2318666" stAng="11414031" swAng="317212"/>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A59465D-1DB3-4CC5-A49D-4B43830C0C2C}">
      <dsp:nvSpPr>
        <dsp:cNvPr id="0" name=""/>
        <dsp:cNvSpPr/>
      </dsp:nvSpPr>
      <dsp:spPr>
        <a:xfrm>
          <a:off x="1458439" y="1375447"/>
          <a:ext cx="669351" cy="449114"/>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LIG</a:t>
          </a:r>
          <a:endParaRPr lang="en-US" sz="1200" b="1" kern="1200" dirty="0"/>
        </a:p>
      </dsp:txBody>
      <dsp:txXfrm>
        <a:off x="1458439" y="1375447"/>
        <a:ext cx="669351" cy="449114"/>
      </dsp:txXfrm>
    </dsp:sp>
    <dsp:sp modelId="{A30A9C27-633C-4AE7-8166-A11F2B084D99}">
      <dsp:nvSpPr>
        <dsp:cNvPr id="0" name=""/>
        <dsp:cNvSpPr/>
      </dsp:nvSpPr>
      <dsp:spPr>
        <a:xfrm>
          <a:off x="1632835" y="128442"/>
          <a:ext cx="4637332" cy="4637332"/>
        </a:xfrm>
        <a:custGeom>
          <a:avLst/>
          <a:gdLst/>
          <a:ahLst/>
          <a:cxnLst/>
          <a:rect l="0" t="0" r="0" b="0"/>
          <a:pathLst>
            <a:path>
              <a:moveTo>
                <a:pt x="263624" y="1244880"/>
              </a:moveTo>
              <a:arcTo wR="2318666" hR="2318666" stAng="12455259" swAng="348386"/>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7CE71A4-0C05-4D5E-AD53-607389DB053D}">
      <dsp:nvSpPr>
        <dsp:cNvPr id="0" name=""/>
        <dsp:cNvSpPr/>
      </dsp:nvSpPr>
      <dsp:spPr>
        <a:xfrm>
          <a:off x="1768597" y="833960"/>
          <a:ext cx="740194" cy="334966"/>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ONIX</a:t>
          </a:r>
          <a:endParaRPr lang="en-US" sz="1200" b="1" kern="1200" dirty="0"/>
        </a:p>
      </dsp:txBody>
      <dsp:txXfrm>
        <a:off x="1768597" y="833960"/>
        <a:ext cx="740194" cy="334966"/>
      </dsp:txXfrm>
    </dsp:sp>
    <dsp:sp modelId="{479F9140-270A-4D0C-AB0B-DDE7740F2A1A}">
      <dsp:nvSpPr>
        <dsp:cNvPr id="0" name=""/>
        <dsp:cNvSpPr/>
      </dsp:nvSpPr>
      <dsp:spPr>
        <a:xfrm>
          <a:off x="1632835" y="128442"/>
          <a:ext cx="4637332" cy="4637332"/>
        </a:xfrm>
        <a:custGeom>
          <a:avLst/>
          <a:gdLst/>
          <a:ahLst/>
          <a:cxnLst/>
          <a:rect l="0" t="0" r="0" b="0"/>
          <a:pathLst>
            <a:path>
              <a:moveTo>
                <a:pt x="653898" y="704738"/>
              </a:moveTo>
              <a:arcTo wR="2318666" hR="2318666" stAng="13446698" swAng="157768"/>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DFBB948-048D-464E-82FB-2686719E01E5}">
      <dsp:nvSpPr>
        <dsp:cNvPr id="0" name=""/>
        <dsp:cNvSpPr/>
      </dsp:nvSpPr>
      <dsp:spPr>
        <a:xfrm>
          <a:off x="2324709" y="304910"/>
          <a:ext cx="641281" cy="452851"/>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SIGNAL IDUNA</a:t>
          </a:r>
          <a:endParaRPr lang="en-US" sz="1200" b="1" kern="1200" dirty="0"/>
        </a:p>
      </dsp:txBody>
      <dsp:txXfrm>
        <a:off x="2324709" y="304910"/>
        <a:ext cx="641281" cy="452851"/>
      </dsp:txXfrm>
    </dsp:sp>
    <dsp:sp modelId="{78CF2634-266F-4315-A80A-C29CA8AEA4A2}">
      <dsp:nvSpPr>
        <dsp:cNvPr id="0" name=""/>
        <dsp:cNvSpPr/>
      </dsp:nvSpPr>
      <dsp:spPr>
        <a:xfrm>
          <a:off x="-343644" y="-4066595"/>
          <a:ext cx="4637332" cy="4637332"/>
        </a:xfrm>
        <a:custGeom>
          <a:avLst/>
          <a:gdLst/>
          <a:ahLst/>
          <a:cxnLst/>
          <a:rect l="0" t="0" r="0" b="0"/>
          <a:pathLst>
            <a:path>
              <a:moveTo>
                <a:pt x="3309580" y="4414925"/>
              </a:moveTo>
              <a:arcTo wR="2318666" hR="2318666" stAng="3881976" swAng="8768"/>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7822C9B-7F0E-4D05-AF02-7318C041A3BB}">
      <dsp:nvSpPr>
        <dsp:cNvPr id="0" name=""/>
        <dsp:cNvSpPr/>
      </dsp:nvSpPr>
      <dsp:spPr>
        <a:xfrm>
          <a:off x="2960532" y="9947"/>
          <a:ext cx="615060" cy="443014"/>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o-RO" sz="1200" b="1" kern="1200" dirty="0" smtClean="0"/>
            <a:t>UNIQA Viață</a:t>
          </a:r>
          <a:endParaRPr lang="en-US" sz="1200" b="1" kern="1200" dirty="0"/>
        </a:p>
      </dsp:txBody>
      <dsp:txXfrm>
        <a:off x="2960532" y="9947"/>
        <a:ext cx="615060" cy="443014"/>
      </dsp:txXfrm>
    </dsp:sp>
    <dsp:sp modelId="{C9177102-BA55-454F-BC9D-41685159BFC7}">
      <dsp:nvSpPr>
        <dsp:cNvPr id="0" name=""/>
        <dsp:cNvSpPr/>
      </dsp:nvSpPr>
      <dsp:spPr>
        <a:xfrm>
          <a:off x="1632835" y="128442"/>
          <a:ext cx="4637332" cy="4637332"/>
        </a:xfrm>
        <a:custGeom>
          <a:avLst/>
          <a:gdLst/>
          <a:ahLst/>
          <a:cxnLst/>
          <a:rect l="0" t="0" r="0" b="0"/>
          <a:pathLst>
            <a:path>
              <a:moveTo>
                <a:pt x="1943416" y="30566"/>
              </a:moveTo>
              <a:arcTo wR="2318666" hR="2318666" stAng="15641182" swAng="96995"/>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E4B483-0538-4591-99CA-AB2F0C76F5A7}" type="datetimeFigureOut">
              <a:rPr lang="en-US" smtClean="0"/>
              <a:pPr/>
              <a:t>7/15/2015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0892D2-25F3-4190-B1CA-0E16EEC0B7E2}" type="slidenum">
              <a:rPr lang="en-US" smtClean="0"/>
              <a:pPr/>
              <a:t>‹#›</a:t>
            </a:fld>
            <a:endParaRPr lang="en-US"/>
          </a:p>
        </p:txBody>
      </p:sp>
    </p:spTree>
    <p:extLst>
      <p:ext uri="{BB962C8B-B14F-4D97-AF65-F5344CB8AC3E}">
        <p14:creationId xmlns:p14="http://schemas.microsoft.com/office/powerpoint/2010/main" xmlns="" val="949433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9E5861-3B35-40C0-9D05-807D00961D31}" type="datetimeFigureOut">
              <a:rPr lang="en-US" smtClean="0"/>
              <a:pPr/>
              <a:t>7/15/2015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891BDA-2430-4B04-B4F3-7E3D7229BA99}" type="slidenum">
              <a:rPr lang="en-US" smtClean="0"/>
              <a:pPr/>
              <a:t>‹#›</a:t>
            </a:fld>
            <a:endParaRPr lang="en-US"/>
          </a:p>
        </p:txBody>
      </p:sp>
    </p:spTree>
    <p:extLst>
      <p:ext uri="{BB962C8B-B14F-4D97-AF65-F5344CB8AC3E}">
        <p14:creationId xmlns:p14="http://schemas.microsoft.com/office/powerpoint/2010/main" xmlns="" val="203741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sf1">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FD843C-5E5A-47A8-9977-3EF2DD3A0C82}" type="datetime1">
              <a:rPr lang="en-US" smtClean="0"/>
              <a:pPr/>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0EBA5-F3E8-4131-A282-832AC2D7754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FC5EC0-B934-4F34-8F7E-2DD78F63BB02}" type="datetime1">
              <a:rPr lang="en-US" smtClean="0"/>
              <a:pPr/>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0EBA5-F3E8-4131-A282-832AC2D775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46F9B7-D62C-4D29-83C4-A215E5332B58}" type="datetime1">
              <a:rPr lang="en-US" smtClean="0"/>
              <a:pPr/>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0EBA5-F3E8-4131-A282-832AC2D7754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sf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4E3732-4E3B-4D42-9D44-7DC37A295788}" type="datetime1">
              <a:rPr lang="en-US" smtClean="0"/>
              <a:pPr/>
              <a:t>7/15/2015</a:t>
            </a:fld>
            <a:endParaRPr lang="en-US"/>
          </a:p>
        </p:txBody>
      </p:sp>
      <p:sp>
        <p:nvSpPr>
          <p:cNvPr id="5" name="Footer Placeholder 4"/>
          <p:cNvSpPr>
            <a:spLocks noGrp="1"/>
          </p:cNvSpPr>
          <p:nvPr>
            <p:ph type="ftr" sz="quarter" idx="11"/>
          </p:nvPr>
        </p:nvSpPr>
        <p:spPr/>
        <p:txBody>
          <a:bodyPr/>
          <a:lstStyle/>
          <a:p>
            <a:endParaRPr lang="en-US"/>
          </a:p>
        </p:txBody>
      </p:sp>
      <p:sp>
        <p:nvSpPr>
          <p:cNvPr id="10" name="Rectangle 9"/>
          <p:cNvSpPr/>
          <p:nvPr userDrawn="1"/>
        </p:nvSpPr>
        <p:spPr>
          <a:xfrm>
            <a:off x="0" y="0"/>
            <a:ext cx="9144000" cy="990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A830EBA5-F3E8-4131-A282-832AC2D7754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BD6572-9F3D-4AB9-9AA4-A4BE1D2142B9}" type="datetime1">
              <a:rPr lang="en-US" smtClean="0"/>
              <a:pPr/>
              <a:t>7/15/2015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0EBA5-F3E8-4131-A282-832AC2D7754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484CA3B-FD8B-43A9-A583-682C32DEB760}" type="datetime1">
              <a:rPr lang="en-US" smtClean="0"/>
              <a:pPr/>
              <a:t>7/15/2015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0EBA5-F3E8-4131-A282-832AC2D7754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1563D-98C6-43EE-A0D8-19E4AF7C76DD}" type="datetime1">
              <a:rPr lang="en-US" smtClean="0"/>
              <a:pPr/>
              <a:t>7/15/2015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30EBA5-F3E8-4131-A282-832AC2D7754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4B7702-1711-4A37-9A5C-83D7E0E912CA}" type="datetime1">
              <a:rPr lang="en-US" smtClean="0"/>
              <a:pPr/>
              <a:t>7/15/2015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30EBA5-F3E8-4131-A282-832AC2D7754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04468-E750-4DD2-B21F-DF44C0562D5C}" type="datetime1">
              <a:rPr lang="en-US" smtClean="0"/>
              <a:pPr/>
              <a:t>7/15/2015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30EBA5-F3E8-4131-A282-832AC2D7754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882C1C-6BFB-42C5-BD49-2A42218C9AEA}" type="datetime1">
              <a:rPr lang="en-US" smtClean="0"/>
              <a:pPr/>
              <a:t>7/15/2015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0EBA5-F3E8-4131-A282-832AC2D7754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BDBD4F-0EB8-4313-BA05-C1F8D23AC632}" type="datetime1">
              <a:rPr lang="en-US" smtClean="0"/>
              <a:pPr/>
              <a:t>7/15/2015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0EBA5-F3E8-4131-A282-832AC2D7754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2FDDF2-A447-4D3E-B5FE-78CD4C3175F4}" type="datetime1">
              <a:rPr lang="en-US" smtClean="0"/>
              <a:pPr/>
              <a:t>7/15/2015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0EBA5-F3E8-4131-A282-832AC2D775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9.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8.png"/><Relationship Id="rId5" Type="http://schemas.openxmlformats.org/officeDocument/2006/relationships/diagramQuickStyle" Target="../diagrams/quickStyle3.xml"/><Relationship Id="rId10" Type="http://schemas.openxmlformats.org/officeDocument/2006/relationships/image" Target="../media/image7.png"/><Relationship Id="rId4" Type="http://schemas.openxmlformats.org/officeDocument/2006/relationships/diagramLayout" Target="../diagrams/layout3.xml"/><Relationship Id="rId9" Type="http://schemas.openxmlformats.org/officeDocument/2006/relationships/image" Target="../media/image6.jpeg"/></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eg"/><Relationship Id="rId7" Type="http://schemas.openxmlformats.org/officeDocument/2006/relationships/diagramColors" Target="../diagrams/colors4.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blip>
          <a:srcRect/>
          <a:stretch>
            <a:fillRect l="-4000" r="-4000"/>
          </a:stretch>
        </a:blipFill>
        <a:effectLst/>
      </p:bgPr>
    </p:bg>
    <p:spTree>
      <p:nvGrpSpPr>
        <p:cNvPr id="1" name=""/>
        <p:cNvGrpSpPr/>
        <p:nvPr/>
      </p:nvGrpSpPr>
      <p:grpSpPr>
        <a:xfrm>
          <a:off x="0" y="0"/>
          <a:ext cx="0" cy="0"/>
          <a:chOff x="0" y="0"/>
          <a:chExt cx="0" cy="0"/>
        </a:xfrm>
      </p:grpSpPr>
      <p:sp>
        <p:nvSpPr>
          <p:cNvPr id="11" name="Rectangle 10"/>
          <p:cNvSpPr/>
          <p:nvPr/>
        </p:nvSpPr>
        <p:spPr>
          <a:xfrm>
            <a:off x="0" y="0"/>
            <a:ext cx="35814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495800"/>
            <a:ext cx="9144000" cy="2362200"/>
          </a:xfrm>
          <a:solidFill>
            <a:srgbClr val="F2F2F2">
              <a:alpha val="60000"/>
            </a:srgbClr>
          </a:solidFill>
        </p:spPr>
        <p:txBody>
          <a:bodyPr>
            <a:noAutofit/>
          </a:bodyPr>
          <a:lstStyle/>
          <a:p>
            <a:pPr marL="3654425" algn="l">
              <a:spcAft>
                <a:spcPts val="600"/>
              </a:spcAft>
            </a:pPr>
            <a:r>
              <a:rPr lang="ro-RO" sz="2000" b="1" dirty="0" smtClean="0">
                <a:solidFill>
                  <a:schemeClr val="tx2">
                    <a:lumMod val="75000"/>
                  </a:schemeClr>
                </a:solidFill>
              </a:rPr>
              <a:t>EVALUAREA ACTIVELOR și PASIVELOR și </a:t>
            </a:r>
            <a:br>
              <a:rPr lang="ro-RO" sz="2000" b="1" dirty="0" smtClean="0">
                <a:solidFill>
                  <a:schemeClr val="tx2">
                    <a:lumMod val="75000"/>
                  </a:schemeClr>
                </a:solidFill>
              </a:rPr>
            </a:br>
            <a:r>
              <a:rPr lang="ro-RO" sz="2000" b="1" dirty="0" smtClean="0">
                <a:solidFill>
                  <a:schemeClr val="tx2">
                    <a:lumMod val="75000"/>
                  </a:schemeClr>
                </a:solidFill>
              </a:rPr>
              <a:t>TESTUL de STRES</a:t>
            </a:r>
            <a:br>
              <a:rPr lang="ro-RO" sz="2000" b="1" dirty="0" smtClean="0">
                <a:solidFill>
                  <a:schemeClr val="tx2">
                    <a:lumMod val="75000"/>
                  </a:schemeClr>
                </a:solidFill>
              </a:rPr>
            </a:br>
            <a:r>
              <a:rPr lang="ro-RO" sz="500" b="1" dirty="0" smtClean="0">
                <a:solidFill>
                  <a:schemeClr val="tx2">
                    <a:lumMod val="75000"/>
                  </a:schemeClr>
                </a:solidFill>
              </a:rPr>
              <a:t> </a:t>
            </a:r>
            <a:r>
              <a:rPr lang="ro-RO" sz="2000" b="1" dirty="0" smtClean="0">
                <a:solidFill>
                  <a:schemeClr val="tx2">
                    <a:lumMod val="75000"/>
                  </a:schemeClr>
                </a:solidFill>
              </a:rPr>
              <a:t/>
            </a:r>
            <a:br>
              <a:rPr lang="ro-RO" sz="2000" b="1" dirty="0" smtClean="0">
                <a:solidFill>
                  <a:schemeClr val="tx2">
                    <a:lumMod val="75000"/>
                  </a:schemeClr>
                </a:solidFill>
              </a:rPr>
            </a:br>
            <a:r>
              <a:rPr lang="ro-RO" sz="2000" b="1" dirty="0" smtClean="0">
                <a:solidFill>
                  <a:schemeClr val="tx2">
                    <a:lumMod val="75000"/>
                  </a:schemeClr>
                </a:solidFill>
              </a:rPr>
              <a:t>ale PIEȚEI ASIGURĂRILOR din ROMÂNIA</a:t>
            </a:r>
            <a:r>
              <a:rPr lang="ro-RO" sz="2800" b="1" dirty="0" smtClean="0">
                <a:solidFill>
                  <a:schemeClr val="tx2">
                    <a:lumMod val="75000"/>
                  </a:schemeClr>
                </a:solidFill>
              </a:rPr>
              <a:t/>
            </a:r>
            <a:br>
              <a:rPr lang="ro-RO" sz="2800" b="1" dirty="0" smtClean="0">
                <a:solidFill>
                  <a:schemeClr val="tx2">
                    <a:lumMod val="75000"/>
                  </a:schemeClr>
                </a:solidFill>
              </a:rPr>
            </a:br>
            <a:r>
              <a:rPr lang="ro-RO" sz="1200" b="1" dirty="0" smtClean="0">
                <a:solidFill>
                  <a:schemeClr val="tx2">
                    <a:lumMod val="75000"/>
                  </a:schemeClr>
                </a:solidFill>
              </a:rPr>
              <a:t> </a:t>
            </a:r>
            <a:r>
              <a:rPr lang="ro-RO" sz="1500" b="1" dirty="0" smtClean="0">
                <a:solidFill>
                  <a:schemeClr val="tx2">
                    <a:lumMod val="75000"/>
                  </a:schemeClr>
                </a:solidFill>
              </a:rPr>
              <a:t> </a:t>
            </a:r>
            <a:r>
              <a:rPr lang="ro-RO" sz="2000" b="1" dirty="0" smtClean="0">
                <a:solidFill>
                  <a:schemeClr val="tx2">
                    <a:lumMod val="75000"/>
                  </a:schemeClr>
                </a:solidFill>
              </a:rPr>
              <a:t> </a:t>
            </a:r>
            <a:r>
              <a:rPr lang="ro-RO" sz="2800" dirty="0" smtClean="0">
                <a:solidFill>
                  <a:schemeClr val="tx2">
                    <a:lumMod val="75000"/>
                  </a:schemeClr>
                </a:solidFill>
              </a:rPr>
              <a:t/>
            </a:r>
            <a:br>
              <a:rPr lang="ro-RO" sz="2800" dirty="0" smtClean="0">
                <a:solidFill>
                  <a:schemeClr val="tx2">
                    <a:lumMod val="75000"/>
                  </a:schemeClr>
                </a:solidFill>
              </a:rPr>
            </a:br>
            <a:r>
              <a:rPr lang="ro-RO" sz="1800" b="1" dirty="0" smtClean="0">
                <a:solidFill>
                  <a:schemeClr val="tx2">
                    <a:lumMod val="75000"/>
                  </a:schemeClr>
                </a:solidFill>
              </a:rPr>
              <a:t>Valentin IONESCU</a:t>
            </a:r>
            <a:r>
              <a:rPr lang="ro-RO" sz="1800" dirty="0" smtClean="0">
                <a:solidFill>
                  <a:schemeClr val="tx2">
                    <a:lumMod val="75000"/>
                  </a:schemeClr>
                </a:solidFill>
              </a:rPr>
              <a:t/>
            </a:r>
            <a:br>
              <a:rPr lang="ro-RO" sz="1800" dirty="0" smtClean="0">
                <a:solidFill>
                  <a:schemeClr val="tx2">
                    <a:lumMod val="75000"/>
                  </a:schemeClr>
                </a:solidFill>
              </a:rPr>
            </a:br>
            <a:r>
              <a:rPr lang="ro-RO" sz="1800" dirty="0" smtClean="0">
                <a:solidFill>
                  <a:schemeClr val="tx2">
                    <a:lumMod val="75000"/>
                  </a:schemeClr>
                </a:solidFill>
              </a:rPr>
              <a:t>Director Direcția Strategie și Stabilitate Financiară</a:t>
            </a:r>
            <a:r>
              <a:rPr lang="en-US" sz="2400" dirty="0" smtClean="0">
                <a:solidFill>
                  <a:schemeClr val="tx2">
                    <a:lumMod val="75000"/>
                  </a:schemeClr>
                </a:solidFill>
              </a:rPr>
              <a:t> </a:t>
            </a:r>
            <a:endParaRPr lang="en-US" sz="2000" dirty="0">
              <a:solidFill>
                <a:schemeClr val="accent3">
                  <a:lumMod val="50000"/>
                </a:schemeClr>
              </a:solidFill>
            </a:endParaRPr>
          </a:p>
        </p:txBody>
      </p:sp>
      <p:cxnSp>
        <p:nvCxnSpPr>
          <p:cNvPr id="19" name="Straight Connector 18"/>
          <p:cNvCxnSpPr/>
          <p:nvPr/>
        </p:nvCxnSpPr>
        <p:spPr>
          <a:xfrm flipH="1">
            <a:off x="0" y="2438400"/>
            <a:ext cx="9144000"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0" y="4191000"/>
            <a:ext cx="9144000"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219200" y="6324600"/>
            <a:ext cx="1456874" cy="276999"/>
          </a:xfrm>
          <a:prstGeom prst="rect">
            <a:avLst/>
          </a:prstGeom>
        </p:spPr>
        <p:txBody>
          <a:bodyPr wrap="none">
            <a:spAutoFit/>
          </a:bodyPr>
          <a:lstStyle/>
          <a:p>
            <a:r>
              <a:rPr lang="ro-RO" sz="1200" dirty="0" smtClean="0">
                <a:solidFill>
                  <a:schemeClr val="bg1">
                    <a:lumMod val="50000"/>
                  </a:schemeClr>
                </a:solidFill>
              </a:rPr>
              <a:t>Iulie </a:t>
            </a:r>
            <a:r>
              <a:rPr lang="en-US" sz="1200" dirty="0" smtClean="0">
                <a:solidFill>
                  <a:schemeClr val="bg1">
                    <a:lumMod val="50000"/>
                  </a:schemeClr>
                </a:solidFill>
              </a:rPr>
              <a:t>201</a:t>
            </a:r>
            <a:r>
              <a:rPr lang="ro-RO" sz="1200" dirty="0" smtClean="0">
                <a:solidFill>
                  <a:schemeClr val="bg1">
                    <a:lumMod val="50000"/>
                  </a:schemeClr>
                </a:solidFill>
              </a:rPr>
              <a:t>5</a:t>
            </a:r>
            <a:r>
              <a:rPr lang="en-US" sz="1200" dirty="0" smtClean="0">
                <a:solidFill>
                  <a:schemeClr val="bg1">
                    <a:lumMod val="50000"/>
                  </a:schemeClr>
                </a:solidFill>
              </a:rPr>
              <a:t>, </a:t>
            </a:r>
            <a:r>
              <a:rPr lang="ro-RO" sz="1200" dirty="0" smtClean="0">
                <a:solidFill>
                  <a:schemeClr val="bg1">
                    <a:lumMod val="50000"/>
                  </a:schemeClr>
                </a:solidFill>
              </a:rPr>
              <a:t>București</a:t>
            </a:r>
            <a:endParaRPr lang="en-US" sz="1200" dirty="0">
              <a:solidFill>
                <a:schemeClr val="bg1">
                  <a:lumMod val="50000"/>
                </a:schemeClr>
              </a:solidFill>
            </a:endParaRPr>
          </a:p>
        </p:txBody>
      </p:sp>
      <p:pic>
        <p:nvPicPr>
          <p:cNvPr id="21"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31645" y="4419600"/>
            <a:ext cx="3173555" cy="1981200"/>
          </a:xfrm>
          <a:prstGeom prst="rect">
            <a:avLst/>
          </a:prstGeom>
          <a:noFill/>
        </p:spPr>
      </p:pic>
      <p:pic>
        <p:nvPicPr>
          <p:cNvPr id="24" name="Picture 23" descr="dreamstime_1045400.jpg"/>
          <p:cNvPicPr>
            <a:picLocks noChangeAspect="1"/>
          </p:cNvPicPr>
          <p:nvPr/>
        </p:nvPicPr>
        <p:blipFill>
          <a:blip r:embed="rId4" cstate="print">
            <a:duotone>
              <a:schemeClr val="accent2">
                <a:shade val="45000"/>
                <a:satMod val="135000"/>
              </a:schemeClr>
              <a:prstClr val="white"/>
            </a:duotone>
          </a:blip>
          <a:srcRect t="4508" b="6831"/>
          <a:stretch>
            <a:fillRect/>
          </a:stretch>
        </p:blipFill>
        <p:spPr>
          <a:xfrm>
            <a:off x="0" y="0"/>
            <a:ext cx="9144000" cy="44958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732366_71605868.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9144000" cy="6858000"/>
          </a:xfrm>
          <a:prstGeom prst="rect">
            <a:avLst/>
          </a:prstGeom>
        </p:spPr>
      </p:pic>
      <p:sp>
        <p:nvSpPr>
          <p:cNvPr id="4" name="Title 1"/>
          <p:cNvSpPr>
            <a:spLocks noGrp="1"/>
          </p:cNvSpPr>
          <p:nvPr>
            <p:ph type="title"/>
          </p:nvPr>
        </p:nvSpPr>
        <p:spPr>
          <a:xfrm>
            <a:off x="0" y="5791200"/>
            <a:ext cx="9144000" cy="1066800"/>
          </a:xfrm>
          <a:solidFill>
            <a:srgbClr val="C9FFE1"/>
          </a:solidFill>
        </p:spPr>
        <p:txBody>
          <a:bodyPr>
            <a:noAutofit/>
          </a:bodyPr>
          <a:lstStyle/>
          <a:p>
            <a:pPr marL="688975" algn="r"/>
            <a:r>
              <a:rPr lang="ro-RO" sz="2400" b="1" dirty="0" smtClean="0"/>
              <a:t>2. Rezultate conform regimului Solvabilitate I   	</a:t>
            </a:r>
            <a:endParaRPr lang="ro-RO" sz="24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r>
              <a:rPr lang="ro-RO" sz="2400" b="1" dirty="0" smtClean="0"/>
              <a:t>Capitalurile </a:t>
            </a:r>
            <a:r>
              <a:rPr lang="en-US" sz="2400" b="1" dirty="0" err="1" smtClean="0"/>
              <a:t>proprii</a:t>
            </a:r>
            <a:r>
              <a:rPr lang="ro-RO" sz="2400" b="1" dirty="0" smtClean="0"/>
              <a:t> ale societăților participante după efectuarea ajustărilor bilanțiere (Solvabilitate I)</a:t>
            </a:r>
            <a:endParaRPr lang="en-US" sz="2400" b="1" dirty="0"/>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graphicFrame>
        <p:nvGraphicFramePr>
          <p:cNvPr id="23" name="Chart 22"/>
          <p:cNvGraphicFramePr/>
          <p:nvPr/>
        </p:nvGraphicFramePr>
        <p:xfrm>
          <a:off x="609600" y="2057400"/>
          <a:ext cx="7848600" cy="3962400"/>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p:cNvSpPr/>
          <p:nvPr/>
        </p:nvSpPr>
        <p:spPr>
          <a:xfrm>
            <a:off x="1066800" y="1447800"/>
            <a:ext cx="7162800" cy="307777"/>
          </a:xfrm>
          <a:prstGeom prst="rect">
            <a:avLst/>
          </a:prstGeom>
        </p:spPr>
        <p:txBody>
          <a:bodyPr wrap="square">
            <a:spAutoFit/>
          </a:bodyPr>
          <a:lstStyle/>
          <a:p>
            <a:pPr algn="ctr"/>
            <a:r>
              <a:rPr lang="ro-RO" sz="1400" b="1" dirty="0" smtClean="0"/>
              <a:t>Poziția capitalurilor proprii ale societăţilor participante după BSR (mii RON)</a:t>
            </a:r>
            <a:endParaRPr lang="en-US" sz="1400" b="1" dirty="0"/>
          </a:p>
        </p:txBody>
      </p:sp>
      <p:grpSp>
        <p:nvGrpSpPr>
          <p:cNvPr id="9" name="Group 8"/>
          <p:cNvGrpSpPr/>
          <p:nvPr/>
        </p:nvGrpSpPr>
        <p:grpSpPr>
          <a:xfrm>
            <a:off x="152400" y="6400800"/>
            <a:ext cx="6400800" cy="304800"/>
            <a:chOff x="152400" y="6400800"/>
            <a:chExt cx="6400800" cy="304800"/>
          </a:xfrm>
        </p:grpSpPr>
        <p:sp>
          <p:nvSpPr>
            <p:cNvPr id="10" name="Pentagon 9"/>
            <p:cNvSpPr/>
            <p:nvPr/>
          </p:nvSpPr>
          <p:spPr>
            <a:xfrm>
              <a:off x="5715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11" name="Pentagon 10"/>
            <p:cNvSpPr/>
            <p:nvPr/>
          </p:nvSpPr>
          <p:spPr>
            <a:xfrm>
              <a:off x="5105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12" name="Pentagon 11"/>
            <p:cNvSpPr/>
            <p:nvPr/>
          </p:nvSpPr>
          <p:spPr>
            <a:xfrm>
              <a:off x="44958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 4</a:t>
              </a:r>
              <a:r>
                <a:rPr lang="en-US" sz="1100" b="1" dirty="0" smtClean="0">
                  <a:solidFill>
                    <a:schemeClr val="tx1"/>
                  </a:solidFill>
                </a:rPr>
                <a:t>.</a:t>
              </a:r>
              <a:endParaRPr lang="en-US" sz="1100" b="1" dirty="0">
                <a:solidFill>
                  <a:schemeClr val="tx1"/>
                </a:solidFill>
              </a:endParaRPr>
            </a:p>
          </p:txBody>
        </p:sp>
        <p:sp>
          <p:nvSpPr>
            <p:cNvPr id="13" name="Pentagon 12"/>
            <p:cNvSpPr/>
            <p:nvPr/>
          </p:nvSpPr>
          <p:spPr>
            <a:xfrm>
              <a:off x="3886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a:t>
              </a:r>
              <a:r>
                <a:rPr lang="en-US" sz="1100" b="1" dirty="0" smtClean="0">
                  <a:solidFill>
                    <a:schemeClr val="tx1"/>
                  </a:solidFill>
                </a:rPr>
                <a:t>.</a:t>
              </a:r>
              <a:endParaRPr lang="en-US" sz="1100" b="1" dirty="0">
                <a:solidFill>
                  <a:schemeClr val="tx1"/>
                </a:solidFill>
              </a:endParaRPr>
            </a:p>
          </p:txBody>
        </p:sp>
        <p:sp>
          <p:nvSpPr>
            <p:cNvPr id="15" name="Pentagon 14"/>
            <p:cNvSpPr/>
            <p:nvPr/>
          </p:nvSpPr>
          <p:spPr>
            <a:xfrm>
              <a:off x="838200" y="6400800"/>
              <a:ext cx="32004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sz="1100" b="1" i="1" dirty="0" smtClean="0">
                  <a:solidFill>
                    <a:schemeClr val="tx1"/>
                  </a:solidFill>
                </a:rPr>
                <a:t>2.</a:t>
              </a:r>
              <a:r>
                <a:rPr lang="ro-RO" sz="1100" b="1" i="1" dirty="0" smtClean="0">
                  <a:solidFill>
                    <a:schemeClr val="tx1"/>
                  </a:solidFill>
                </a:rPr>
                <a:t> Rezultate conform regimului Solvabilitate I  </a:t>
              </a:r>
              <a:endParaRPr lang="en-US" sz="1100" b="1" i="1" dirty="0">
                <a:solidFill>
                  <a:schemeClr val="tx1"/>
                </a:solidFill>
              </a:endParaRPr>
            </a:p>
          </p:txBody>
        </p:sp>
        <p:sp>
          <p:nvSpPr>
            <p:cNvPr id="16" name="Pentagon 15"/>
            <p:cNvSpPr/>
            <p:nvPr/>
          </p:nvSpPr>
          <p:spPr>
            <a:xfrm>
              <a:off x="152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0" algn="ctr"/>
              <a:r>
                <a:rPr lang="ro-RO" sz="1100" b="1" dirty="0" smtClean="0">
                  <a:solidFill>
                    <a:schemeClr val="tx1"/>
                  </a:solidFill>
                </a:rPr>
                <a:t>1. </a:t>
              </a:r>
              <a:endParaRPr lang="en-US" sz="1100" b="1" dirty="0" smtClean="0">
                <a:solidFill>
                  <a:schemeClr val="tx1"/>
                </a:solidFill>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r>
              <a:rPr lang="ro-RO" sz="2400" b="1" dirty="0" smtClean="0"/>
              <a:t>Solvabilitatea societăților participante după efectuarea ajustărilor bilanțiere (Solvabilitate I)</a:t>
            </a:r>
            <a:endParaRPr lang="en-US" sz="2400" b="1" dirty="0"/>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sp>
        <p:nvSpPr>
          <p:cNvPr id="12" name="Rectangle 11"/>
          <p:cNvSpPr/>
          <p:nvPr/>
        </p:nvSpPr>
        <p:spPr>
          <a:xfrm>
            <a:off x="838200" y="1066800"/>
            <a:ext cx="7391400" cy="523220"/>
          </a:xfrm>
          <a:prstGeom prst="rect">
            <a:avLst/>
          </a:prstGeom>
        </p:spPr>
        <p:txBody>
          <a:bodyPr wrap="square">
            <a:spAutoFit/>
          </a:bodyPr>
          <a:lstStyle/>
          <a:p>
            <a:pPr algn="ctr"/>
            <a:r>
              <a:rPr lang="vi-VN" sz="1400" b="1" dirty="0" smtClean="0"/>
              <a:t>Acoperirea Marjei de Solvabilitate Ajustate pentru Asigurări de Viață și Generale și a Fondului Minim de Siguranță după ajustarea BSR, pe societăți participante</a:t>
            </a:r>
            <a:endParaRPr lang="en-US" sz="1400" b="1" dirty="0" smtClean="0">
              <a:latin typeface="Calibri" pitchFamily="34" charset="0"/>
            </a:endParaRPr>
          </a:p>
        </p:txBody>
      </p:sp>
      <p:graphicFrame>
        <p:nvGraphicFramePr>
          <p:cNvPr id="9" name="Table 8"/>
          <p:cNvGraphicFramePr>
            <a:graphicFrameLocks noGrp="1"/>
          </p:cNvGraphicFramePr>
          <p:nvPr/>
        </p:nvGraphicFramePr>
        <p:xfrm>
          <a:off x="457200" y="1447800"/>
          <a:ext cx="8229598" cy="4744464"/>
        </p:xfrm>
        <a:graphic>
          <a:graphicData uri="http://schemas.openxmlformats.org/drawingml/2006/table">
            <a:tbl>
              <a:tblPr/>
              <a:tblGrid>
                <a:gridCol w="1276092"/>
                <a:gridCol w="1159559"/>
                <a:gridCol w="1159559"/>
                <a:gridCol w="914936"/>
                <a:gridCol w="1223124"/>
                <a:gridCol w="1248164"/>
                <a:gridCol w="1248164"/>
              </a:tblGrid>
              <a:tr h="237500">
                <a:tc>
                  <a:txBody>
                    <a:bodyPr/>
                    <a:lstStyle/>
                    <a:p>
                      <a:endParaRPr lang="en-US" sz="1400" dirty="0">
                        <a:latin typeface="Calibri"/>
                      </a:endParaRPr>
                    </a:p>
                  </a:txBody>
                  <a:tcPr marL="66281" marR="66281" marT="0" marB="0" anchor="b">
                    <a:lnL>
                      <a:noFill/>
                    </a:lnL>
                    <a:lnR>
                      <a:noFill/>
                    </a:lnR>
                    <a:lnT>
                      <a:noFill/>
                    </a:lnT>
                    <a:lnB w="12700" cap="flat" cmpd="sng" algn="ctr">
                      <a:solidFill>
                        <a:srgbClr val="FFFFFF"/>
                      </a:solidFill>
                      <a:prstDash val="solid"/>
                      <a:round/>
                      <a:headEnd type="none" w="med" len="med"/>
                      <a:tailEnd type="none" w="med" len="med"/>
                    </a:lnB>
                  </a:tcPr>
                </a:tc>
                <a:tc>
                  <a:txBody>
                    <a:bodyPr/>
                    <a:lstStyle/>
                    <a:p>
                      <a:endParaRPr lang="en-US" sz="1400">
                        <a:latin typeface="Calibri"/>
                      </a:endParaRPr>
                    </a:p>
                  </a:txBody>
                  <a:tcPr marL="66281" marR="66281" marT="0" marB="0" anchor="b">
                    <a:lnL>
                      <a:noFill/>
                    </a:lnL>
                    <a:lnR>
                      <a:noFill/>
                    </a:lnR>
                    <a:lnT>
                      <a:noFill/>
                    </a:lnT>
                    <a:lnB w="12700" cap="flat" cmpd="sng" algn="ctr">
                      <a:solidFill>
                        <a:srgbClr val="FFFFFF"/>
                      </a:solidFill>
                      <a:prstDash val="solid"/>
                      <a:round/>
                      <a:headEnd type="none" w="med" len="med"/>
                      <a:tailEnd type="none" w="med" len="med"/>
                    </a:lnB>
                  </a:tcPr>
                </a:tc>
                <a:tc>
                  <a:txBody>
                    <a:bodyPr/>
                    <a:lstStyle/>
                    <a:p>
                      <a:endParaRPr lang="en-US" sz="1400">
                        <a:latin typeface="Calibri"/>
                      </a:endParaRPr>
                    </a:p>
                  </a:txBody>
                  <a:tcPr marL="66281" marR="66281" marT="0" marB="0" anchor="b">
                    <a:lnL>
                      <a:noFill/>
                    </a:lnL>
                    <a:lnR>
                      <a:noFill/>
                    </a:lnR>
                    <a:lnT>
                      <a:noFill/>
                    </a:lnT>
                    <a:lnB w="12700" cap="flat" cmpd="sng" algn="ctr">
                      <a:solidFill>
                        <a:srgbClr val="FFFFFF"/>
                      </a:solidFill>
                      <a:prstDash val="solid"/>
                      <a:round/>
                      <a:headEnd type="none" w="med" len="med"/>
                      <a:tailEnd type="none" w="med" len="med"/>
                    </a:lnB>
                  </a:tcPr>
                </a:tc>
                <a:tc>
                  <a:txBody>
                    <a:bodyPr/>
                    <a:lstStyle/>
                    <a:p>
                      <a:endParaRPr lang="en-US" sz="1400" dirty="0">
                        <a:latin typeface="Calibri"/>
                      </a:endParaRPr>
                    </a:p>
                  </a:txBody>
                  <a:tcPr marL="66281" marR="66281" marT="0" marB="0" anchor="b">
                    <a:lnL>
                      <a:noFill/>
                    </a:lnL>
                    <a:lnR>
                      <a:noFill/>
                    </a:lnR>
                    <a:lnT>
                      <a:noFill/>
                    </a:lnT>
                    <a:lnB w="12700" cap="flat" cmpd="sng" algn="ctr">
                      <a:solidFill>
                        <a:srgbClr val="FFFFFF"/>
                      </a:solidFill>
                      <a:prstDash val="solid"/>
                      <a:round/>
                      <a:headEnd type="none" w="med" len="med"/>
                      <a:tailEnd type="none" w="med" len="med"/>
                    </a:lnB>
                  </a:tcPr>
                </a:tc>
                <a:tc>
                  <a:txBody>
                    <a:bodyPr/>
                    <a:lstStyle/>
                    <a:p>
                      <a:endParaRPr lang="en-US" sz="1400">
                        <a:latin typeface="Calibri"/>
                      </a:endParaRPr>
                    </a:p>
                  </a:txBody>
                  <a:tcPr marL="66281" marR="66281" marT="0" marB="0" anchor="b">
                    <a:lnL>
                      <a:noFill/>
                    </a:lnL>
                    <a:lnR>
                      <a:noFill/>
                    </a:lnR>
                    <a:lnT>
                      <a:noFill/>
                    </a:lnT>
                    <a:lnB w="12700" cap="flat" cmpd="sng" algn="ctr">
                      <a:solidFill>
                        <a:srgbClr val="FFFFFF"/>
                      </a:solidFill>
                      <a:prstDash val="solid"/>
                      <a:round/>
                      <a:headEnd type="none" w="med" len="med"/>
                      <a:tailEnd type="none" w="med" len="med"/>
                    </a:lnB>
                  </a:tcPr>
                </a:tc>
                <a:tc gridSpan="2">
                  <a:txBody>
                    <a:bodyPr/>
                    <a:lstStyle/>
                    <a:p>
                      <a:pPr marL="0" marR="0" algn="r">
                        <a:lnSpc>
                          <a:spcPct val="115000"/>
                        </a:lnSpc>
                        <a:spcBef>
                          <a:spcPts val="0"/>
                        </a:spcBef>
                        <a:spcAft>
                          <a:spcPts val="0"/>
                        </a:spcAft>
                      </a:pPr>
                      <a:r>
                        <a:rPr lang="ro-RO" sz="1400" dirty="0">
                          <a:solidFill>
                            <a:srgbClr val="000000"/>
                          </a:solidFill>
                          <a:latin typeface="Calibri"/>
                          <a:ea typeface="Times New Roman"/>
                          <a:cs typeface="Times New Roman"/>
                        </a:rPr>
                        <a:t>(mii RON)</a:t>
                      </a:r>
                      <a:endParaRPr lang="en-US" sz="1800" dirty="0">
                        <a:latin typeface="Calibri"/>
                        <a:ea typeface="Calibri"/>
                        <a:cs typeface="Times New Roman"/>
                      </a:endParaRPr>
                    </a:p>
                  </a:txBody>
                  <a:tcPr marL="66281" marR="66281" marT="0" marB="0" anchor="b">
                    <a:lnL>
                      <a:noFill/>
                    </a:lnL>
                    <a:lnR>
                      <a:noFill/>
                    </a:lnR>
                    <a:lnT>
                      <a:noFill/>
                    </a:lnT>
                    <a:lnB w="12700" cap="flat" cmpd="sng" algn="ctr">
                      <a:solidFill>
                        <a:srgbClr val="FFFFFF"/>
                      </a:solidFill>
                      <a:prstDash val="solid"/>
                      <a:round/>
                      <a:headEnd type="none" w="med" len="med"/>
                      <a:tailEnd type="none" w="med" len="med"/>
                    </a:lnB>
                  </a:tcPr>
                </a:tc>
                <a:tc hMerge="1">
                  <a:txBody>
                    <a:bodyPr/>
                    <a:lstStyle/>
                    <a:p>
                      <a:endParaRPr lang="en-US"/>
                    </a:p>
                  </a:txBody>
                  <a:tcPr/>
                </a:tc>
              </a:tr>
              <a:tr h="475001">
                <a:tc rowSpan="2">
                  <a:txBody>
                    <a:bodyPr/>
                    <a:lstStyle/>
                    <a:p>
                      <a:pPr marL="0" marR="0" algn="ctr">
                        <a:lnSpc>
                          <a:spcPct val="115000"/>
                        </a:lnSpc>
                        <a:spcBef>
                          <a:spcPts val="0"/>
                        </a:spcBef>
                        <a:spcAft>
                          <a:spcPts val="0"/>
                        </a:spcAft>
                      </a:pPr>
                      <a:r>
                        <a:rPr lang="ro-RO" sz="1400" b="1" dirty="0">
                          <a:latin typeface="Calibri"/>
                          <a:ea typeface="Times New Roman"/>
                          <a:cs typeface="Times New Roman"/>
                        </a:rPr>
                        <a:t>Societate participantă</a:t>
                      </a:r>
                      <a:endParaRPr lang="en-US" sz="1800" dirty="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gridSpan="2">
                  <a:txBody>
                    <a:bodyPr/>
                    <a:lstStyle/>
                    <a:p>
                      <a:pPr marL="0" marR="0" algn="ctr">
                        <a:lnSpc>
                          <a:spcPct val="115000"/>
                        </a:lnSpc>
                        <a:spcBef>
                          <a:spcPts val="0"/>
                        </a:spcBef>
                        <a:spcAft>
                          <a:spcPts val="0"/>
                        </a:spcAft>
                      </a:pPr>
                      <a:r>
                        <a:rPr lang="ro-RO" sz="1400" b="1" dirty="0">
                          <a:latin typeface="Calibri"/>
                          <a:ea typeface="Times New Roman"/>
                          <a:cs typeface="Times New Roman"/>
                        </a:rPr>
                        <a:t>Marja de solvabilitate disponibilă</a:t>
                      </a:r>
                      <a:endParaRPr lang="en-US" sz="1800" dirty="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ro-RO" sz="1400" b="1" dirty="0">
                          <a:latin typeface="Calibri"/>
                          <a:ea typeface="Times New Roman"/>
                          <a:cs typeface="Times New Roman"/>
                        </a:rPr>
                        <a:t>Marja de solvabilitate necesară</a:t>
                      </a:r>
                      <a:endParaRPr lang="en-US" sz="1800" dirty="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ro-RO" sz="1400" b="1">
                          <a:latin typeface="Calibri"/>
                          <a:ea typeface="Times New Roman"/>
                          <a:cs typeface="Times New Roman"/>
                        </a:rPr>
                        <a:t>% Rata solvabilității</a:t>
                      </a:r>
                      <a:endParaRPr lang="en-US" sz="180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hMerge="1">
                  <a:txBody>
                    <a:bodyPr/>
                    <a:lstStyle/>
                    <a:p>
                      <a:endParaRPr lang="en-US"/>
                    </a:p>
                  </a:txBody>
                  <a:tcPr/>
                </a:tc>
              </a:tr>
              <a:tr h="475001">
                <a:tc vMerge="1">
                  <a:txBody>
                    <a:bodyPr/>
                    <a:lstStyle/>
                    <a:p>
                      <a:endParaRPr lang="en-US"/>
                    </a:p>
                  </a:txBody>
                  <a:tcPr/>
                </a:tc>
                <a:tc>
                  <a:txBody>
                    <a:bodyPr/>
                    <a:lstStyle/>
                    <a:p>
                      <a:pPr marL="0" marR="0" algn="ctr">
                        <a:lnSpc>
                          <a:spcPct val="115000"/>
                        </a:lnSpc>
                        <a:spcBef>
                          <a:spcPts val="0"/>
                        </a:spcBef>
                        <a:spcAft>
                          <a:spcPts val="0"/>
                        </a:spcAft>
                      </a:pPr>
                      <a:r>
                        <a:rPr lang="ro-RO" sz="1400" b="1">
                          <a:solidFill>
                            <a:srgbClr val="000000"/>
                          </a:solidFill>
                          <a:latin typeface="Calibri"/>
                          <a:ea typeface="Times New Roman"/>
                          <a:cs typeface="Times New Roman"/>
                        </a:rPr>
                        <a:t>Asig. de viață</a:t>
                      </a:r>
                      <a:endParaRPr lang="en-US" sz="180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a:latin typeface="Calibri"/>
                          <a:ea typeface="Times New Roman"/>
                          <a:cs typeface="Times New Roman"/>
                        </a:rPr>
                        <a:t>Asig.  generale</a:t>
                      </a:r>
                      <a:endParaRPr lang="en-US" sz="180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solidFill>
                            <a:srgbClr val="000000"/>
                          </a:solidFill>
                          <a:latin typeface="Calibri"/>
                          <a:ea typeface="Times New Roman"/>
                          <a:cs typeface="Times New Roman"/>
                        </a:rPr>
                        <a:t>Asig. de viață</a:t>
                      </a:r>
                      <a:endParaRPr lang="en-US" sz="1800" dirty="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latin typeface="Calibri"/>
                          <a:ea typeface="Times New Roman"/>
                          <a:cs typeface="Times New Roman"/>
                        </a:rPr>
                        <a:t>Asig.  generale</a:t>
                      </a:r>
                      <a:endParaRPr lang="en-US" sz="1800" dirty="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solidFill>
                            <a:srgbClr val="000000"/>
                          </a:solidFill>
                          <a:latin typeface="Calibri"/>
                          <a:ea typeface="Times New Roman"/>
                          <a:cs typeface="Times New Roman"/>
                        </a:rPr>
                        <a:t>Asig. de viață</a:t>
                      </a:r>
                      <a:endParaRPr lang="en-US" sz="1800" dirty="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latin typeface="Calibri"/>
                          <a:ea typeface="Times New Roman"/>
                          <a:cs typeface="Times New Roman"/>
                        </a:rPr>
                        <a:t>Asig. generale</a:t>
                      </a:r>
                      <a:endParaRPr lang="en-US" sz="1800" dirty="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r>
              <a:tr h="237500">
                <a:tc>
                  <a:txBody>
                    <a:bodyPr/>
                    <a:lstStyle/>
                    <a:p>
                      <a:pPr marL="0" marR="0" algn="just">
                        <a:lnSpc>
                          <a:spcPct val="115000"/>
                        </a:lnSpc>
                        <a:spcBef>
                          <a:spcPts val="0"/>
                        </a:spcBef>
                        <a:spcAft>
                          <a:spcPts val="0"/>
                        </a:spcAft>
                      </a:pPr>
                      <a:r>
                        <a:rPr lang="ro-RO" sz="1400" dirty="0">
                          <a:solidFill>
                            <a:srgbClr val="000000"/>
                          </a:solidFill>
                          <a:latin typeface="Calibri"/>
                          <a:ea typeface="Times New Roman"/>
                          <a:cs typeface="Times New Roman"/>
                        </a:rPr>
                        <a:t>ASTRA</a:t>
                      </a:r>
                      <a:endParaRPr lang="en-US" sz="1800" dirty="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23.778</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-1.029.082</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3.316</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144.771</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144%</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-711%</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7500">
                <a:tc>
                  <a:txBody>
                    <a:bodyPr/>
                    <a:lstStyle/>
                    <a:p>
                      <a:pPr marL="0" marR="0" algn="just">
                        <a:lnSpc>
                          <a:spcPct val="115000"/>
                        </a:lnSpc>
                        <a:spcBef>
                          <a:spcPts val="0"/>
                        </a:spcBef>
                        <a:spcAft>
                          <a:spcPts val="0"/>
                        </a:spcAft>
                      </a:pPr>
                      <a:r>
                        <a:rPr lang="ro-RO" sz="1400" dirty="0">
                          <a:solidFill>
                            <a:srgbClr val="000000"/>
                          </a:solidFill>
                          <a:latin typeface="Calibri"/>
                          <a:ea typeface="Times New Roman"/>
                          <a:cs typeface="Times New Roman"/>
                        </a:rPr>
                        <a:t>ALLIANZ</a:t>
                      </a:r>
                      <a:endParaRPr lang="en-US" sz="1800" dirty="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62.351</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598.810</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14.953</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149.657</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378%</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400%</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75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OMNIASIG</a:t>
                      </a:r>
                      <a:endParaRPr lang="en-US" sz="180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 </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194.128</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153.176</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127%</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75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GROUPAMA</a:t>
                      </a:r>
                      <a:endParaRPr lang="en-US" sz="180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78.524</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108.624</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23.740</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127.343</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331%</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85%</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75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UNIQA</a:t>
                      </a:r>
                      <a:endParaRPr lang="en-US" sz="180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69.734</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 </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55.577</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125%</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75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ING</a:t>
                      </a:r>
                      <a:endParaRPr lang="en-US" sz="180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132.889</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95.710</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 </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139%</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75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ASIROM</a:t>
                      </a:r>
                      <a:endParaRPr lang="en-US" sz="180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68.671</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32.203</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12.027</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78.046</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416%</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41%</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75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EUROINS</a:t>
                      </a:r>
                      <a:endParaRPr lang="en-US" sz="180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-554.284</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65.735</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-843%</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75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CARPATICA</a:t>
                      </a:r>
                      <a:endParaRPr lang="en-US" sz="180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-410.769</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64.920</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-633%</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75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GENERALI</a:t>
                      </a:r>
                      <a:endParaRPr lang="en-US" sz="180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43.927</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120.339</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15.521</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66.382</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266%</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181%</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75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PAID</a:t>
                      </a:r>
                      <a:endParaRPr lang="en-US" sz="180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26.564</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20.210</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 </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131%</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75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AXA</a:t>
                      </a:r>
                      <a:endParaRPr lang="en-US" sz="180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20.517</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6.179</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124%</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75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EXIM</a:t>
                      </a:r>
                      <a:endParaRPr lang="en-US" sz="1800">
                        <a:latin typeface="Calibri"/>
                        <a:ea typeface="Calibri"/>
                        <a:cs typeface="Times New Roman"/>
                      </a:endParaRPr>
                    </a:p>
                  </a:txBody>
                  <a:tcPr marL="66281" marR="662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-3.837</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3.797</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80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-23%</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327912">
                <a:tc>
                  <a:txBody>
                    <a:bodyPr/>
                    <a:lstStyle/>
                    <a:p>
                      <a:pPr marL="0" marR="0" algn="l">
                        <a:lnSpc>
                          <a:spcPct val="115000"/>
                        </a:lnSpc>
                        <a:spcBef>
                          <a:spcPts val="0"/>
                        </a:spcBef>
                        <a:spcAft>
                          <a:spcPts val="0"/>
                        </a:spcAft>
                      </a:pPr>
                      <a:r>
                        <a:rPr lang="ro-RO" sz="1400" b="1" dirty="0">
                          <a:solidFill>
                            <a:srgbClr val="000000"/>
                          </a:solidFill>
                          <a:latin typeface="Calibri"/>
                          <a:ea typeface="Times New Roman"/>
                          <a:cs typeface="Times New Roman"/>
                        </a:rPr>
                        <a:t>TOTAL</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solidFill>
                            <a:srgbClr val="000000"/>
                          </a:solidFill>
                          <a:latin typeface="Calibri"/>
                          <a:ea typeface="Times New Roman"/>
                          <a:cs typeface="Times New Roman"/>
                        </a:rPr>
                        <a:t>430.656</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solidFill>
                            <a:srgbClr val="000000"/>
                          </a:solidFill>
                          <a:latin typeface="Calibri"/>
                          <a:ea typeface="Times New Roman"/>
                          <a:cs typeface="Times New Roman"/>
                        </a:rPr>
                        <a:t>-847.570</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solidFill>
                            <a:srgbClr val="000000"/>
                          </a:solidFill>
                          <a:latin typeface="Calibri"/>
                          <a:ea typeface="Times New Roman"/>
                          <a:cs typeface="Times New Roman"/>
                        </a:rPr>
                        <a:t>171.447</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solidFill>
                            <a:srgbClr val="000000"/>
                          </a:solidFill>
                          <a:latin typeface="Calibri"/>
                          <a:ea typeface="Times New Roman"/>
                          <a:cs typeface="Times New Roman"/>
                        </a:rPr>
                        <a:t>929.613</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solidFill>
                            <a:srgbClr val="000000"/>
                          </a:solidFill>
                          <a:latin typeface="Calibri"/>
                          <a:ea typeface="Times New Roman"/>
                          <a:cs typeface="Times New Roman"/>
                        </a:rPr>
                        <a:t> - </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solidFill>
                            <a:srgbClr val="000000"/>
                          </a:solidFill>
                          <a:latin typeface="Calibri"/>
                          <a:ea typeface="Times New Roman"/>
                          <a:cs typeface="Times New Roman"/>
                        </a:rPr>
                        <a:t> - </a:t>
                      </a:r>
                      <a:endParaRPr lang="en-US" sz="1800" dirty="0">
                        <a:latin typeface="Calibri"/>
                        <a:ea typeface="Calibri"/>
                        <a:cs typeface="Times New Roman"/>
                      </a:endParaRPr>
                    </a:p>
                  </a:txBody>
                  <a:tcPr marL="66281" marR="662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r>
            </a:tbl>
          </a:graphicData>
        </a:graphic>
      </p:graphicFrame>
      <p:grpSp>
        <p:nvGrpSpPr>
          <p:cNvPr id="10" name="Group 9"/>
          <p:cNvGrpSpPr/>
          <p:nvPr/>
        </p:nvGrpSpPr>
        <p:grpSpPr>
          <a:xfrm>
            <a:off x="152400" y="6400800"/>
            <a:ext cx="6400800" cy="304800"/>
            <a:chOff x="152400" y="6400800"/>
            <a:chExt cx="6400800" cy="304800"/>
          </a:xfrm>
        </p:grpSpPr>
        <p:sp>
          <p:nvSpPr>
            <p:cNvPr id="11" name="Pentagon 10"/>
            <p:cNvSpPr/>
            <p:nvPr/>
          </p:nvSpPr>
          <p:spPr>
            <a:xfrm>
              <a:off x="5715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13" name="Pentagon 12"/>
            <p:cNvSpPr/>
            <p:nvPr/>
          </p:nvSpPr>
          <p:spPr>
            <a:xfrm>
              <a:off x="5105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15" name="Pentagon 14"/>
            <p:cNvSpPr/>
            <p:nvPr/>
          </p:nvSpPr>
          <p:spPr>
            <a:xfrm>
              <a:off x="44958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 4</a:t>
              </a:r>
              <a:r>
                <a:rPr lang="en-US" sz="1100" b="1" dirty="0" smtClean="0">
                  <a:solidFill>
                    <a:schemeClr val="tx1"/>
                  </a:solidFill>
                </a:rPr>
                <a:t>.</a:t>
              </a:r>
              <a:endParaRPr lang="en-US" sz="1100" b="1" dirty="0">
                <a:solidFill>
                  <a:schemeClr val="tx1"/>
                </a:solidFill>
              </a:endParaRPr>
            </a:p>
          </p:txBody>
        </p:sp>
        <p:sp>
          <p:nvSpPr>
            <p:cNvPr id="16" name="Pentagon 15"/>
            <p:cNvSpPr/>
            <p:nvPr/>
          </p:nvSpPr>
          <p:spPr>
            <a:xfrm>
              <a:off x="3886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a:t>
              </a:r>
              <a:r>
                <a:rPr lang="en-US" sz="1100" b="1" dirty="0" smtClean="0">
                  <a:solidFill>
                    <a:schemeClr val="tx1"/>
                  </a:solidFill>
                </a:rPr>
                <a:t>.</a:t>
              </a:r>
              <a:endParaRPr lang="en-US" sz="1100" b="1" dirty="0">
                <a:solidFill>
                  <a:schemeClr val="tx1"/>
                </a:solidFill>
              </a:endParaRPr>
            </a:p>
          </p:txBody>
        </p:sp>
        <p:sp>
          <p:nvSpPr>
            <p:cNvPr id="17" name="Pentagon 16"/>
            <p:cNvSpPr/>
            <p:nvPr/>
          </p:nvSpPr>
          <p:spPr>
            <a:xfrm>
              <a:off x="838200" y="6400800"/>
              <a:ext cx="32004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sz="1100" b="1" i="1" dirty="0" smtClean="0">
                  <a:solidFill>
                    <a:schemeClr val="tx1"/>
                  </a:solidFill>
                </a:rPr>
                <a:t>2.</a:t>
              </a:r>
              <a:r>
                <a:rPr lang="ro-RO" sz="1100" b="1" i="1" dirty="0" smtClean="0">
                  <a:solidFill>
                    <a:schemeClr val="tx1"/>
                  </a:solidFill>
                </a:rPr>
                <a:t> Rezultate conform regimului Solvabilitate I  </a:t>
              </a:r>
              <a:endParaRPr lang="en-US" sz="1100" b="1" i="1" dirty="0">
                <a:solidFill>
                  <a:schemeClr val="tx1"/>
                </a:solidFill>
              </a:endParaRPr>
            </a:p>
          </p:txBody>
        </p:sp>
        <p:sp>
          <p:nvSpPr>
            <p:cNvPr id="18" name="Pentagon 17"/>
            <p:cNvSpPr/>
            <p:nvPr/>
          </p:nvSpPr>
          <p:spPr>
            <a:xfrm>
              <a:off x="152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0" algn="ctr"/>
              <a:r>
                <a:rPr lang="ro-RO" sz="1100" b="1" dirty="0" smtClean="0">
                  <a:solidFill>
                    <a:schemeClr val="tx1"/>
                  </a:solidFill>
                </a:rPr>
                <a:t>1. </a:t>
              </a:r>
              <a:endParaRPr lang="en-US" sz="1100" b="1" dirty="0" smtClean="0">
                <a:solidFill>
                  <a:schemeClr val="tx1"/>
                </a:solidFill>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r>
              <a:rPr lang="ro-RO" sz="2400" b="1" dirty="0" smtClean="0"/>
              <a:t>Lichiditatea și gradul de acoperire a rezervelor cu active admise după efectuarea ajustărilor bilanțiere (Solvabilitate I)</a:t>
            </a:r>
            <a:endParaRPr lang="en-US" sz="2400" b="1" dirty="0"/>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sp>
        <p:nvSpPr>
          <p:cNvPr id="12" name="Rectangle 11"/>
          <p:cNvSpPr/>
          <p:nvPr/>
        </p:nvSpPr>
        <p:spPr>
          <a:xfrm>
            <a:off x="838200" y="1219200"/>
            <a:ext cx="7391400" cy="307777"/>
          </a:xfrm>
          <a:prstGeom prst="rect">
            <a:avLst/>
          </a:prstGeom>
        </p:spPr>
        <p:txBody>
          <a:bodyPr wrap="square">
            <a:spAutoFit/>
          </a:bodyPr>
          <a:lstStyle/>
          <a:p>
            <a:pPr algn="ctr"/>
            <a:r>
              <a:rPr lang="vi-VN" sz="1400" b="1" dirty="0" smtClean="0"/>
              <a:t>Acoperirea rezervelor tehnice cu active admise, pe societăți participante</a:t>
            </a:r>
          </a:p>
        </p:txBody>
      </p:sp>
      <p:graphicFrame>
        <p:nvGraphicFramePr>
          <p:cNvPr id="10" name="Table 9"/>
          <p:cNvGraphicFramePr>
            <a:graphicFrameLocks noGrp="1"/>
          </p:cNvGraphicFramePr>
          <p:nvPr/>
        </p:nvGraphicFramePr>
        <p:xfrm>
          <a:off x="304800" y="1371600"/>
          <a:ext cx="8458205" cy="4782633"/>
        </p:xfrm>
        <a:graphic>
          <a:graphicData uri="http://schemas.openxmlformats.org/drawingml/2006/table">
            <a:tbl>
              <a:tblPr/>
              <a:tblGrid>
                <a:gridCol w="1208315"/>
                <a:gridCol w="1208315"/>
                <a:gridCol w="1208315"/>
                <a:gridCol w="1208315"/>
                <a:gridCol w="1208315"/>
                <a:gridCol w="1208315"/>
                <a:gridCol w="1208315"/>
              </a:tblGrid>
              <a:tr h="197300">
                <a:tc>
                  <a:txBody>
                    <a:bodyPr/>
                    <a:lstStyle/>
                    <a:p>
                      <a:endParaRPr lang="en-US" sz="1400" dirty="0">
                        <a:latin typeface="Calibri"/>
                      </a:endParaRPr>
                    </a:p>
                  </a:txBody>
                  <a:tcPr marL="66381" marR="66381" marT="0" marB="0" anchor="b">
                    <a:lnL>
                      <a:noFill/>
                    </a:lnL>
                    <a:lnR>
                      <a:noFill/>
                    </a:lnR>
                    <a:lnT>
                      <a:noFill/>
                    </a:lnT>
                    <a:lnB w="12700" cap="flat" cmpd="sng" algn="ctr">
                      <a:solidFill>
                        <a:srgbClr val="FFFFFF"/>
                      </a:solidFill>
                      <a:prstDash val="solid"/>
                      <a:round/>
                      <a:headEnd type="none" w="med" len="med"/>
                      <a:tailEnd type="none" w="med" len="med"/>
                    </a:lnB>
                  </a:tcPr>
                </a:tc>
                <a:tc>
                  <a:txBody>
                    <a:bodyPr/>
                    <a:lstStyle/>
                    <a:p>
                      <a:endParaRPr lang="en-US" sz="1400">
                        <a:latin typeface="Calibri"/>
                      </a:endParaRPr>
                    </a:p>
                  </a:txBody>
                  <a:tcPr marL="66381" marR="66381" marT="0" marB="0" anchor="b">
                    <a:lnL>
                      <a:noFill/>
                    </a:lnL>
                    <a:lnR>
                      <a:noFill/>
                    </a:lnR>
                    <a:lnT>
                      <a:noFill/>
                    </a:lnT>
                    <a:lnB w="12700" cap="flat" cmpd="sng" algn="ctr">
                      <a:solidFill>
                        <a:srgbClr val="FFFFFF"/>
                      </a:solidFill>
                      <a:prstDash val="solid"/>
                      <a:round/>
                      <a:headEnd type="none" w="med" len="med"/>
                      <a:tailEnd type="none" w="med" len="med"/>
                    </a:lnB>
                  </a:tcPr>
                </a:tc>
                <a:tc>
                  <a:txBody>
                    <a:bodyPr/>
                    <a:lstStyle/>
                    <a:p>
                      <a:endParaRPr lang="en-US" sz="1400">
                        <a:latin typeface="Calibri"/>
                      </a:endParaRPr>
                    </a:p>
                  </a:txBody>
                  <a:tcPr marL="66381" marR="66381" marT="0" marB="0" anchor="b">
                    <a:lnL>
                      <a:noFill/>
                    </a:lnL>
                    <a:lnR>
                      <a:noFill/>
                    </a:lnR>
                    <a:lnT>
                      <a:noFill/>
                    </a:lnT>
                    <a:lnB w="12700" cap="flat" cmpd="sng" algn="ctr">
                      <a:solidFill>
                        <a:srgbClr val="FFFFFF"/>
                      </a:solidFill>
                      <a:prstDash val="solid"/>
                      <a:round/>
                      <a:headEnd type="none" w="med" len="med"/>
                      <a:tailEnd type="none" w="med" len="med"/>
                    </a:lnB>
                  </a:tcPr>
                </a:tc>
                <a:tc>
                  <a:txBody>
                    <a:bodyPr/>
                    <a:lstStyle/>
                    <a:p>
                      <a:endParaRPr lang="en-US" sz="1400">
                        <a:latin typeface="Calibri"/>
                      </a:endParaRPr>
                    </a:p>
                  </a:txBody>
                  <a:tcPr marL="66381" marR="66381" marT="0" marB="0" anchor="b">
                    <a:lnL>
                      <a:noFill/>
                    </a:lnL>
                    <a:lnR>
                      <a:noFill/>
                    </a:lnR>
                    <a:lnT>
                      <a:noFill/>
                    </a:lnT>
                    <a:lnB w="12700" cap="flat" cmpd="sng" algn="ctr">
                      <a:solidFill>
                        <a:srgbClr val="FFFFFF"/>
                      </a:solidFill>
                      <a:prstDash val="solid"/>
                      <a:round/>
                      <a:headEnd type="none" w="med" len="med"/>
                      <a:tailEnd type="none" w="med" len="med"/>
                    </a:lnB>
                  </a:tcPr>
                </a:tc>
                <a:tc>
                  <a:txBody>
                    <a:bodyPr/>
                    <a:lstStyle/>
                    <a:p>
                      <a:endParaRPr lang="en-US" sz="1400">
                        <a:latin typeface="Calibri"/>
                      </a:endParaRPr>
                    </a:p>
                  </a:txBody>
                  <a:tcPr marL="66381" marR="66381" marT="0" marB="0" anchor="b">
                    <a:lnL>
                      <a:noFill/>
                    </a:lnL>
                    <a:lnR>
                      <a:noFill/>
                    </a:lnR>
                    <a:lnT>
                      <a:noFill/>
                    </a:lnT>
                    <a:lnB w="12700" cap="flat" cmpd="sng" algn="ctr">
                      <a:solidFill>
                        <a:srgbClr val="FFFFFF"/>
                      </a:solidFill>
                      <a:prstDash val="solid"/>
                      <a:round/>
                      <a:headEnd type="none" w="med" len="med"/>
                      <a:tailEnd type="none" w="med" len="med"/>
                    </a:lnB>
                  </a:tcPr>
                </a:tc>
                <a:tc gridSpan="2">
                  <a:txBody>
                    <a:bodyPr/>
                    <a:lstStyle/>
                    <a:p>
                      <a:pPr marL="0" marR="0" algn="r">
                        <a:lnSpc>
                          <a:spcPct val="115000"/>
                        </a:lnSpc>
                        <a:spcBef>
                          <a:spcPts val="0"/>
                        </a:spcBef>
                        <a:spcAft>
                          <a:spcPts val="0"/>
                        </a:spcAft>
                      </a:pPr>
                      <a:r>
                        <a:rPr lang="ro-RO" sz="1400" dirty="0">
                          <a:solidFill>
                            <a:srgbClr val="000000"/>
                          </a:solidFill>
                          <a:latin typeface="Calibri"/>
                          <a:ea typeface="Times New Roman"/>
                          <a:cs typeface="Times New Roman"/>
                        </a:rPr>
                        <a:t>(mii RON)</a:t>
                      </a:r>
                      <a:endParaRPr lang="en-US" sz="1400" dirty="0">
                        <a:latin typeface="Calibri"/>
                        <a:ea typeface="Calibri"/>
                        <a:cs typeface="Times New Roman"/>
                      </a:endParaRPr>
                    </a:p>
                  </a:txBody>
                  <a:tcPr marL="66381" marR="66381" marT="0" marB="0" anchor="b">
                    <a:lnL>
                      <a:noFill/>
                    </a:lnL>
                    <a:lnR>
                      <a:noFill/>
                    </a:lnR>
                    <a:lnT>
                      <a:noFill/>
                    </a:lnT>
                    <a:lnB w="12700" cap="flat" cmpd="sng" algn="ctr">
                      <a:solidFill>
                        <a:srgbClr val="FFFFFF"/>
                      </a:solidFill>
                      <a:prstDash val="solid"/>
                      <a:round/>
                      <a:headEnd type="none" w="med" len="med"/>
                      <a:tailEnd type="none" w="med" len="med"/>
                    </a:lnB>
                  </a:tcPr>
                </a:tc>
                <a:tc hMerge="1">
                  <a:txBody>
                    <a:bodyPr/>
                    <a:lstStyle/>
                    <a:p>
                      <a:endParaRPr lang="en-US"/>
                    </a:p>
                  </a:txBody>
                  <a:tcPr/>
                </a:tc>
              </a:tr>
              <a:tr h="393984">
                <a:tc rowSpan="3">
                  <a:txBody>
                    <a:bodyPr/>
                    <a:lstStyle/>
                    <a:p>
                      <a:pPr marL="0" marR="0" algn="ctr">
                        <a:lnSpc>
                          <a:spcPct val="115000"/>
                        </a:lnSpc>
                        <a:spcBef>
                          <a:spcPts val="0"/>
                        </a:spcBef>
                        <a:spcAft>
                          <a:spcPts val="0"/>
                        </a:spcAft>
                      </a:pPr>
                      <a:r>
                        <a:rPr lang="ro-RO" sz="1400" b="1" dirty="0">
                          <a:latin typeface="Calibri"/>
                          <a:ea typeface="Times New Roman"/>
                          <a:cs typeface="Times New Roman"/>
                        </a:rPr>
                        <a:t>Societăți participante</a:t>
                      </a:r>
                      <a:endParaRPr lang="en-US" sz="1400" dirty="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gridSpan="6">
                  <a:txBody>
                    <a:bodyPr/>
                    <a:lstStyle/>
                    <a:p>
                      <a:pPr marL="0" marR="0" algn="ctr">
                        <a:lnSpc>
                          <a:spcPct val="115000"/>
                        </a:lnSpc>
                        <a:spcBef>
                          <a:spcPts val="0"/>
                        </a:spcBef>
                        <a:spcAft>
                          <a:spcPts val="0"/>
                        </a:spcAft>
                      </a:pPr>
                      <a:r>
                        <a:rPr lang="ro-RO" sz="1400" b="1" dirty="0">
                          <a:latin typeface="Calibri"/>
                          <a:ea typeface="Times New Roman"/>
                          <a:cs typeface="Times New Roman"/>
                        </a:rPr>
                        <a:t>Acoperirea rezervelor tehnice cu active admise</a:t>
                      </a:r>
                      <a:endParaRPr lang="en-US" sz="1400" dirty="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34979">
                <a:tc vMerge="1">
                  <a:txBody>
                    <a:bodyPr/>
                    <a:lstStyle/>
                    <a:p>
                      <a:endParaRPr lang="en-US"/>
                    </a:p>
                  </a:txBody>
                  <a:tcPr/>
                </a:tc>
                <a:tc gridSpan="2">
                  <a:txBody>
                    <a:bodyPr/>
                    <a:lstStyle/>
                    <a:p>
                      <a:pPr marL="0" marR="0" algn="ctr">
                        <a:lnSpc>
                          <a:spcPct val="115000"/>
                        </a:lnSpc>
                        <a:spcBef>
                          <a:spcPts val="0"/>
                        </a:spcBef>
                        <a:spcAft>
                          <a:spcPts val="0"/>
                        </a:spcAft>
                      </a:pPr>
                      <a:r>
                        <a:rPr lang="ro-RO" sz="1400" b="1">
                          <a:latin typeface="Calibri"/>
                          <a:ea typeface="Times New Roman"/>
                          <a:cs typeface="Times New Roman"/>
                        </a:rPr>
                        <a:t>Active Admise</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ro-RO" sz="1400" b="1" dirty="0">
                          <a:latin typeface="Calibri"/>
                          <a:ea typeface="Times New Roman"/>
                          <a:cs typeface="Times New Roman"/>
                        </a:rPr>
                        <a:t>Rezerve Tehnice</a:t>
                      </a:r>
                      <a:endParaRPr lang="en-US" sz="1400" dirty="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ro-RO" sz="1400" b="1" dirty="0">
                          <a:latin typeface="Calibri"/>
                          <a:ea typeface="Times New Roman"/>
                          <a:cs typeface="Times New Roman"/>
                        </a:rPr>
                        <a:t>% Acoperire rezerve tehnice</a:t>
                      </a:r>
                      <a:endParaRPr lang="en-US" sz="1400" dirty="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hMerge="1">
                  <a:txBody>
                    <a:bodyPr/>
                    <a:lstStyle/>
                    <a:p>
                      <a:endParaRPr lang="en-US"/>
                    </a:p>
                  </a:txBody>
                  <a:tcPr/>
                </a:tc>
              </a:tr>
              <a:tr h="373210">
                <a:tc vMerge="1">
                  <a:txBody>
                    <a:bodyPr/>
                    <a:lstStyle/>
                    <a:p>
                      <a:endParaRPr lang="en-US"/>
                    </a:p>
                  </a:txBody>
                  <a:tcPr/>
                </a:tc>
                <a:tc>
                  <a:txBody>
                    <a:bodyPr/>
                    <a:lstStyle/>
                    <a:p>
                      <a:pPr marL="0" marR="0" algn="ctr">
                        <a:lnSpc>
                          <a:spcPct val="115000"/>
                        </a:lnSpc>
                        <a:spcBef>
                          <a:spcPts val="0"/>
                        </a:spcBef>
                        <a:spcAft>
                          <a:spcPts val="0"/>
                        </a:spcAft>
                      </a:pPr>
                      <a:r>
                        <a:rPr lang="ro-RO" sz="1400" b="1">
                          <a:solidFill>
                            <a:srgbClr val="000000"/>
                          </a:solidFill>
                          <a:latin typeface="Calibri"/>
                          <a:ea typeface="Times New Roman"/>
                          <a:cs typeface="Times New Roman"/>
                        </a:rPr>
                        <a:t>Asig. de viață</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latin typeface="Calibri"/>
                          <a:ea typeface="Times New Roman"/>
                          <a:cs typeface="Times New Roman"/>
                        </a:rPr>
                        <a:t>Asig.  generale</a:t>
                      </a:r>
                      <a:endParaRPr lang="en-US" sz="1400" dirty="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a:solidFill>
                            <a:srgbClr val="000000"/>
                          </a:solidFill>
                          <a:latin typeface="Calibri"/>
                          <a:ea typeface="Times New Roman"/>
                          <a:cs typeface="Times New Roman"/>
                        </a:rPr>
                        <a:t>Asig. de viață</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a:latin typeface="Calibri"/>
                          <a:ea typeface="Times New Roman"/>
                          <a:cs typeface="Times New Roman"/>
                        </a:rPr>
                        <a:t>Asig.  generale</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a:solidFill>
                            <a:srgbClr val="000000"/>
                          </a:solidFill>
                          <a:latin typeface="Calibri"/>
                          <a:ea typeface="Times New Roman"/>
                          <a:cs typeface="Times New Roman"/>
                        </a:rPr>
                        <a:t>Asig. de viață</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latin typeface="Calibri"/>
                          <a:ea typeface="Times New Roman"/>
                          <a:cs typeface="Times New Roman"/>
                        </a:rPr>
                        <a:t>Asig.  generale</a:t>
                      </a:r>
                      <a:endParaRPr lang="en-US" sz="1400" dirty="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r>
              <a:tr h="197300">
                <a:tc>
                  <a:txBody>
                    <a:bodyPr/>
                    <a:lstStyle/>
                    <a:p>
                      <a:pPr marL="0" marR="0" algn="just">
                        <a:lnSpc>
                          <a:spcPct val="115000"/>
                        </a:lnSpc>
                        <a:spcBef>
                          <a:spcPts val="0"/>
                        </a:spcBef>
                        <a:spcAft>
                          <a:spcPts val="0"/>
                        </a:spcAft>
                      </a:pPr>
                      <a:r>
                        <a:rPr lang="ro-RO" sz="1400" dirty="0">
                          <a:solidFill>
                            <a:srgbClr val="000000"/>
                          </a:solidFill>
                          <a:latin typeface="Calibri"/>
                          <a:ea typeface="Times New Roman"/>
                          <a:cs typeface="Times New Roman"/>
                        </a:rPr>
                        <a:t>ASTRA</a:t>
                      </a:r>
                      <a:endParaRPr lang="en-US" sz="1400" dirty="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28.947</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237.958</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32.514</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1.148.819</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89%</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21%</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97300">
                <a:tc>
                  <a:txBody>
                    <a:bodyPr/>
                    <a:lstStyle/>
                    <a:p>
                      <a:pPr marL="0" marR="0" algn="just">
                        <a:lnSpc>
                          <a:spcPct val="115000"/>
                        </a:lnSpc>
                        <a:spcBef>
                          <a:spcPts val="0"/>
                        </a:spcBef>
                        <a:spcAft>
                          <a:spcPts val="0"/>
                        </a:spcAft>
                      </a:pPr>
                      <a:r>
                        <a:rPr lang="ro-RO" sz="1400" dirty="0">
                          <a:solidFill>
                            <a:srgbClr val="000000"/>
                          </a:solidFill>
                          <a:latin typeface="Calibri"/>
                          <a:ea typeface="Times New Roman"/>
                          <a:cs typeface="Times New Roman"/>
                        </a:rPr>
                        <a:t>ALLIANZ</a:t>
                      </a:r>
                      <a:endParaRPr lang="en-US" sz="1400" dirty="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424.673</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1.189.843</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356.797</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894.401</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119%</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133%</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97300">
                <a:tc>
                  <a:txBody>
                    <a:bodyPr/>
                    <a:lstStyle/>
                    <a:p>
                      <a:pPr marL="0" marR="0" algn="just">
                        <a:lnSpc>
                          <a:spcPct val="115000"/>
                        </a:lnSpc>
                        <a:spcBef>
                          <a:spcPts val="0"/>
                        </a:spcBef>
                        <a:spcAft>
                          <a:spcPts val="0"/>
                        </a:spcAft>
                      </a:pPr>
                      <a:r>
                        <a:rPr lang="ro-RO" sz="1400" dirty="0">
                          <a:solidFill>
                            <a:srgbClr val="000000"/>
                          </a:solidFill>
                          <a:latin typeface="Calibri"/>
                          <a:ea typeface="Times New Roman"/>
                          <a:cs typeface="Times New Roman"/>
                        </a:rPr>
                        <a:t>OMNIASIG</a:t>
                      </a:r>
                      <a:endParaRPr lang="en-US" sz="1400" dirty="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 </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1.216.779</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1.073.691</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113%</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973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GROUPAMA</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174.384</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794.713</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91.869</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747.938</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190%</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106%</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973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UNIQA</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685.998</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584.147</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117%</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973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ING</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2.676.910</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 </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2.630.641</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102%</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973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ASIROM</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262.413</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717.532</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220.340</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547.641</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119%</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131%</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973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EUROINS</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290.533</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 </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711.912</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41%</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973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CARPATICA</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251.782</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640.895</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 </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39%</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973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GENERALI</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242.784</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814.399</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232.676</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583.266</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104%</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140%</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973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PAID</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78.959</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66.096</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 </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119%</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973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AXA</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120.423</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92.482</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130%</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 </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97300">
                <a:tc>
                  <a:txBody>
                    <a:bodyPr/>
                    <a:lstStyle/>
                    <a:p>
                      <a:pPr marL="0" marR="0" algn="just">
                        <a:lnSpc>
                          <a:spcPct val="115000"/>
                        </a:lnSpc>
                        <a:spcBef>
                          <a:spcPts val="0"/>
                        </a:spcBef>
                        <a:spcAft>
                          <a:spcPts val="0"/>
                        </a:spcAft>
                      </a:pPr>
                      <a:r>
                        <a:rPr lang="ro-RO" sz="1400">
                          <a:solidFill>
                            <a:srgbClr val="000000"/>
                          </a:solidFill>
                          <a:latin typeface="Calibri"/>
                          <a:ea typeface="Times New Roman"/>
                          <a:cs typeface="Times New Roman"/>
                        </a:rPr>
                        <a:t>EXIM</a:t>
                      </a:r>
                      <a:endParaRPr lang="en-US" sz="1400">
                        <a:latin typeface="Calibri"/>
                        <a:ea typeface="Calibri"/>
                        <a:cs typeface="Times New Roman"/>
                      </a:endParaRPr>
                    </a:p>
                  </a:txBody>
                  <a:tcPr marL="66381" marR="66381"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79.515</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68.236</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a:solidFill>
                            <a:srgbClr val="000000"/>
                          </a:solidFill>
                          <a:latin typeface="Calibri"/>
                          <a:ea typeface="Times New Roman"/>
                          <a:cs typeface="Times New Roman"/>
                        </a:rPr>
                        <a:t> </a:t>
                      </a:r>
                      <a:endParaRPr lang="en-US" sz="140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400" dirty="0">
                          <a:solidFill>
                            <a:srgbClr val="000000"/>
                          </a:solidFill>
                          <a:latin typeface="Calibri"/>
                          <a:ea typeface="Times New Roman"/>
                          <a:cs typeface="Times New Roman"/>
                        </a:rPr>
                        <a:t>117%</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97300">
                <a:tc>
                  <a:txBody>
                    <a:bodyPr/>
                    <a:lstStyle/>
                    <a:p>
                      <a:pPr marL="0" marR="0" algn="l">
                        <a:lnSpc>
                          <a:spcPct val="115000"/>
                        </a:lnSpc>
                        <a:spcBef>
                          <a:spcPts val="0"/>
                        </a:spcBef>
                        <a:spcAft>
                          <a:spcPts val="0"/>
                        </a:spcAft>
                      </a:pPr>
                      <a:r>
                        <a:rPr lang="ro-RO" sz="1400" b="1" dirty="0">
                          <a:solidFill>
                            <a:srgbClr val="000000"/>
                          </a:solidFill>
                          <a:latin typeface="Calibri"/>
                          <a:ea typeface="Times New Roman"/>
                          <a:cs typeface="Times New Roman"/>
                        </a:rPr>
                        <a:t>TOTAL</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solidFill>
                            <a:srgbClr val="000000"/>
                          </a:solidFill>
                          <a:latin typeface="Calibri"/>
                          <a:ea typeface="Times New Roman"/>
                          <a:cs typeface="Times New Roman"/>
                        </a:rPr>
                        <a:t>3.930.536</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solidFill>
                            <a:srgbClr val="000000"/>
                          </a:solidFill>
                          <a:latin typeface="Calibri"/>
                          <a:ea typeface="Times New Roman"/>
                          <a:cs typeface="Times New Roman"/>
                        </a:rPr>
                        <a:t>6.358.012</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solidFill>
                            <a:srgbClr val="000000"/>
                          </a:solidFill>
                          <a:latin typeface="Calibri"/>
                          <a:ea typeface="Times New Roman"/>
                          <a:cs typeface="Times New Roman"/>
                        </a:rPr>
                        <a:t>3.657.320</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solidFill>
                            <a:srgbClr val="000000"/>
                          </a:solidFill>
                          <a:latin typeface="Calibri"/>
                          <a:ea typeface="Times New Roman"/>
                          <a:cs typeface="Times New Roman"/>
                        </a:rPr>
                        <a:t>7.067.041</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solidFill>
                            <a:srgbClr val="000000"/>
                          </a:solidFill>
                          <a:latin typeface="Calibri"/>
                          <a:ea typeface="Times New Roman"/>
                          <a:cs typeface="Times New Roman"/>
                        </a:rPr>
                        <a:t> - </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400" b="1" dirty="0">
                          <a:solidFill>
                            <a:srgbClr val="000000"/>
                          </a:solidFill>
                          <a:latin typeface="Calibri"/>
                          <a:ea typeface="Times New Roman"/>
                          <a:cs typeface="Times New Roman"/>
                        </a:rPr>
                        <a:t> - </a:t>
                      </a:r>
                      <a:endParaRPr lang="en-US" sz="1400" dirty="0">
                        <a:latin typeface="Calibri"/>
                        <a:ea typeface="Calibri"/>
                        <a:cs typeface="Times New Roman"/>
                      </a:endParaRPr>
                    </a:p>
                  </a:txBody>
                  <a:tcPr marL="66381" marR="66381"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r>
            </a:tbl>
          </a:graphicData>
        </a:graphic>
      </p:graphicFrame>
      <p:grpSp>
        <p:nvGrpSpPr>
          <p:cNvPr id="9" name="Group 8"/>
          <p:cNvGrpSpPr/>
          <p:nvPr/>
        </p:nvGrpSpPr>
        <p:grpSpPr>
          <a:xfrm>
            <a:off x="152400" y="6400800"/>
            <a:ext cx="6400800" cy="304800"/>
            <a:chOff x="152400" y="6400800"/>
            <a:chExt cx="6400800" cy="304800"/>
          </a:xfrm>
        </p:grpSpPr>
        <p:sp>
          <p:nvSpPr>
            <p:cNvPr id="11" name="Pentagon 10"/>
            <p:cNvSpPr/>
            <p:nvPr/>
          </p:nvSpPr>
          <p:spPr>
            <a:xfrm>
              <a:off x="5715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13" name="Pentagon 12"/>
            <p:cNvSpPr/>
            <p:nvPr/>
          </p:nvSpPr>
          <p:spPr>
            <a:xfrm>
              <a:off x="5105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15" name="Pentagon 14"/>
            <p:cNvSpPr/>
            <p:nvPr/>
          </p:nvSpPr>
          <p:spPr>
            <a:xfrm>
              <a:off x="44958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 4</a:t>
              </a:r>
              <a:r>
                <a:rPr lang="en-US" sz="1100" b="1" dirty="0" smtClean="0">
                  <a:solidFill>
                    <a:schemeClr val="tx1"/>
                  </a:solidFill>
                </a:rPr>
                <a:t>.</a:t>
              </a:r>
              <a:endParaRPr lang="en-US" sz="1100" b="1" dirty="0">
                <a:solidFill>
                  <a:schemeClr val="tx1"/>
                </a:solidFill>
              </a:endParaRPr>
            </a:p>
          </p:txBody>
        </p:sp>
        <p:sp>
          <p:nvSpPr>
            <p:cNvPr id="16" name="Pentagon 15"/>
            <p:cNvSpPr/>
            <p:nvPr/>
          </p:nvSpPr>
          <p:spPr>
            <a:xfrm>
              <a:off x="3886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a:t>
              </a:r>
              <a:r>
                <a:rPr lang="en-US" sz="1100" b="1" dirty="0" smtClean="0">
                  <a:solidFill>
                    <a:schemeClr val="tx1"/>
                  </a:solidFill>
                </a:rPr>
                <a:t>.</a:t>
              </a:r>
              <a:endParaRPr lang="en-US" sz="1100" b="1" dirty="0">
                <a:solidFill>
                  <a:schemeClr val="tx1"/>
                </a:solidFill>
              </a:endParaRPr>
            </a:p>
          </p:txBody>
        </p:sp>
        <p:sp>
          <p:nvSpPr>
            <p:cNvPr id="17" name="Pentagon 16"/>
            <p:cNvSpPr/>
            <p:nvPr/>
          </p:nvSpPr>
          <p:spPr>
            <a:xfrm>
              <a:off x="838200" y="6400800"/>
              <a:ext cx="32004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sz="1100" b="1" i="1" dirty="0" smtClean="0">
                  <a:solidFill>
                    <a:schemeClr val="tx1"/>
                  </a:solidFill>
                </a:rPr>
                <a:t>2.</a:t>
              </a:r>
              <a:r>
                <a:rPr lang="ro-RO" sz="1100" b="1" i="1" dirty="0" smtClean="0">
                  <a:solidFill>
                    <a:schemeClr val="tx1"/>
                  </a:solidFill>
                </a:rPr>
                <a:t> Rezultate conform regimului Solvabilitate I  </a:t>
              </a:r>
              <a:endParaRPr lang="en-US" sz="1100" b="1" i="1" dirty="0">
                <a:solidFill>
                  <a:schemeClr val="tx1"/>
                </a:solidFill>
              </a:endParaRPr>
            </a:p>
          </p:txBody>
        </p:sp>
        <p:sp>
          <p:nvSpPr>
            <p:cNvPr id="18" name="Pentagon 17"/>
            <p:cNvSpPr/>
            <p:nvPr/>
          </p:nvSpPr>
          <p:spPr>
            <a:xfrm>
              <a:off x="152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0" algn="ctr"/>
              <a:r>
                <a:rPr lang="ro-RO" sz="1100" b="1" dirty="0" smtClean="0">
                  <a:solidFill>
                    <a:schemeClr val="tx1"/>
                  </a:solidFill>
                </a:rPr>
                <a:t>1. </a:t>
              </a:r>
              <a:endParaRPr lang="en-US" sz="1100" b="1" dirty="0" smtClean="0">
                <a:solidFill>
                  <a:schemeClr val="tx1"/>
                </a:solidFill>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r>
              <a:rPr lang="ro-RO" sz="2400" b="1" dirty="0" smtClean="0"/>
              <a:t>Încadrarea societăților participante conform rezultatelor BSR – Solvabilitate I</a:t>
            </a:r>
            <a:endParaRPr lang="en-US" sz="2400" b="1" dirty="0"/>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sp>
        <p:nvSpPr>
          <p:cNvPr id="11" name="Rectangle 10"/>
          <p:cNvSpPr/>
          <p:nvPr/>
        </p:nvSpPr>
        <p:spPr>
          <a:xfrm>
            <a:off x="457200" y="1524000"/>
            <a:ext cx="8305800" cy="4185761"/>
          </a:xfrm>
          <a:prstGeom prst="rect">
            <a:avLst/>
          </a:prstGeom>
          <a:solidFill>
            <a:srgbClr val="DDE8F6">
              <a:alpha val="60000"/>
            </a:srgbClr>
          </a:solidFill>
        </p:spPr>
        <p:txBody>
          <a:bodyPr wrap="square">
            <a:spAutoFit/>
          </a:bodyPr>
          <a:lstStyle/>
          <a:p>
            <a:pPr lvl="0">
              <a:spcAft>
                <a:spcPts val="1500"/>
              </a:spcAft>
            </a:pPr>
            <a:r>
              <a:rPr lang="ro-RO" b="1" i="1" dirty="0" smtClean="0">
                <a:solidFill>
                  <a:srgbClr val="0070C0"/>
                </a:solidFill>
              </a:rPr>
              <a:t>Grupa 1</a:t>
            </a:r>
            <a:r>
              <a:rPr lang="ro-RO" b="1" dirty="0" smtClean="0">
                <a:solidFill>
                  <a:srgbClr val="0070C0"/>
                </a:solidFill>
              </a:rPr>
              <a:t>: </a:t>
            </a:r>
            <a:r>
              <a:rPr lang="ro-RO" dirty="0" smtClean="0"/>
              <a:t>societăţi de asigurare cu capital negativ: </a:t>
            </a:r>
            <a:r>
              <a:rPr lang="ro-RO" b="1" dirty="0" smtClean="0"/>
              <a:t>ASTRA, CARPATICA, EUROINS şi EXIM</a:t>
            </a:r>
            <a:r>
              <a:rPr lang="ro-RO" dirty="0" smtClean="0"/>
              <a:t>;</a:t>
            </a:r>
            <a:endParaRPr lang="en-US" dirty="0" smtClean="0"/>
          </a:p>
          <a:p>
            <a:pPr lvl="0">
              <a:spcAft>
                <a:spcPts val="1500"/>
              </a:spcAft>
            </a:pPr>
            <a:r>
              <a:rPr lang="ro-RO" b="1" i="1" dirty="0" smtClean="0">
                <a:solidFill>
                  <a:srgbClr val="0070C0"/>
                </a:solidFill>
              </a:rPr>
              <a:t>Grupa 2</a:t>
            </a:r>
            <a:r>
              <a:rPr lang="ro-RO" b="1" dirty="0" smtClean="0">
                <a:solidFill>
                  <a:srgbClr val="0070C0"/>
                </a:solidFill>
              </a:rPr>
              <a:t>: </a:t>
            </a:r>
            <a:r>
              <a:rPr lang="ro-RO" dirty="0" smtClean="0"/>
              <a:t>societăţi de asigurare care nu îndeplinesc cerințe privind fondul minim de garantare: </a:t>
            </a:r>
            <a:r>
              <a:rPr lang="ro-RO" b="1" dirty="0" smtClean="0"/>
              <a:t>ASTRA, CARPATICA, EUROINS şi EXIM</a:t>
            </a:r>
            <a:r>
              <a:rPr lang="ro-RO" dirty="0" smtClean="0"/>
              <a:t>;</a:t>
            </a:r>
            <a:endParaRPr lang="en-US" dirty="0" smtClean="0"/>
          </a:p>
          <a:p>
            <a:pPr lvl="0">
              <a:spcAft>
                <a:spcPts val="1500"/>
              </a:spcAft>
            </a:pPr>
            <a:r>
              <a:rPr lang="ro-RO" b="1" i="1" dirty="0" smtClean="0">
                <a:solidFill>
                  <a:srgbClr val="0070C0"/>
                </a:solidFill>
              </a:rPr>
              <a:t>Grupa 3</a:t>
            </a:r>
            <a:r>
              <a:rPr lang="ro-RO" b="1" dirty="0" smtClean="0">
                <a:solidFill>
                  <a:srgbClr val="0070C0"/>
                </a:solidFill>
              </a:rPr>
              <a:t>: </a:t>
            </a:r>
            <a:r>
              <a:rPr lang="ro-RO" dirty="0" smtClean="0"/>
              <a:t>societăţi de asigurare care nu îndeplinesc cerințele privind marjele de solvabilitate: </a:t>
            </a:r>
            <a:r>
              <a:rPr lang="ro-RO" b="1" dirty="0" smtClean="0"/>
              <a:t>ASTRA, CARPATICA, EUROINS, EXIM, GROUPAMA şi ASIROM</a:t>
            </a:r>
            <a:r>
              <a:rPr lang="ro-RO" dirty="0" smtClean="0"/>
              <a:t>;</a:t>
            </a:r>
            <a:endParaRPr lang="en-US" dirty="0" smtClean="0"/>
          </a:p>
          <a:p>
            <a:pPr lvl="0">
              <a:spcAft>
                <a:spcPts val="1500"/>
              </a:spcAft>
            </a:pPr>
            <a:r>
              <a:rPr lang="ro-RO" b="1" i="1" dirty="0" smtClean="0">
                <a:solidFill>
                  <a:srgbClr val="0070C0"/>
                </a:solidFill>
              </a:rPr>
              <a:t>Grupa 4</a:t>
            </a:r>
            <a:r>
              <a:rPr lang="ro-RO" b="1" dirty="0" smtClean="0">
                <a:solidFill>
                  <a:srgbClr val="0070C0"/>
                </a:solidFill>
              </a:rPr>
              <a:t>: </a:t>
            </a:r>
            <a:r>
              <a:rPr lang="ro-RO" dirty="0" smtClean="0"/>
              <a:t>societăţi de asigurare care nu îndeplinesc cerințele privind  activele admise pentru acoperirea rezervelor tehnice: </a:t>
            </a:r>
            <a:r>
              <a:rPr lang="ro-RO" b="1" dirty="0" smtClean="0"/>
              <a:t>ASTRA, CARPATICA şi EUROINS</a:t>
            </a:r>
            <a:r>
              <a:rPr lang="ro-RO" dirty="0" smtClean="0"/>
              <a:t>;</a:t>
            </a:r>
            <a:endParaRPr lang="en-US" dirty="0" smtClean="0"/>
          </a:p>
          <a:p>
            <a:pPr>
              <a:spcAft>
                <a:spcPts val="1500"/>
              </a:spcAft>
            </a:pPr>
            <a:r>
              <a:rPr lang="ro-RO" b="1" i="1" dirty="0" smtClean="0">
                <a:solidFill>
                  <a:srgbClr val="0070C0"/>
                </a:solidFill>
              </a:rPr>
              <a:t>Grupa 5</a:t>
            </a:r>
            <a:r>
              <a:rPr lang="ro-RO" b="1" dirty="0" smtClean="0">
                <a:solidFill>
                  <a:srgbClr val="0070C0"/>
                </a:solidFill>
              </a:rPr>
              <a:t>: </a:t>
            </a:r>
            <a:r>
              <a:rPr lang="ro-RO" dirty="0" smtClean="0"/>
              <a:t>societăţi de asigurare care îndeplinesc cerinţele de solvabilitate în urma exerciţiului de bilanţ (de exemplu rata de solvabilitate peste 100% şi respectarea cerințelor privind fondul minim de garantare): </a:t>
            </a:r>
            <a:r>
              <a:rPr lang="ro-RO" b="1" dirty="0" smtClean="0"/>
              <a:t>ALLIANZ, AXA, GENERALI, ING, OMNIASIG, UNIQA şi PAID.</a:t>
            </a:r>
            <a:endParaRPr lang="en-US" b="1" dirty="0"/>
          </a:p>
        </p:txBody>
      </p:sp>
      <p:grpSp>
        <p:nvGrpSpPr>
          <p:cNvPr id="7" name="Group 6"/>
          <p:cNvGrpSpPr/>
          <p:nvPr/>
        </p:nvGrpSpPr>
        <p:grpSpPr>
          <a:xfrm>
            <a:off x="152400" y="6400800"/>
            <a:ext cx="6400800" cy="304800"/>
            <a:chOff x="152400" y="6400800"/>
            <a:chExt cx="6400800" cy="304800"/>
          </a:xfrm>
        </p:grpSpPr>
        <p:sp>
          <p:nvSpPr>
            <p:cNvPr id="9" name="Pentagon 8"/>
            <p:cNvSpPr/>
            <p:nvPr/>
          </p:nvSpPr>
          <p:spPr>
            <a:xfrm>
              <a:off x="5715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12" name="Pentagon 11"/>
            <p:cNvSpPr/>
            <p:nvPr/>
          </p:nvSpPr>
          <p:spPr>
            <a:xfrm>
              <a:off x="5105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13" name="Pentagon 12"/>
            <p:cNvSpPr/>
            <p:nvPr/>
          </p:nvSpPr>
          <p:spPr>
            <a:xfrm>
              <a:off x="44958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 4</a:t>
              </a:r>
              <a:r>
                <a:rPr lang="en-US" sz="1100" b="1" dirty="0" smtClean="0">
                  <a:solidFill>
                    <a:schemeClr val="tx1"/>
                  </a:solidFill>
                </a:rPr>
                <a:t>.</a:t>
              </a:r>
              <a:endParaRPr lang="en-US" sz="1100" b="1" dirty="0">
                <a:solidFill>
                  <a:schemeClr val="tx1"/>
                </a:solidFill>
              </a:endParaRPr>
            </a:p>
          </p:txBody>
        </p:sp>
        <p:sp>
          <p:nvSpPr>
            <p:cNvPr id="15" name="Pentagon 14"/>
            <p:cNvSpPr/>
            <p:nvPr/>
          </p:nvSpPr>
          <p:spPr>
            <a:xfrm>
              <a:off x="3886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a:t>
              </a:r>
              <a:r>
                <a:rPr lang="en-US" sz="1100" b="1" dirty="0" smtClean="0">
                  <a:solidFill>
                    <a:schemeClr val="tx1"/>
                  </a:solidFill>
                </a:rPr>
                <a:t>.</a:t>
              </a:r>
              <a:endParaRPr lang="en-US" sz="1100" b="1" dirty="0">
                <a:solidFill>
                  <a:schemeClr val="tx1"/>
                </a:solidFill>
              </a:endParaRPr>
            </a:p>
          </p:txBody>
        </p:sp>
        <p:sp>
          <p:nvSpPr>
            <p:cNvPr id="16" name="Pentagon 15"/>
            <p:cNvSpPr/>
            <p:nvPr/>
          </p:nvSpPr>
          <p:spPr>
            <a:xfrm>
              <a:off x="838200" y="6400800"/>
              <a:ext cx="32004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sz="1100" b="1" i="1" dirty="0" smtClean="0">
                  <a:solidFill>
                    <a:schemeClr val="tx1"/>
                  </a:solidFill>
                </a:rPr>
                <a:t>2.</a:t>
              </a:r>
              <a:r>
                <a:rPr lang="ro-RO" sz="1100" b="1" i="1" dirty="0" smtClean="0">
                  <a:solidFill>
                    <a:schemeClr val="tx1"/>
                  </a:solidFill>
                </a:rPr>
                <a:t> Rezultate conform regimului Solvabilitate I  </a:t>
              </a:r>
              <a:endParaRPr lang="en-US" sz="1100" b="1" i="1" dirty="0">
                <a:solidFill>
                  <a:schemeClr val="tx1"/>
                </a:solidFill>
              </a:endParaRPr>
            </a:p>
          </p:txBody>
        </p:sp>
        <p:sp>
          <p:nvSpPr>
            <p:cNvPr id="17" name="Pentagon 16"/>
            <p:cNvSpPr/>
            <p:nvPr/>
          </p:nvSpPr>
          <p:spPr>
            <a:xfrm>
              <a:off x="152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0" algn="ctr"/>
              <a:r>
                <a:rPr lang="ro-RO" sz="1100" b="1" dirty="0" smtClean="0">
                  <a:solidFill>
                    <a:schemeClr val="tx1"/>
                  </a:solidFill>
                </a:rPr>
                <a:t>1. </a:t>
              </a:r>
              <a:endParaRPr lang="en-US" sz="1100" b="1" dirty="0" smtClean="0">
                <a:solidFill>
                  <a:schemeClr val="tx1"/>
                </a:solidFill>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eamstime_l_8327966-1024x682.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9144000" cy="6090047"/>
          </a:xfrm>
          <a:prstGeom prst="rect">
            <a:avLst/>
          </a:prstGeom>
        </p:spPr>
      </p:pic>
      <p:sp>
        <p:nvSpPr>
          <p:cNvPr id="4" name="Title 1"/>
          <p:cNvSpPr>
            <a:spLocks noGrp="1"/>
          </p:cNvSpPr>
          <p:nvPr>
            <p:ph type="title"/>
          </p:nvPr>
        </p:nvSpPr>
        <p:spPr>
          <a:xfrm>
            <a:off x="0" y="5791200"/>
            <a:ext cx="9144000" cy="1066800"/>
          </a:xfrm>
          <a:solidFill>
            <a:srgbClr val="C9FFE1"/>
          </a:solidFill>
        </p:spPr>
        <p:txBody>
          <a:bodyPr>
            <a:noAutofit/>
          </a:bodyPr>
          <a:lstStyle/>
          <a:p>
            <a:pPr marL="688975" algn="r"/>
            <a:r>
              <a:rPr lang="ro-RO" sz="2400" b="1" dirty="0" smtClean="0"/>
              <a:t>3. Rezultate conform regimului Solvabilitate II  	</a:t>
            </a:r>
            <a:endParaRPr lang="ro-RO" sz="24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r>
              <a:rPr lang="ro-RO" sz="2400" b="1" dirty="0" smtClean="0"/>
              <a:t>Structura agregată a activelor societăților participante, conform Solvabilitate II</a:t>
            </a:r>
            <a:endParaRPr lang="en-US" sz="2400" b="1" dirty="0"/>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graphicFrame>
        <p:nvGraphicFramePr>
          <p:cNvPr id="15" name="Chart 14"/>
          <p:cNvGraphicFramePr/>
          <p:nvPr/>
        </p:nvGraphicFramePr>
        <p:xfrm>
          <a:off x="152400" y="1295400"/>
          <a:ext cx="8686800" cy="4800600"/>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 17"/>
          <p:cNvGrpSpPr/>
          <p:nvPr/>
        </p:nvGrpSpPr>
        <p:grpSpPr>
          <a:xfrm>
            <a:off x="152400" y="6400800"/>
            <a:ext cx="6400800" cy="304800"/>
            <a:chOff x="152400" y="6400800"/>
            <a:chExt cx="6400800" cy="304800"/>
          </a:xfrm>
        </p:grpSpPr>
        <p:sp>
          <p:nvSpPr>
            <p:cNvPr id="19" name="Pentagon 18"/>
            <p:cNvSpPr/>
            <p:nvPr/>
          </p:nvSpPr>
          <p:spPr>
            <a:xfrm>
              <a:off x="5715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20" name="Pentagon 19"/>
            <p:cNvSpPr/>
            <p:nvPr/>
          </p:nvSpPr>
          <p:spPr>
            <a:xfrm>
              <a:off x="5105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21" name="Pentagon 20"/>
            <p:cNvSpPr/>
            <p:nvPr/>
          </p:nvSpPr>
          <p:spPr>
            <a:xfrm>
              <a:off x="44958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 4</a:t>
              </a:r>
              <a:r>
                <a:rPr lang="en-US" sz="1100" b="1" dirty="0" smtClean="0">
                  <a:solidFill>
                    <a:schemeClr val="tx1"/>
                  </a:solidFill>
                </a:rPr>
                <a:t>.</a:t>
              </a:r>
              <a:endParaRPr lang="en-US" sz="1100" b="1" dirty="0">
                <a:solidFill>
                  <a:schemeClr val="tx1"/>
                </a:solidFill>
              </a:endParaRPr>
            </a:p>
          </p:txBody>
        </p:sp>
        <p:sp>
          <p:nvSpPr>
            <p:cNvPr id="22" name="Pentagon 21"/>
            <p:cNvSpPr/>
            <p:nvPr/>
          </p:nvSpPr>
          <p:spPr>
            <a:xfrm>
              <a:off x="1524000" y="6400800"/>
              <a:ext cx="32004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i="1" dirty="0" smtClean="0">
                  <a:solidFill>
                    <a:schemeClr val="tx1"/>
                  </a:solidFill>
                </a:rPr>
                <a:t>3</a:t>
              </a:r>
              <a:r>
                <a:rPr lang="en-US" sz="1100" b="1" i="1" dirty="0" smtClean="0">
                  <a:solidFill>
                    <a:schemeClr val="tx1"/>
                  </a:solidFill>
                </a:rPr>
                <a:t>.</a:t>
              </a:r>
              <a:r>
                <a:rPr lang="ro-RO" sz="1100" b="1" i="1" dirty="0" smtClean="0">
                  <a:solidFill>
                    <a:schemeClr val="tx1"/>
                  </a:solidFill>
                </a:rPr>
                <a:t> Rezultate conform regimului Solvabilitate II</a:t>
              </a:r>
              <a:endParaRPr lang="en-US" sz="1100" b="1" i="1" dirty="0">
                <a:solidFill>
                  <a:schemeClr val="tx1"/>
                </a:solidFill>
              </a:endParaRPr>
            </a:p>
          </p:txBody>
        </p:sp>
        <p:sp>
          <p:nvSpPr>
            <p:cNvPr id="23" name="Pentagon 22"/>
            <p:cNvSpPr/>
            <p:nvPr/>
          </p:nvSpPr>
          <p:spPr>
            <a:xfrm>
              <a:off x="838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sz="1100" b="1" dirty="0" smtClean="0">
                  <a:solidFill>
                    <a:schemeClr val="tx1"/>
                  </a:solidFill>
                </a:rPr>
                <a:t>2.</a:t>
              </a:r>
              <a:r>
                <a:rPr lang="ro-RO" sz="1100" b="1" dirty="0" smtClean="0">
                  <a:solidFill>
                    <a:schemeClr val="tx1"/>
                  </a:solidFill>
                </a:rPr>
                <a:t> </a:t>
              </a:r>
              <a:r>
                <a:rPr lang="ro-RO" sz="1100" b="1" i="1" dirty="0" smtClean="0">
                  <a:solidFill>
                    <a:schemeClr val="tx1"/>
                  </a:solidFill>
                </a:rPr>
                <a:t>  </a:t>
              </a:r>
              <a:endParaRPr lang="en-US" sz="1100" b="1" i="1" dirty="0">
                <a:solidFill>
                  <a:schemeClr val="tx1"/>
                </a:solidFill>
              </a:endParaRPr>
            </a:p>
          </p:txBody>
        </p:sp>
        <p:sp>
          <p:nvSpPr>
            <p:cNvPr id="24" name="Pentagon 23"/>
            <p:cNvSpPr/>
            <p:nvPr/>
          </p:nvSpPr>
          <p:spPr>
            <a:xfrm>
              <a:off x="152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0" algn="ctr"/>
              <a:r>
                <a:rPr lang="ro-RO" sz="1100" b="1" dirty="0" smtClean="0">
                  <a:solidFill>
                    <a:schemeClr val="tx1"/>
                  </a:solidFill>
                </a:rPr>
                <a:t>1. </a:t>
              </a:r>
              <a:endParaRPr lang="en-US" sz="1100" b="1" dirty="0" smtClean="0">
                <a:solidFill>
                  <a:schemeClr val="tx1"/>
                </a:solidFill>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r>
              <a:rPr lang="ro-RO" sz="2400" b="1" dirty="0" smtClean="0"/>
              <a:t>Structura agregată a obligațiilor (rezerve tehnice) ale societăților participante conform Solvabilitate II</a:t>
            </a:r>
            <a:endParaRPr lang="en-US" sz="2400" b="1" dirty="0"/>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graphicFrame>
        <p:nvGraphicFramePr>
          <p:cNvPr id="7" name="Chart 6"/>
          <p:cNvGraphicFramePr/>
          <p:nvPr/>
        </p:nvGraphicFramePr>
        <p:xfrm>
          <a:off x="0" y="1295400"/>
          <a:ext cx="5817586" cy="4953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nvGraphicFramePr>
        <p:xfrm>
          <a:off x="5867400" y="2133600"/>
          <a:ext cx="3038227" cy="3124200"/>
        </p:xfrm>
        <a:graphic>
          <a:graphicData uri="http://schemas.openxmlformats.org/drawingml/2006/chart">
            <c:chart xmlns:c="http://schemas.openxmlformats.org/drawingml/2006/chart" xmlns:r="http://schemas.openxmlformats.org/officeDocument/2006/relationships" r:id="rId5"/>
          </a:graphicData>
        </a:graphic>
      </p:graphicFrame>
      <p:grpSp>
        <p:nvGrpSpPr>
          <p:cNvPr id="19" name="Group 18"/>
          <p:cNvGrpSpPr/>
          <p:nvPr/>
        </p:nvGrpSpPr>
        <p:grpSpPr>
          <a:xfrm>
            <a:off x="152400" y="6400800"/>
            <a:ext cx="6400800" cy="304800"/>
            <a:chOff x="152400" y="6400800"/>
            <a:chExt cx="6400800" cy="304800"/>
          </a:xfrm>
        </p:grpSpPr>
        <p:sp>
          <p:nvSpPr>
            <p:cNvPr id="20" name="Pentagon 19"/>
            <p:cNvSpPr/>
            <p:nvPr/>
          </p:nvSpPr>
          <p:spPr>
            <a:xfrm>
              <a:off x="5715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21" name="Pentagon 20"/>
            <p:cNvSpPr/>
            <p:nvPr/>
          </p:nvSpPr>
          <p:spPr>
            <a:xfrm>
              <a:off x="5105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22" name="Pentagon 21"/>
            <p:cNvSpPr/>
            <p:nvPr/>
          </p:nvSpPr>
          <p:spPr>
            <a:xfrm>
              <a:off x="44958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 4</a:t>
              </a:r>
              <a:r>
                <a:rPr lang="en-US" sz="1100" b="1" dirty="0" smtClean="0">
                  <a:solidFill>
                    <a:schemeClr val="tx1"/>
                  </a:solidFill>
                </a:rPr>
                <a:t>.</a:t>
              </a:r>
              <a:endParaRPr lang="en-US" sz="1100" b="1" dirty="0">
                <a:solidFill>
                  <a:schemeClr val="tx1"/>
                </a:solidFill>
              </a:endParaRPr>
            </a:p>
          </p:txBody>
        </p:sp>
        <p:sp>
          <p:nvSpPr>
            <p:cNvPr id="23" name="Pentagon 22"/>
            <p:cNvSpPr/>
            <p:nvPr/>
          </p:nvSpPr>
          <p:spPr>
            <a:xfrm>
              <a:off x="1524000" y="6400800"/>
              <a:ext cx="32004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i="1" dirty="0" smtClean="0">
                  <a:solidFill>
                    <a:schemeClr val="tx1"/>
                  </a:solidFill>
                </a:rPr>
                <a:t>3</a:t>
              </a:r>
              <a:r>
                <a:rPr lang="en-US" sz="1100" b="1" i="1" dirty="0" smtClean="0">
                  <a:solidFill>
                    <a:schemeClr val="tx1"/>
                  </a:solidFill>
                </a:rPr>
                <a:t>.</a:t>
              </a:r>
              <a:r>
                <a:rPr lang="ro-RO" sz="1100" b="1" i="1" dirty="0" smtClean="0">
                  <a:solidFill>
                    <a:schemeClr val="tx1"/>
                  </a:solidFill>
                </a:rPr>
                <a:t> Rezultate conform regimului Solvabilitate II</a:t>
              </a:r>
              <a:endParaRPr lang="en-US" sz="1100" b="1" i="1" dirty="0">
                <a:solidFill>
                  <a:schemeClr val="tx1"/>
                </a:solidFill>
              </a:endParaRPr>
            </a:p>
          </p:txBody>
        </p:sp>
        <p:sp>
          <p:nvSpPr>
            <p:cNvPr id="24" name="Pentagon 23"/>
            <p:cNvSpPr/>
            <p:nvPr/>
          </p:nvSpPr>
          <p:spPr>
            <a:xfrm>
              <a:off x="838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sz="1100" b="1" dirty="0" smtClean="0">
                  <a:solidFill>
                    <a:schemeClr val="tx1"/>
                  </a:solidFill>
                </a:rPr>
                <a:t>2.</a:t>
              </a:r>
              <a:r>
                <a:rPr lang="ro-RO" sz="1100" b="1" dirty="0" smtClean="0">
                  <a:solidFill>
                    <a:schemeClr val="tx1"/>
                  </a:solidFill>
                </a:rPr>
                <a:t> </a:t>
              </a:r>
              <a:r>
                <a:rPr lang="ro-RO" sz="1100" b="1" i="1" dirty="0" smtClean="0">
                  <a:solidFill>
                    <a:schemeClr val="tx1"/>
                  </a:solidFill>
                </a:rPr>
                <a:t>  </a:t>
              </a:r>
              <a:endParaRPr lang="en-US" sz="1100" b="1" i="1" dirty="0">
                <a:solidFill>
                  <a:schemeClr val="tx1"/>
                </a:solidFill>
              </a:endParaRPr>
            </a:p>
          </p:txBody>
        </p:sp>
        <p:sp>
          <p:nvSpPr>
            <p:cNvPr id="25" name="Pentagon 24"/>
            <p:cNvSpPr/>
            <p:nvPr/>
          </p:nvSpPr>
          <p:spPr>
            <a:xfrm>
              <a:off x="152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0" algn="ctr"/>
              <a:r>
                <a:rPr lang="ro-RO" sz="1100" b="1" dirty="0" smtClean="0">
                  <a:solidFill>
                    <a:schemeClr val="tx1"/>
                  </a:solidFill>
                </a:rPr>
                <a:t>1. </a:t>
              </a:r>
              <a:endParaRPr lang="en-US" sz="1100" b="1" dirty="0" smtClean="0">
                <a:solidFill>
                  <a:schemeClr val="tx1"/>
                </a:solidFill>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pPr lvl="0" fontAlgn="base">
              <a:spcAft>
                <a:spcPct val="0"/>
              </a:spcAft>
            </a:pPr>
            <a:r>
              <a:rPr lang="ro-RO" sz="2400" b="1" dirty="0" smtClean="0" bmk="_Toc424558542">
                <a:ea typeface="Calibri" pitchFamily="34" charset="0"/>
                <a:cs typeface="Times New Roman" pitchFamily="18" charset="0"/>
              </a:rPr>
              <a:t>Acoperirea SCR și MCR pe societățile participante</a:t>
            </a:r>
            <a:endParaRPr lang="ro-RO" sz="4000" b="1" dirty="0" smtClean="0">
              <a:cs typeface="Arial" pitchFamily="34" charset="0"/>
            </a:endParaRPr>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graphicFrame>
        <p:nvGraphicFramePr>
          <p:cNvPr id="11" name="Table 10"/>
          <p:cNvGraphicFramePr>
            <a:graphicFrameLocks noGrp="1"/>
          </p:cNvGraphicFramePr>
          <p:nvPr/>
        </p:nvGraphicFramePr>
        <p:xfrm>
          <a:off x="380996" y="1371600"/>
          <a:ext cx="8305803" cy="4691377"/>
        </p:xfrm>
        <a:graphic>
          <a:graphicData uri="http://schemas.openxmlformats.org/drawingml/2006/table">
            <a:tbl>
              <a:tblPr/>
              <a:tblGrid>
                <a:gridCol w="866123"/>
                <a:gridCol w="787379"/>
                <a:gridCol w="787379"/>
                <a:gridCol w="708641"/>
                <a:gridCol w="787379"/>
                <a:gridCol w="539371"/>
                <a:gridCol w="562960"/>
                <a:gridCol w="866117"/>
                <a:gridCol w="868642"/>
                <a:gridCol w="765906"/>
                <a:gridCol w="765906"/>
              </a:tblGrid>
              <a:tr h="154831">
                <a:tc rowSpan="2">
                  <a:txBody>
                    <a:bodyPr/>
                    <a:lstStyle/>
                    <a:p>
                      <a:pPr marL="0" marR="0" algn="ctr">
                        <a:lnSpc>
                          <a:spcPct val="115000"/>
                        </a:lnSpc>
                        <a:spcBef>
                          <a:spcPts val="0"/>
                        </a:spcBef>
                        <a:spcAft>
                          <a:spcPts val="0"/>
                        </a:spcAft>
                      </a:pPr>
                      <a:r>
                        <a:rPr lang="ro-RO" sz="1200" b="1" noProof="0" dirty="0" smtClean="0">
                          <a:latin typeface="Calibri"/>
                          <a:ea typeface="Times New Roman"/>
                          <a:cs typeface="Arial"/>
                        </a:rPr>
                        <a:t>Societăți </a:t>
                      </a:r>
                      <a:endParaRPr lang="ro-RO" sz="1200" noProof="0" dirty="0">
                        <a:latin typeface="Calibri"/>
                        <a:ea typeface="Calibri"/>
                        <a:cs typeface="Times New Roman"/>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gridSpan="4">
                  <a:txBody>
                    <a:bodyPr/>
                    <a:lstStyle/>
                    <a:p>
                      <a:pPr marL="0" marR="0" algn="ctr">
                        <a:lnSpc>
                          <a:spcPct val="115000"/>
                        </a:lnSpc>
                        <a:spcBef>
                          <a:spcPts val="0"/>
                        </a:spcBef>
                        <a:spcAft>
                          <a:spcPts val="0"/>
                        </a:spcAft>
                      </a:pPr>
                      <a:r>
                        <a:rPr lang="ro-RO" sz="1200" b="1" noProof="0" smtClean="0">
                          <a:latin typeface="Calibri"/>
                          <a:ea typeface="Times New Roman"/>
                          <a:cs typeface="Arial"/>
                        </a:rPr>
                        <a:t>Fonduri proprii</a:t>
                      </a:r>
                      <a:endParaRPr lang="ro-RO" sz="1200" noProof="0">
                        <a:latin typeface="Calibri"/>
                        <a:ea typeface="Calibri"/>
                        <a:cs typeface="Times New Roman"/>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ro-RO" sz="1200" b="1" noProof="0" dirty="0" smtClean="0">
                          <a:latin typeface="Calibri"/>
                          <a:ea typeface="Times New Roman"/>
                          <a:cs typeface="Arial"/>
                        </a:rPr>
                        <a:t>Cerință capital</a:t>
                      </a:r>
                      <a:endParaRPr lang="ro-RO" sz="1200" noProof="0" dirty="0">
                        <a:latin typeface="Calibri"/>
                        <a:ea typeface="Calibri"/>
                        <a:cs typeface="Times New Roman"/>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hMerge="1">
                  <a:txBody>
                    <a:bodyPr/>
                    <a:lstStyle/>
                    <a:p>
                      <a:endParaRPr lang="en-US"/>
                    </a:p>
                  </a:txBody>
                  <a:tcPr/>
                </a:tc>
                <a:tc gridSpan="4">
                  <a:txBody>
                    <a:bodyPr/>
                    <a:lstStyle/>
                    <a:p>
                      <a:pPr marL="0" marR="0" algn="ctr">
                        <a:lnSpc>
                          <a:spcPct val="115000"/>
                        </a:lnSpc>
                        <a:spcBef>
                          <a:spcPts val="0"/>
                        </a:spcBef>
                        <a:spcAft>
                          <a:spcPts val="0"/>
                        </a:spcAft>
                      </a:pPr>
                      <a:r>
                        <a:rPr lang="ro-RO" sz="1200" b="1" noProof="0" smtClean="0">
                          <a:latin typeface="Calibri"/>
                          <a:ea typeface="Times New Roman"/>
                          <a:cs typeface="Arial"/>
                        </a:rPr>
                        <a:t>Excedent/Deficit</a:t>
                      </a:r>
                      <a:endParaRPr lang="ro-RO" sz="1200" noProof="0">
                        <a:latin typeface="Calibri"/>
                        <a:ea typeface="Calibri"/>
                        <a:cs typeface="Times New Roman"/>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238647">
                <a:tc vMerge="1">
                  <a:txBody>
                    <a:bodyPr/>
                    <a:lstStyle/>
                    <a:p>
                      <a:endParaRPr lang="en-US"/>
                    </a:p>
                  </a:txBody>
                  <a:tcPr/>
                </a:tc>
                <a:tc>
                  <a:txBody>
                    <a:bodyPr/>
                    <a:lstStyle/>
                    <a:p>
                      <a:pPr marL="0" marR="0" algn="ctr">
                        <a:lnSpc>
                          <a:spcPct val="115000"/>
                        </a:lnSpc>
                        <a:spcBef>
                          <a:spcPts val="0"/>
                        </a:spcBef>
                        <a:spcAft>
                          <a:spcPts val="0"/>
                        </a:spcAft>
                      </a:pPr>
                      <a:r>
                        <a:rPr lang="ro-RO" sz="1200" b="1" noProof="0" dirty="0" smtClean="0">
                          <a:latin typeface="Calibri"/>
                          <a:ea typeface="Times New Roman"/>
                          <a:cs typeface="Arial"/>
                        </a:rPr>
                        <a:t>Excedent /deficit al activelor față de datorii</a:t>
                      </a:r>
                      <a:endParaRPr lang="ro-RO" sz="1200" noProof="0" dirty="0">
                        <a:latin typeface="Calibri"/>
                        <a:ea typeface="Calibri"/>
                        <a:cs typeface="Times New Roman"/>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smtClean="0">
                          <a:latin typeface="Calibri"/>
                          <a:ea typeface="Times New Roman"/>
                          <a:cs typeface="Arial"/>
                        </a:rPr>
                        <a:t>Fonduri proprii totale</a:t>
                      </a:r>
                      <a:endParaRPr lang="ro-RO" sz="1200" noProof="0">
                        <a:latin typeface="Calibri"/>
                        <a:ea typeface="Calibri"/>
                        <a:cs typeface="Times New Roman"/>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smtClean="0">
                          <a:latin typeface="Calibri"/>
                          <a:ea typeface="Times New Roman"/>
                          <a:cs typeface="Arial"/>
                        </a:rPr>
                        <a:t>Fonduri proprii eligibile pentru SCR</a:t>
                      </a:r>
                      <a:endParaRPr lang="ro-RO" sz="1200" noProof="0">
                        <a:latin typeface="Calibri"/>
                        <a:ea typeface="Calibri"/>
                        <a:cs typeface="Times New Roman"/>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smtClean="0">
                          <a:latin typeface="Calibri"/>
                          <a:ea typeface="Times New Roman"/>
                          <a:cs typeface="Arial"/>
                        </a:rPr>
                        <a:t>Fonduri proprii eligibile pentru MCR</a:t>
                      </a:r>
                      <a:endParaRPr lang="ro-RO" sz="1200" noProof="0">
                        <a:latin typeface="Calibri"/>
                        <a:ea typeface="Calibri"/>
                        <a:cs typeface="Times New Roman"/>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smtClean="0">
                          <a:latin typeface="Calibri"/>
                          <a:ea typeface="Times New Roman"/>
                          <a:cs typeface="Arial"/>
                        </a:rPr>
                        <a:t>SCR</a:t>
                      </a:r>
                      <a:endParaRPr lang="ro-RO" sz="1200" noProof="0">
                        <a:latin typeface="Calibri"/>
                        <a:ea typeface="Calibri"/>
                        <a:cs typeface="Times New Roman"/>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smtClean="0">
                          <a:latin typeface="Calibri"/>
                          <a:ea typeface="Times New Roman"/>
                          <a:cs typeface="Arial"/>
                        </a:rPr>
                        <a:t>MCR</a:t>
                      </a:r>
                      <a:endParaRPr lang="ro-RO" sz="1200" noProof="0">
                        <a:latin typeface="Calibri"/>
                        <a:ea typeface="Calibri"/>
                        <a:cs typeface="Times New Roman"/>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dirty="0" smtClean="0">
                          <a:latin typeface="Calibri"/>
                          <a:ea typeface="Times New Roman"/>
                          <a:cs typeface="Arial"/>
                        </a:rPr>
                        <a:t>Excedent /deficit al fondurilor proprii față de SCR</a:t>
                      </a:r>
                      <a:endParaRPr lang="ro-RO" sz="1200" noProof="0" dirty="0">
                        <a:latin typeface="Calibri"/>
                        <a:ea typeface="Calibri"/>
                        <a:cs typeface="Times New Roman"/>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dirty="0" smtClean="0">
                          <a:latin typeface="Calibri"/>
                          <a:ea typeface="Times New Roman"/>
                          <a:cs typeface="Arial"/>
                        </a:rPr>
                        <a:t>Excedent /deficit al fondurilor proprii față de MCR</a:t>
                      </a:r>
                      <a:endParaRPr lang="ro-RO" sz="1200" noProof="0" dirty="0">
                        <a:latin typeface="Calibri"/>
                        <a:ea typeface="Calibri"/>
                        <a:cs typeface="Times New Roman"/>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smtClean="0">
                          <a:latin typeface="Calibri"/>
                          <a:ea typeface="Times New Roman"/>
                          <a:cs typeface="Arial"/>
                        </a:rPr>
                        <a:t>Rata SCR</a:t>
                      </a:r>
                      <a:endParaRPr lang="ro-RO" sz="1200" noProof="0">
                        <a:latin typeface="Calibri"/>
                        <a:ea typeface="Calibri"/>
                        <a:cs typeface="Times New Roman"/>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smtClean="0">
                          <a:latin typeface="Calibri"/>
                          <a:ea typeface="Times New Roman"/>
                          <a:cs typeface="Arial"/>
                        </a:rPr>
                        <a:t>Rata MCR</a:t>
                      </a:r>
                      <a:endParaRPr lang="ro-RO" sz="1200" noProof="0">
                        <a:latin typeface="Calibri"/>
                        <a:ea typeface="Calibri"/>
                        <a:cs typeface="Times New Roman"/>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r>
              <a:tr h="154831">
                <a:tc>
                  <a:txBody>
                    <a:bodyPr/>
                    <a:lstStyle/>
                    <a:p>
                      <a:pPr marL="0" marR="0" algn="l">
                        <a:lnSpc>
                          <a:spcPct val="115000"/>
                        </a:lnSpc>
                        <a:spcBef>
                          <a:spcPts val="0"/>
                        </a:spcBef>
                        <a:spcAft>
                          <a:spcPts val="0"/>
                        </a:spcAft>
                      </a:pPr>
                      <a:r>
                        <a:rPr lang="ro-RO" sz="1200" noProof="0" smtClean="0">
                          <a:solidFill>
                            <a:srgbClr val="000000"/>
                          </a:solidFill>
                          <a:latin typeface="Calibri"/>
                          <a:ea typeface="Times New Roman"/>
                          <a:cs typeface="Arial"/>
                        </a:rPr>
                        <a:t>Astra</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-1.131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-1.131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-1.131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-1.131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2.640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673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-3.771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-1.805</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-43%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-168%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54831">
                <a:tc>
                  <a:txBody>
                    <a:bodyPr/>
                    <a:lstStyle/>
                    <a:p>
                      <a:pPr marL="0" marR="0" algn="l">
                        <a:lnSpc>
                          <a:spcPct val="115000"/>
                        </a:lnSpc>
                        <a:spcBef>
                          <a:spcPts val="0"/>
                        </a:spcBef>
                        <a:spcAft>
                          <a:spcPts val="0"/>
                        </a:spcAft>
                      </a:pPr>
                      <a:r>
                        <a:rPr lang="ro-RO" sz="1200" noProof="0" smtClean="0">
                          <a:solidFill>
                            <a:srgbClr val="000000"/>
                          </a:solidFill>
                          <a:latin typeface="Calibri"/>
                          <a:ea typeface="Times New Roman"/>
                          <a:cs typeface="Arial"/>
                        </a:rPr>
                        <a:t>Euroins</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-574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-574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-574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-574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290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84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-864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-658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-198%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-684%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309662">
                <a:tc>
                  <a:txBody>
                    <a:bodyPr/>
                    <a:lstStyle/>
                    <a:p>
                      <a:pPr marL="0" marR="0" algn="l">
                        <a:lnSpc>
                          <a:spcPct val="115000"/>
                        </a:lnSpc>
                        <a:spcBef>
                          <a:spcPts val="0"/>
                        </a:spcBef>
                        <a:spcAft>
                          <a:spcPts val="0"/>
                        </a:spcAft>
                      </a:pPr>
                      <a:r>
                        <a:rPr lang="ro-RO" sz="1200" noProof="0" smtClean="0">
                          <a:solidFill>
                            <a:srgbClr val="000000"/>
                          </a:solidFill>
                          <a:latin typeface="Calibri"/>
                          <a:ea typeface="Times New Roman"/>
                          <a:cs typeface="Arial"/>
                        </a:rPr>
                        <a:t>Carpatica</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-378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-378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-383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-421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251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93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-634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-514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-153%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-451%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309662">
                <a:tc>
                  <a:txBody>
                    <a:bodyPr/>
                    <a:lstStyle/>
                    <a:p>
                      <a:pPr marL="0" marR="0" algn="l">
                        <a:lnSpc>
                          <a:spcPct val="115000"/>
                        </a:lnSpc>
                        <a:spcBef>
                          <a:spcPts val="0"/>
                        </a:spcBef>
                        <a:spcAft>
                          <a:spcPts val="0"/>
                        </a:spcAft>
                      </a:pPr>
                      <a:r>
                        <a:rPr lang="ro-RO" sz="1200" noProof="0" smtClean="0">
                          <a:solidFill>
                            <a:srgbClr val="000000"/>
                          </a:solidFill>
                          <a:latin typeface="Calibri"/>
                          <a:ea typeface="Times New Roman"/>
                          <a:cs typeface="Arial"/>
                        </a:rPr>
                        <a:t>Groupama</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236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288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288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288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671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172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-383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116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43%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167%</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54831">
                <a:tc>
                  <a:txBody>
                    <a:bodyPr/>
                    <a:lstStyle/>
                    <a:p>
                      <a:pPr marL="0" marR="0" algn="l">
                        <a:lnSpc>
                          <a:spcPct val="115000"/>
                        </a:lnSpc>
                        <a:spcBef>
                          <a:spcPts val="0"/>
                        </a:spcBef>
                        <a:spcAft>
                          <a:spcPts val="0"/>
                        </a:spcAft>
                      </a:pPr>
                      <a:r>
                        <a:rPr lang="ro-RO" sz="1200" noProof="0" smtClean="0">
                          <a:solidFill>
                            <a:srgbClr val="000000"/>
                          </a:solidFill>
                          <a:latin typeface="Calibri"/>
                          <a:ea typeface="Times New Roman"/>
                          <a:cs typeface="Arial"/>
                        </a:rPr>
                        <a:t>Uniqa</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90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90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90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66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188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47</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-98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19</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48%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140%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54831">
                <a:tc>
                  <a:txBody>
                    <a:bodyPr/>
                    <a:lstStyle/>
                    <a:p>
                      <a:pPr marL="0" marR="0" algn="l">
                        <a:lnSpc>
                          <a:spcPct val="115000"/>
                        </a:lnSpc>
                        <a:spcBef>
                          <a:spcPts val="0"/>
                        </a:spcBef>
                        <a:spcAft>
                          <a:spcPts val="0"/>
                        </a:spcAft>
                      </a:pPr>
                      <a:r>
                        <a:rPr lang="ro-RO" sz="1200" noProof="0" smtClean="0">
                          <a:solidFill>
                            <a:srgbClr val="000000"/>
                          </a:solidFill>
                          <a:latin typeface="Calibri"/>
                          <a:ea typeface="Times New Roman"/>
                          <a:cs typeface="Arial"/>
                        </a:rPr>
                        <a:t>Exim</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61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-70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-62%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54831">
                <a:tc>
                  <a:txBody>
                    <a:bodyPr/>
                    <a:lstStyle/>
                    <a:p>
                      <a:pPr marL="0" marR="0" algn="l">
                        <a:lnSpc>
                          <a:spcPct val="115000"/>
                        </a:lnSpc>
                        <a:spcBef>
                          <a:spcPts val="0"/>
                        </a:spcBef>
                        <a:spcAft>
                          <a:spcPts val="0"/>
                        </a:spcAft>
                      </a:pPr>
                      <a:r>
                        <a:rPr lang="ro-RO" sz="1200" noProof="0" smtClean="0">
                          <a:solidFill>
                            <a:srgbClr val="000000"/>
                          </a:solidFill>
                          <a:latin typeface="Calibri"/>
                          <a:ea typeface="Times New Roman"/>
                          <a:cs typeface="Arial"/>
                        </a:rPr>
                        <a:t>Asirom</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70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105</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105</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87</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147</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62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-42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71%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139%</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54831">
                <a:tc>
                  <a:txBody>
                    <a:bodyPr/>
                    <a:lstStyle/>
                    <a:p>
                      <a:pPr marL="0" marR="0" algn="l">
                        <a:lnSpc>
                          <a:spcPct val="115000"/>
                        </a:lnSpc>
                        <a:spcBef>
                          <a:spcPts val="0"/>
                        </a:spcBef>
                        <a:spcAft>
                          <a:spcPts val="0"/>
                        </a:spcAft>
                      </a:pPr>
                      <a:r>
                        <a:rPr lang="ro-RO" sz="1200" noProof="0" smtClean="0">
                          <a:solidFill>
                            <a:srgbClr val="000000"/>
                          </a:solidFill>
                          <a:latin typeface="Calibri"/>
                          <a:ea typeface="Times New Roman"/>
                          <a:cs typeface="Arial"/>
                        </a:rPr>
                        <a:t>AXA</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19</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-29</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-68%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-79%</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54831">
                <a:tc>
                  <a:txBody>
                    <a:bodyPr/>
                    <a:lstStyle/>
                    <a:p>
                      <a:pPr marL="0" marR="0" algn="l">
                        <a:lnSpc>
                          <a:spcPct val="115000"/>
                        </a:lnSpc>
                        <a:spcBef>
                          <a:spcPts val="0"/>
                        </a:spcBef>
                        <a:spcAft>
                          <a:spcPts val="0"/>
                        </a:spcAft>
                      </a:pPr>
                      <a:r>
                        <a:rPr lang="ro-RO" sz="1200" noProof="0" smtClean="0">
                          <a:solidFill>
                            <a:srgbClr val="000000"/>
                          </a:solidFill>
                          <a:latin typeface="Calibri"/>
                          <a:ea typeface="Times New Roman"/>
                          <a:cs typeface="Arial"/>
                        </a:rPr>
                        <a:t>PAID</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46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46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46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46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49</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93%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374%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309662">
                <a:tc>
                  <a:txBody>
                    <a:bodyPr/>
                    <a:lstStyle/>
                    <a:p>
                      <a:pPr marL="0" marR="0" algn="l">
                        <a:lnSpc>
                          <a:spcPct val="115000"/>
                        </a:lnSpc>
                        <a:spcBef>
                          <a:spcPts val="0"/>
                        </a:spcBef>
                        <a:spcAft>
                          <a:spcPts val="0"/>
                        </a:spcAft>
                      </a:pPr>
                      <a:r>
                        <a:rPr lang="ro-RO" sz="1200" noProof="0" smtClean="0">
                          <a:solidFill>
                            <a:srgbClr val="000000"/>
                          </a:solidFill>
                          <a:latin typeface="Calibri"/>
                          <a:ea typeface="Times New Roman"/>
                          <a:cs typeface="Arial"/>
                        </a:rPr>
                        <a:t>Omniasig</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223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278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278</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235</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206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60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71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175</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134%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392%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54831">
                <a:tc>
                  <a:txBody>
                    <a:bodyPr/>
                    <a:lstStyle/>
                    <a:p>
                      <a:pPr marL="0" marR="0" algn="l">
                        <a:lnSpc>
                          <a:spcPct val="115000"/>
                        </a:lnSpc>
                        <a:spcBef>
                          <a:spcPts val="0"/>
                        </a:spcBef>
                        <a:spcAft>
                          <a:spcPts val="0"/>
                        </a:spcAft>
                      </a:pPr>
                      <a:r>
                        <a:rPr lang="ro-RO" sz="1200" noProof="0" smtClean="0">
                          <a:solidFill>
                            <a:srgbClr val="000000"/>
                          </a:solidFill>
                          <a:latin typeface="Calibri"/>
                          <a:ea typeface="Times New Roman"/>
                          <a:cs typeface="Arial"/>
                        </a:rPr>
                        <a:t>Generali</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315</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315</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315</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315</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194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64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121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250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162%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491%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54831">
                <a:tc>
                  <a:txBody>
                    <a:bodyPr/>
                    <a:lstStyle/>
                    <a:p>
                      <a:pPr marL="0" marR="0" algn="l">
                        <a:lnSpc>
                          <a:spcPct val="115000"/>
                        </a:lnSpc>
                        <a:spcBef>
                          <a:spcPts val="0"/>
                        </a:spcBef>
                        <a:spcAft>
                          <a:spcPts val="0"/>
                        </a:spcAft>
                      </a:pPr>
                      <a:r>
                        <a:rPr lang="ro-RO" sz="1200" noProof="0" smtClean="0">
                          <a:solidFill>
                            <a:srgbClr val="000000"/>
                          </a:solidFill>
                          <a:latin typeface="Calibri"/>
                          <a:ea typeface="Times New Roman"/>
                          <a:cs typeface="Arial"/>
                        </a:rPr>
                        <a:t>ING</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312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312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312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312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132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46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180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266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237%</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682%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54831">
                <a:tc>
                  <a:txBody>
                    <a:bodyPr/>
                    <a:lstStyle/>
                    <a:p>
                      <a:pPr marL="0" marR="0" algn="l">
                        <a:lnSpc>
                          <a:spcPct val="115000"/>
                        </a:lnSpc>
                        <a:spcBef>
                          <a:spcPts val="0"/>
                        </a:spcBef>
                        <a:spcAft>
                          <a:spcPts val="0"/>
                        </a:spcAft>
                      </a:pPr>
                      <a:r>
                        <a:rPr lang="ro-RO" sz="1200" noProof="0" smtClean="0">
                          <a:solidFill>
                            <a:srgbClr val="000000"/>
                          </a:solidFill>
                          <a:latin typeface="Calibri"/>
                          <a:ea typeface="Times New Roman"/>
                          <a:cs typeface="Arial"/>
                        </a:rPr>
                        <a:t>Allianz</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850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850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850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850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595</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154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256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696</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143%</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r">
                        <a:lnSpc>
                          <a:spcPct val="115000"/>
                        </a:lnSpc>
                        <a:spcBef>
                          <a:spcPts val="0"/>
                        </a:spcBef>
                        <a:spcAft>
                          <a:spcPts val="0"/>
                        </a:spcAft>
                      </a:pPr>
                      <a:r>
                        <a:rPr lang="ro-RO" sz="1200" noProof="0" smtClean="0">
                          <a:latin typeface="Calibri"/>
                          <a:ea typeface="Times New Roman"/>
                          <a:cs typeface="Arial"/>
                        </a:rPr>
                        <a:t>552%</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154831">
                <a:tc>
                  <a:txBody>
                    <a:bodyPr/>
                    <a:lstStyle/>
                    <a:p>
                      <a:pPr marL="0" marR="0" algn="l">
                        <a:lnSpc>
                          <a:spcPct val="115000"/>
                        </a:lnSpc>
                        <a:spcBef>
                          <a:spcPts val="0"/>
                        </a:spcBef>
                        <a:spcAft>
                          <a:spcPts val="0"/>
                        </a:spcAft>
                      </a:pPr>
                      <a:r>
                        <a:rPr lang="ro-RO" sz="1200" b="1" noProof="0" smtClean="0">
                          <a:latin typeface="Calibri"/>
                          <a:ea typeface="Times New Roman"/>
                          <a:cs typeface="Arial"/>
                        </a:rPr>
                        <a:t>Total</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r">
                        <a:lnSpc>
                          <a:spcPct val="115000"/>
                        </a:lnSpc>
                        <a:spcBef>
                          <a:spcPts val="0"/>
                        </a:spcBef>
                        <a:spcAft>
                          <a:spcPts val="0"/>
                        </a:spcAft>
                      </a:pPr>
                      <a:r>
                        <a:rPr lang="ro-RO" sz="1200" b="1" noProof="0" smtClean="0">
                          <a:latin typeface="Calibri"/>
                          <a:ea typeface="Times New Roman"/>
                          <a:cs typeface="Arial"/>
                        </a:rPr>
                        <a:t>37</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r">
                        <a:lnSpc>
                          <a:spcPct val="115000"/>
                        </a:lnSpc>
                        <a:spcBef>
                          <a:spcPts val="0"/>
                        </a:spcBef>
                        <a:spcAft>
                          <a:spcPts val="0"/>
                        </a:spcAft>
                      </a:pPr>
                      <a:r>
                        <a:rPr lang="ro-RO" sz="1200" b="1" noProof="0" smtClean="0">
                          <a:latin typeface="Calibri"/>
                          <a:ea typeface="Times New Roman"/>
                          <a:cs typeface="Arial"/>
                        </a:rPr>
                        <a:t>180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r">
                        <a:lnSpc>
                          <a:spcPct val="115000"/>
                        </a:lnSpc>
                        <a:spcBef>
                          <a:spcPts val="0"/>
                        </a:spcBef>
                        <a:spcAft>
                          <a:spcPts val="0"/>
                        </a:spcAft>
                      </a:pPr>
                      <a:r>
                        <a:rPr lang="ro-RO" sz="1200" b="1" noProof="0" smtClean="0">
                          <a:latin typeface="Calibri"/>
                          <a:ea typeface="Times New Roman"/>
                          <a:cs typeface="Arial"/>
                        </a:rPr>
                        <a:t>174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r">
                        <a:lnSpc>
                          <a:spcPct val="115000"/>
                        </a:lnSpc>
                        <a:spcBef>
                          <a:spcPts val="0"/>
                        </a:spcBef>
                        <a:spcAft>
                          <a:spcPts val="0"/>
                        </a:spcAft>
                      </a:pPr>
                      <a:r>
                        <a:rPr lang="ro-RO" sz="1200" b="1" noProof="0" smtClean="0">
                          <a:latin typeface="Calibri"/>
                          <a:ea typeface="Times New Roman"/>
                          <a:cs typeface="Arial"/>
                        </a:rPr>
                        <a:t>49</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r">
                        <a:lnSpc>
                          <a:spcPct val="115000"/>
                        </a:lnSpc>
                        <a:spcBef>
                          <a:spcPts val="0"/>
                        </a:spcBef>
                        <a:spcAft>
                          <a:spcPts val="0"/>
                        </a:spcAft>
                      </a:pPr>
                      <a:r>
                        <a:rPr lang="ro-RO" sz="1200" b="1" noProof="0" smtClean="0">
                          <a:latin typeface="Calibri"/>
                          <a:ea typeface="Times New Roman"/>
                          <a:cs typeface="Arial"/>
                        </a:rPr>
                        <a:t>5.444</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r">
                        <a:lnSpc>
                          <a:spcPct val="115000"/>
                        </a:lnSpc>
                        <a:spcBef>
                          <a:spcPts val="0"/>
                        </a:spcBef>
                        <a:spcAft>
                          <a:spcPts val="0"/>
                        </a:spcAft>
                      </a:pPr>
                      <a:r>
                        <a:rPr lang="ro-RO" sz="1200" b="1" noProof="0" smtClean="0">
                          <a:latin typeface="Calibri"/>
                          <a:ea typeface="Times New Roman"/>
                          <a:cs typeface="Arial"/>
                        </a:rPr>
                        <a:t>1.500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r">
                        <a:lnSpc>
                          <a:spcPct val="115000"/>
                        </a:lnSpc>
                        <a:spcBef>
                          <a:spcPts val="0"/>
                        </a:spcBef>
                        <a:spcAft>
                          <a:spcPts val="0"/>
                        </a:spcAft>
                      </a:pPr>
                      <a:r>
                        <a:rPr lang="ro-RO" sz="1200" b="1" noProof="0" smtClean="0">
                          <a:latin typeface="Calibri"/>
                          <a:ea typeface="Times New Roman"/>
                          <a:cs typeface="Arial"/>
                        </a:rPr>
                        <a:t>-5.270</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r">
                        <a:lnSpc>
                          <a:spcPct val="115000"/>
                        </a:lnSpc>
                        <a:spcBef>
                          <a:spcPts val="0"/>
                        </a:spcBef>
                        <a:spcAft>
                          <a:spcPts val="0"/>
                        </a:spcAft>
                      </a:pPr>
                      <a:r>
                        <a:rPr lang="ro-RO" sz="1200" b="1" noProof="0" smtClean="0">
                          <a:latin typeface="Calibri"/>
                          <a:ea typeface="Times New Roman"/>
                          <a:cs typeface="Arial"/>
                        </a:rPr>
                        <a:t>-1.451</a:t>
                      </a:r>
                      <a:endParaRPr lang="ro-RO" sz="1200" noProof="0">
                        <a:latin typeface="Calibri"/>
                        <a:ea typeface="Calibri"/>
                        <a:cs typeface="Times New Roman"/>
                      </a:endParaRPr>
                    </a:p>
                  </a:txBody>
                  <a:tcPr marL="67318" marR="67318"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endParaRPr lang="ro-RO" sz="1200" noProof="0">
                        <a:latin typeface="Calibri"/>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endParaRPr lang="ro-RO" sz="1200" noProof="0" dirty="0">
                        <a:latin typeface="Calibri"/>
                      </a:endParaRPr>
                    </a:p>
                  </a:txBody>
                  <a:tcPr marL="67318" marR="67318"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r>
            </a:tbl>
          </a:graphicData>
        </a:graphic>
      </p:graphicFrame>
      <p:grpSp>
        <p:nvGrpSpPr>
          <p:cNvPr id="19" name="Group 18"/>
          <p:cNvGrpSpPr/>
          <p:nvPr/>
        </p:nvGrpSpPr>
        <p:grpSpPr>
          <a:xfrm>
            <a:off x="152400" y="6400800"/>
            <a:ext cx="6400800" cy="304800"/>
            <a:chOff x="152400" y="6400800"/>
            <a:chExt cx="6400800" cy="304800"/>
          </a:xfrm>
        </p:grpSpPr>
        <p:sp>
          <p:nvSpPr>
            <p:cNvPr id="20" name="Pentagon 19"/>
            <p:cNvSpPr/>
            <p:nvPr/>
          </p:nvSpPr>
          <p:spPr>
            <a:xfrm>
              <a:off x="5715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21" name="Pentagon 20"/>
            <p:cNvSpPr/>
            <p:nvPr/>
          </p:nvSpPr>
          <p:spPr>
            <a:xfrm>
              <a:off x="5105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22" name="Pentagon 21"/>
            <p:cNvSpPr/>
            <p:nvPr/>
          </p:nvSpPr>
          <p:spPr>
            <a:xfrm>
              <a:off x="44958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 4</a:t>
              </a:r>
              <a:r>
                <a:rPr lang="en-US" sz="1100" b="1" dirty="0" smtClean="0">
                  <a:solidFill>
                    <a:schemeClr val="tx1"/>
                  </a:solidFill>
                </a:rPr>
                <a:t>.</a:t>
              </a:r>
              <a:endParaRPr lang="en-US" sz="1100" b="1" dirty="0">
                <a:solidFill>
                  <a:schemeClr val="tx1"/>
                </a:solidFill>
              </a:endParaRPr>
            </a:p>
          </p:txBody>
        </p:sp>
        <p:sp>
          <p:nvSpPr>
            <p:cNvPr id="23" name="Pentagon 22"/>
            <p:cNvSpPr/>
            <p:nvPr/>
          </p:nvSpPr>
          <p:spPr>
            <a:xfrm>
              <a:off x="1524000" y="6400800"/>
              <a:ext cx="32004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i="1" dirty="0" smtClean="0">
                  <a:solidFill>
                    <a:schemeClr val="tx1"/>
                  </a:solidFill>
                </a:rPr>
                <a:t>3</a:t>
              </a:r>
              <a:r>
                <a:rPr lang="en-US" sz="1100" b="1" i="1" dirty="0" smtClean="0">
                  <a:solidFill>
                    <a:schemeClr val="tx1"/>
                  </a:solidFill>
                </a:rPr>
                <a:t>.</a:t>
              </a:r>
              <a:r>
                <a:rPr lang="ro-RO" sz="1100" b="1" i="1" dirty="0" smtClean="0">
                  <a:solidFill>
                    <a:schemeClr val="tx1"/>
                  </a:solidFill>
                </a:rPr>
                <a:t> Rezultate conform regimului Solvabilitate II</a:t>
              </a:r>
              <a:endParaRPr lang="en-US" sz="1100" b="1" i="1" dirty="0">
                <a:solidFill>
                  <a:schemeClr val="tx1"/>
                </a:solidFill>
              </a:endParaRPr>
            </a:p>
          </p:txBody>
        </p:sp>
        <p:sp>
          <p:nvSpPr>
            <p:cNvPr id="24" name="Pentagon 23"/>
            <p:cNvSpPr/>
            <p:nvPr/>
          </p:nvSpPr>
          <p:spPr>
            <a:xfrm>
              <a:off x="838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sz="1100" b="1" dirty="0" smtClean="0">
                  <a:solidFill>
                    <a:schemeClr val="tx1"/>
                  </a:solidFill>
                </a:rPr>
                <a:t>2.</a:t>
              </a:r>
              <a:r>
                <a:rPr lang="ro-RO" sz="1100" b="1" dirty="0" smtClean="0">
                  <a:solidFill>
                    <a:schemeClr val="tx1"/>
                  </a:solidFill>
                </a:rPr>
                <a:t> </a:t>
              </a:r>
              <a:r>
                <a:rPr lang="ro-RO" sz="1100" b="1" i="1" dirty="0" smtClean="0">
                  <a:solidFill>
                    <a:schemeClr val="tx1"/>
                  </a:solidFill>
                </a:rPr>
                <a:t>  </a:t>
              </a:r>
              <a:endParaRPr lang="en-US" sz="1100" b="1" i="1" dirty="0">
                <a:solidFill>
                  <a:schemeClr val="tx1"/>
                </a:solidFill>
              </a:endParaRPr>
            </a:p>
          </p:txBody>
        </p:sp>
        <p:sp>
          <p:nvSpPr>
            <p:cNvPr id="25" name="Pentagon 24"/>
            <p:cNvSpPr/>
            <p:nvPr/>
          </p:nvSpPr>
          <p:spPr>
            <a:xfrm>
              <a:off x="152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0" algn="ctr"/>
              <a:r>
                <a:rPr lang="ro-RO" sz="1100" b="1" dirty="0" smtClean="0">
                  <a:solidFill>
                    <a:schemeClr val="tx1"/>
                  </a:solidFill>
                </a:rPr>
                <a:t>1. </a:t>
              </a:r>
              <a:endParaRPr lang="en-US" sz="1100" b="1" dirty="0" smtClean="0">
                <a:solidFill>
                  <a:schemeClr val="tx1"/>
                </a:solidFill>
              </a:endParaRPr>
            </a:p>
          </p:txBody>
        </p:sp>
      </p:grpSp>
      <p:sp>
        <p:nvSpPr>
          <p:cNvPr id="26" name="Rectangle 25"/>
          <p:cNvSpPr/>
          <p:nvPr/>
        </p:nvSpPr>
        <p:spPr>
          <a:xfrm>
            <a:off x="7620000" y="1066800"/>
            <a:ext cx="797013" cy="261610"/>
          </a:xfrm>
          <a:prstGeom prst="rect">
            <a:avLst/>
          </a:prstGeom>
        </p:spPr>
        <p:txBody>
          <a:bodyPr wrap="none">
            <a:spAutoFit/>
          </a:bodyPr>
          <a:lstStyle/>
          <a:p>
            <a:r>
              <a:rPr lang="ro-RO" sz="1100" b="1" dirty="0" smtClean="0" bmk="_Toc424558542">
                <a:ea typeface="Calibri" pitchFamily="34" charset="0"/>
                <a:cs typeface="Times New Roman" pitchFamily="18" charset="0"/>
              </a:rPr>
              <a:t>(mil. RON)</a:t>
            </a:r>
            <a:endParaRPr lang="en-US" sz="11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eamstime_19483575.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9144000" cy="6096000"/>
          </a:xfrm>
          <a:prstGeom prst="rect">
            <a:avLst/>
          </a:prstGeom>
        </p:spPr>
      </p:pic>
      <p:sp>
        <p:nvSpPr>
          <p:cNvPr id="4" name="Title 1"/>
          <p:cNvSpPr>
            <a:spLocks noGrp="1"/>
          </p:cNvSpPr>
          <p:nvPr>
            <p:ph type="title"/>
          </p:nvPr>
        </p:nvSpPr>
        <p:spPr>
          <a:xfrm>
            <a:off x="0" y="5791200"/>
            <a:ext cx="9144000" cy="1066800"/>
          </a:xfrm>
          <a:solidFill>
            <a:srgbClr val="C9FFE1"/>
          </a:solidFill>
        </p:spPr>
        <p:txBody>
          <a:bodyPr>
            <a:noAutofit/>
          </a:bodyPr>
          <a:lstStyle/>
          <a:p>
            <a:pPr marL="688975" algn="r"/>
            <a:r>
              <a:rPr lang="ro-RO" sz="2400" b="1" dirty="0" smtClean="0"/>
              <a:t>4. Rezultatele Testului de Stres    	</a:t>
            </a:r>
            <a:endParaRPr lang="ro-RO" sz="24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563562"/>
          </a:xfrm>
        </p:spPr>
        <p:txBody>
          <a:bodyPr>
            <a:noAutofit/>
          </a:bodyPr>
          <a:lstStyle/>
          <a:p>
            <a:r>
              <a:rPr lang="ro-RO" sz="2200" b="1" dirty="0" smtClean="0"/>
              <a:t>Cuprins</a:t>
            </a:r>
            <a:endParaRPr lang="en-US" sz="2200" b="1" dirty="0"/>
          </a:p>
        </p:txBody>
      </p:sp>
      <p:grpSp>
        <p:nvGrpSpPr>
          <p:cNvPr id="19" name="Group 18"/>
          <p:cNvGrpSpPr/>
          <p:nvPr/>
        </p:nvGrpSpPr>
        <p:grpSpPr>
          <a:xfrm>
            <a:off x="893231" y="1901952"/>
            <a:ext cx="7641169" cy="4041648"/>
            <a:chOff x="817031" y="1447800"/>
            <a:chExt cx="7641169" cy="4041648"/>
          </a:xfrm>
        </p:grpSpPr>
        <p:grpSp>
          <p:nvGrpSpPr>
            <p:cNvPr id="5" name="Group 4"/>
            <p:cNvGrpSpPr/>
            <p:nvPr/>
          </p:nvGrpSpPr>
          <p:grpSpPr>
            <a:xfrm>
              <a:off x="838199" y="1447800"/>
              <a:ext cx="7620001" cy="1298448"/>
              <a:chOff x="914400" y="1600200"/>
              <a:chExt cx="7620001" cy="1298448"/>
            </a:xfrm>
          </p:grpSpPr>
          <p:grpSp>
            <p:nvGrpSpPr>
              <p:cNvPr id="6" name="Group 20"/>
              <p:cNvGrpSpPr/>
              <p:nvPr/>
            </p:nvGrpSpPr>
            <p:grpSpPr>
              <a:xfrm>
                <a:off x="1545169" y="1600201"/>
                <a:ext cx="6989232" cy="1298447"/>
                <a:chOff x="2362200" y="1572261"/>
                <a:chExt cx="5790235" cy="1060398"/>
              </a:xfrm>
            </p:grpSpPr>
            <p:sp>
              <p:nvSpPr>
                <p:cNvPr id="9" name="Rounded Rectangle 8"/>
                <p:cNvSpPr/>
                <p:nvPr/>
              </p:nvSpPr>
              <p:spPr>
                <a:xfrm>
                  <a:off x="2362200" y="1572261"/>
                  <a:ext cx="5790235" cy="497840"/>
                </a:xfrm>
                <a:prstGeom prst="roundRect">
                  <a:avLst/>
                </a:prstGeom>
                <a:solidFill>
                  <a:srgbClr val="DDE8F6">
                    <a:alpha val="60000"/>
                  </a:srgbClr>
                </a:solidFill>
                <a:ln>
                  <a:solidFill>
                    <a:schemeClr val="accent2">
                      <a:lumMod val="20000"/>
                      <a:lumOff val="8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688975">
                    <a:tabLst>
                      <a:tab pos="688975" algn="l"/>
                    </a:tabLst>
                  </a:pPr>
                  <a:r>
                    <a:rPr lang="ro-RO" sz="2000" dirty="0" smtClean="0"/>
                    <a:t>Cadrul general al exercițiului BSR și al Testului de Stres</a:t>
                  </a:r>
                  <a:endParaRPr lang="ro-RO" sz="2000" dirty="0"/>
                </a:p>
              </p:txBody>
            </p:sp>
            <p:sp>
              <p:nvSpPr>
                <p:cNvPr id="10" name="Rounded Rectangle 9"/>
                <p:cNvSpPr/>
                <p:nvPr/>
              </p:nvSpPr>
              <p:spPr>
                <a:xfrm>
                  <a:off x="2362200" y="2132330"/>
                  <a:ext cx="5790235" cy="500329"/>
                </a:xfrm>
                <a:prstGeom prst="roundRect">
                  <a:avLst/>
                </a:prstGeom>
                <a:solidFill>
                  <a:srgbClr val="DDE8F6">
                    <a:alpha val="60000"/>
                  </a:srgbClr>
                </a:solidFill>
                <a:ln>
                  <a:solidFill>
                    <a:schemeClr val="accent2">
                      <a:lumMod val="20000"/>
                      <a:lumOff val="8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688975"/>
                  <a:r>
                    <a:rPr lang="ro-RO" sz="2000" dirty="0" smtClean="0"/>
                    <a:t>Rezultate conform regimului Solvabilitate I</a:t>
                  </a:r>
                  <a:endParaRPr lang="ro-RO" sz="2000" dirty="0"/>
                </a:p>
              </p:txBody>
            </p:sp>
          </p:grpSp>
          <p:sp>
            <p:nvSpPr>
              <p:cNvPr id="7" name="Pentagon 6"/>
              <p:cNvSpPr/>
              <p:nvPr/>
            </p:nvSpPr>
            <p:spPr>
              <a:xfrm>
                <a:off x="914400" y="1600200"/>
                <a:ext cx="1219200" cy="6096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1. </a:t>
                </a:r>
                <a:endParaRPr lang="en-US" sz="2000" dirty="0">
                  <a:solidFill>
                    <a:schemeClr val="tx1"/>
                  </a:solidFill>
                </a:endParaRPr>
              </a:p>
            </p:txBody>
          </p:sp>
          <p:sp>
            <p:nvSpPr>
              <p:cNvPr id="8" name="Pentagon 7"/>
              <p:cNvSpPr/>
              <p:nvPr/>
            </p:nvSpPr>
            <p:spPr>
              <a:xfrm>
                <a:off x="914400" y="2286000"/>
                <a:ext cx="1219200" cy="612648"/>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2. </a:t>
                </a:r>
                <a:endParaRPr lang="en-US" sz="2000" dirty="0">
                  <a:solidFill>
                    <a:schemeClr val="tx1"/>
                  </a:solidFill>
                </a:endParaRPr>
              </a:p>
            </p:txBody>
          </p:sp>
        </p:grpSp>
        <p:sp>
          <p:nvSpPr>
            <p:cNvPr id="11" name="Rounded Rectangle 10"/>
            <p:cNvSpPr/>
            <p:nvPr/>
          </p:nvSpPr>
          <p:spPr>
            <a:xfrm>
              <a:off x="1447800" y="2816352"/>
              <a:ext cx="6989232" cy="612648"/>
            </a:xfrm>
            <a:prstGeom prst="roundRect">
              <a:avLst/>
            </a:prstGeom>
            <a:solidFill>
              <a:srgbClr val="DDE8F6">
                <a:alpha val="60000"/>
              </a:srgbClr>
            </a:solidFill>
            <a:ln>
              <a:solidFill>
                <a:schemeClr val="accent2">
                  <a:lumMod val="20000"/>
                  <a:lumOff val="8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688975"/>
              <a:r>
                <a:rPr lang="ro-RO" sz="2000" dirty="0" smtClean="0"/>
                <a:t>Rezultate conform regimului Solvabilitate II</a:t>
              </a:r>
              <a:endParaRPr lang="ro-RO" sz="2000" dirty="0"/>
            </a:p>
          </p:txBody>
        </p:sp>
        <p:sp>
          <p:nvSpPr>
            <p:cNvPr id="12" name="Pentagon 11"/>
            <p:cNvSpPr/>
            <p:nvPr/>
          </p:nvSpPr>
          <p:spPr>
            <a:xfrm>
              <a:off x="817031" y="2819400"/>
              <a:ext cx="1219200" cy="612648"/>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000" dirty="0" smtClean="0">
                  <a:solidFill>
                    <a:schemeClr val="tx1"/>
                  </a:solidFill>
                </a:rPr>
                <a:t>6</a:t>
              </a:r>
              <a:r>
                <a:rPr lang="en-US" sz="2000" dirty="0" smtClean="0">
                  <a:solidFill>
                    <a:schemeClr val="tx1"/>
                  </a:solidFill>
                </a:rPr>
                <a:t>. </a:t>
              </a:r>
              <a:endParaRPr lang="en-US" sz="2000" dirty="0">
                <a:solidFill>
                  <a:schemeClr val="tx1"/>
                </a:solidFill>
              </a:endParaRPr>
            </a:p>
          </p:txBody>
        </p:sp>
        <p:sp>
          <p:nvSpPr>
            <p:cNvPr id="13" name="Rounded Rectangle 12"/>
            <p:cNvSpPr/>
            <p:nvPr/>
          </p:nvSpPr>
          <p:spPr>
            <a:xfrm>
              <a:off x="1447800" y="3505200"/>
              <a:ext cx="6989232" cy="612648"/>
            </a:xfrm>
            <a:prstGeom prst="roundRect">
              <a:avLst/>
            </a:prstGeom>
            <a:solidFill>
              <a:srgbClr val="DDE8F6">
                <a:alpha val="60000"/>
              </a:srgbClr>
            </a:solidFill>
            <a:ln>
              <a:solidFill>
                <a:schemeClr val="accent2">
                  <a:lumMod val="20000"/>
                  <a:lumOff val="8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688975"/>
              <a:r>
                <a:rPr lang="ro-RO" sz="2000" dirty="0" smtClean="0"/>
                <a:t>Rezultatele Testului de Stres</a:t>
              </a:r>
              <a:endParaRPr lang="ro-RO" sz="2000" dirty="0"/>
            </a:p>
          </p:txBody>
        </p:sp>
        <p:sp>
          <p:nvSpPr>
            <p:cNvPr id="14" name="Pentagon 13"/>
            <p:cNvSpPr/>
            <p:nvPr/>
          </p:nvSpPr>
          <p:spPr>
            <a:xfrm>
              <a:off x="817031" y="3505200"/>
              <a:ext cx="1219200" cy="612648"/>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000" dirty="0" smtClean="0">
                  <a:solidFill>
                    <a:schemeClr val="tx1"/>
                  </a:solidFill>
                </a:rPr>
                <a:t>4</a:t>
              </a:r>
              <a:r>
                <a:rPr lang="en-US" sz="2000" dirty="0" smtClean="0">
                  <a:solidFill>
                    <a:schemeClr val="tx1"/>
                  </a:solidFill>
                </a:rPr>
                <a:t>. </a:t>
              </a:r>
              <a:endParaRPr lang="en-US" sz="2000" dirty="0">
                <a:solidFill>
                  <a:schemeClr val="tx1"/>
                </a:solidFill>
              </a:endParaRPr>
            </a:p>
          </p:txBody>
        </p:sp>
        <p:sp>
          <p:nvSpPr>
            <p:cNvPr id="15" name="Rounded Rectangle 14"/>
            <p:cNvSpPr/>
            <p:nvPr/>
          </p:nvSpPr>
          <p:spPr>
            <a:xfrm>
              <a:off x="1447800" y="4191000"/>
              <a:ext cx="6989232" cy="612648"/>
            </a:xfrm>
            <a:prstGeom prst="roundRect">
              <a:avLst/>
            </a:prstGeom>
            <a:solidFill>
              <a:srgbClr val="DDE8F6">
                <a:alpha val="60000"/>
              </a:srgbClr>
            </a:solidFill>
            <a:ln>
              <a:solidFill>
                <a:schemeClr val="accent2">
                  <a:lumMod val="20000"/>
                  <a:lumOff val="8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688975"/>
              <a:r>
                <a:rPr lang="ro-RO" sz="2000" dirty="0" smtClean="0"/>
                <a:t>Acțiuni ulterioare de remediere a deficiențelor</a:t>
              </a:r>
              <a:endParaRPr lang="ro-RO" sz="2000" dirty="0"/>
            </a:p>
          </p:txBody>
        </p:sp>
        <p:sp>
          <p:nvSpPr>
            <p:cNvPr id="16" name="Pentagon 15"/>
            <p:cNvSpPr/>
            <p:nvPr/>
          </p:nvSpPr>
          <p:spPr>
            <a:xfrm>
              <a:off x="817031" y="4191000"/>
              <a:ext cx="1219200" cy="612648"/>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000" dirty="0" smtClean="0">
                  <a:solidFill>
                    <a:schemeClr val="tx1"/>
                  </a:solidFill>
                </a:rPr>
                <a:t>5</a:t>
              </a:r>
              <a:r>
                <a:rPr lang="en-US" sz="2000" dirty="0" smtClean="0">
                  <a:solidFill>
                    <a:schemeClr val="tx1"/>
                  </a:solidFill>
                </a:rPr>
                <a:t>. </a:t>
              </a:r>
              <a:endParaRPr lang="en-US" sz="2000" dirty="0">
                <a:solidFill>
                  <a:schemeClr val="tx1"/>
                </a:solidFill>
              </a:endParaRPr>
            </a:p>
          </p:txBody>
        </p:sp>
        <p:sp>
          <p:nvSpPr>
            <p:cNvPr id="17" name="Rounded Rectangle 16"/>
            <p:cNvSpPr/>
            <p:nvPr/>
          </p:nvSpPr>
          <p:spPr>
            <a:xfrm>
              <a:off x="1447800" y="4876800"/>
              <a:ext cx="6989232" cy="612648"/>
            </a:xfrm>
            <a:prstGeom prst="roundRect">
              <a:avLst/>
            </a:prstGeom>
            <a:solidFill>
              <a:srgbClr val="DDE8F6">
                <a:alpha val="60000"/>
              </a:srgbClr>
            </a:solidFill>
            <a:ln>
              <a:solidFill>
                <a:schemeClr val="accent2">
                  <a:lumMod val="20000"/>
                  <a:lumOff val="80000"/>
                </a:schemeClr>
              </a:solidFill>
            </a:ln>
          </p:spPr>
          <p:style>
            <a:lnRef idx="2">
              <a:schemeClr val="accent3"/>
            </a:lnRef>
            <a:fillRef idx="1">
              <a:schemeClr val="lt1"/>
            </a:fillRef>
            <a:effectRef idx="0">
              <a:schemeClr val="accent3"/>
            </a:effectRef>
            <a:fontRef idx="minor">
              <a:schemeClr val="dk1"/>
            </a:fontRef>
          </p:style>
          <p:txBody>
            <a:bodyPr rtlCol="0" anchor="ctr"/>
            <a:lstStyle/>
            <a:p>
              <a:pPr marL="688975"/>
              <a:r>
                <a:rPr lang="ro-RO" sz="2000" dirty="0" smtClean="0"/>
                <a:t>Concluzii</a:t>
              </a:r>
              <a:endParaRPr lang="ro-RO" sz="2000" dirty="0"/>
            </a:p>
          </p:txBody>
        </p:sp>
        <p:sp>
          <p:nvSpPr>
            <p:cNvPr id="18" name="Pentagon 17"/>
            <p:cNvSpPr/>
            <p:nvPr/>
          </p:nvSpPr>
          <p:spPr>
            <a:xfrm>
              <a:off x="817031" y="4876800"/>
              <a:ext cx="1219200" cy="612648"/>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2000" dirty="0" smtClean="0">
                  <a:solidFill>
                    <a:schemeClr val="tx1"/>
                  </a:solidFill>
                </a:rPr>
                <a:t>6</a:t>
              </a:r>
              <a:r>
                <a:rPr lang="en-US" sz="2000" dirty="0" smtClean="0">
                  <a:solidFill>
                    <a:schemeClr val="tx1"/>
                  </a:solidFill>
                </a:rPr>
                <a:t>. </a:t>
              </a:r>
              <a:endParaRPr lang="en-US" sz="2000" dirty="0">
                <a:solidFill>
                  <a:schemeClr val="tx1"/>
                </a:solidFill>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pPr lvl="3" algn="ctr" rtl="0">
              <a:spcBef>
                <a:spcPct val="0"/>
              </a:spcBef>
            </a:pPr>
            <a:r>
              <a:rPr lang="ro-RO" sz="2400" b="1" dirty="0" smtClean="0"/>
              <a:t>Evoluţii în cazul unui cutremur sever (C) </a:t>
            </a:r>
            <a:endParaRPr lang="en-US" sz="4000" b="1" dirty="0"/>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graphicFrame>
        <p:nvGraphicFramePr>
          <p:cNvPr id="9" name="Chart 8"/>
          <p:cNvGraphicFramePr/>
          <p:nvPr/>
        </p:nvGraphicFramePr>
        <p:xfrm>
          <a:off x="304800" y="1295400"/>
          <a:ext cx="3886200" cy="4343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e 10"/>
          <p:cNvGraphicFramePr>
            <a:graphicFrameLocks noGrp="1"/>
          </p:cNvGraphicFramePr>
          <p:nvPr/>
        </p:nvGraphicFramePr>
        <p:xfrm>
          <a:off x="4495800" y="1142998"/>
          <a:ext cx="4419600" cy="4800602"/>
        </p:xfrm>
        <a:graphic>
          <a:graphicData uri="http://schemas.openxmlformats.org/drawingml/2006/table">
            <a:tbl>
              <a:tblPr/>
              <a:tblGrid>
                <a:gridCol w="914400"/>
                <a:gridCol w="1053230"/>
                <a:gridCol w="837504"/>
                <a:gridCol w="837504"/>
                <a:gridCol w="776962"/>
              </a:tblGrid>
              <a:tr h="223406">
                <a:tc rowSpan="2">
                  <a:txBody>
                    <a:bodyPr/>
                    <a:lstStyle/>
                    <a:p>
                      <a:pPr marL="0" marR="0" algn="ctr">
                        <a:lnSpc>
                          <a:spcPct val="115000"/>
                        </a:lnSpc>
                        <a:spcBef>
                          <a:spcPts val="0"/>
                        </a:spcBef>
                        <a:spcAft>
                          <a:spcPts val="0"/>
                        </a:spcAft>
                      </a:pPr>
                      <a:r>
                        <a:rPr lang="en-US" sz="1200" b="1" dirty="0" err="1">
                          <a:latin typeface="Calibri"/>
                          <a:ea typeface="Times New Roman"/>
                          <a:cs typeface="Times New Roman"/>
                        </a:rPr>
                        <a:t>Societati</a:t>
                      </a:r>
                      <a:r>
                        <a:rPr lang="en-US" sz="1200" b="1" dirty="0">
                          <a:latin typeface="Calibri"/>
                          <a:ea typeface="Times New Roman"/>
                          <a:cs typeface="Times New Roman"/>
                        </a:rPr>
                        <a:t> de </a:t>
                      </a:r>
                      <a:r>
                        <a:rPr lang="en-US" sz="1200" b="1" dirty="0" err="1" smtClean="0">
                          <a:latin typeface="Calibri"/>
                          <a:ea typeface="Times New Roman"/>
                          <a:cs typeface="Times New Roman"/>
                        </a:rPr>
                        <a:t>asigurare</a:t>
                      </a:r>
                      <a:endParaRPr lang="en-US" sz="1200" dirty="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gridSpan="4">
                  <a:txBody>
                    <a:bodyPr/>
                    <a:lstStyle/>
                    <a:p>
                      <a:pPr marL="0" marR="0" algn="ctr">
                        <a:lnSpc>
                          <a:spcPct val="115000"/>
                        </a:lnSpc>
                        <a:spcBef>
                          <a:spcPts val="0"/>
                        </a:spcBef>
                        <a:spcAft>
                          <a:spcPts val="0"/>
                        </a:spcAft>
                      </a:pPr>
                      <a:r>
                        <a:rPr lang="en-US" sz="1200" b="1" dirty="0" err="1">
                          <a:latin typeface="Calibri"/>
                          <a:ea typeface="Times New Roman"/>
                          <a:cs typeface="Times New Roman"/>
                        </a:rPr>
                        <a:t>Scenariu</a:t>
                      </a:r>
                      <a:r>
                        <a:rPr lang="en-US" sz="1200" b="1" dirty="0">
                          <a:latin typeface="Calibri"/>
                          <a:ea typeface="Times New Roman"/>
                          <a:cs typeface="Times New Roman"/>
                        </a:rPr>
                        <a:t> </a:t>
                      </a:r>
                      <a:r>
                        <a:rPr lang="ro-RO" sz="1200" b="1" dirty="0" smtClean="0">
                          <a:latin typeface="Calibri"/>
                          <a:ea typeface="Times New Roman"/>
                          <a:cs typeface="Times New Roman"/>
                        </a:rPr>
                        <a:t> </a:t>
                      </a:r>
                      <a:r>
                        <a:rPr lang="en-US" sz="1200" b="1" dirty="0" err="1" smtClean="0">
                          <a:latin typeface="Calibri"/>
                          <a:ea typeface="Times New Roman"/>
                          <a:cs typeface="Times New Roman"/>
                        </a:rPr>
                        <a:t>cutremur</a:t>
                      </a:r>
                      <a:r>
                        <a:rPr lang="ro-RO" sz="1200" b="1" dirty="0" smtClean="0">
                          <a:latin typeface="Calibri"/>
                          <a:ea typeface="Times New Roman"/>
                          <a:cs typeface="Times New Roman"/>
                        </a:rPr>
                        <a:t> sever (C)</a:t>
                      </a:r>
                      <a:endParaRPr lang="en-US" sz="1200" dirty="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340442">
                <a:tc vMerge="1">
                  <a:txBody>
                    <a:bodyPr/>
                    <a:lstStyle/>
                    <a:p>
                      <a:endParaRPr lang="en-US"/>
                    </a:p>
                  </a:txBody>
                  <a:tcPr/>
                </a:tc>
                <a:tc>
                  <a:txBody>
                    <a:bodyPr/>
                    <a:lstStyle/>
                    <a:p>
                      <a:pPr marL="0" marR="0" algn="ctr">
                        <a:lnSpc>
                          <a:spcPct val="115000"/>
                        </a:lnSpc>
                        <a:spcBef>
                          <a:spcPts val="0"/>
                        </a:spcBef>
                        <a:spcAft>
                          <a:spcPts val="0"/>
                        </a:spcAft>
                      </a:pPr>
                      <a:r>
                        <a:rPr lang="en-US" sz="1200" b="1" dirty="0" err="1">
                          <a:latin typeface="Calibri"/>
                          <a:ea typeface="Times New Roman"/>
                          <a:cs typeface="Times New Roman"/>
                        </a:rPr>
                        <a:t>Fonduri</a:t>
                      </a:r>
                      <a:r>
                        <a:rPr lang="en-US" sz="1200" b="1" dirty="0">
                          <a:latin typeface="Calibri"/>
                          <a:ea typeface="Times New Roman"/>
                          <a:cs typeface="Times New Roman"/>
                        </a:rPr>
                        <a:t> </a:t>
                      </a:r>
                      <a:r>
                        <a:rPr lang="en-US" sz="1200" b="1" dirty="0" err="1">
                          <a:latin typeface="Calibri"/>
                          <a:ea typeface="Times New Roman"/>
                          <a:cs typeface="Times New Roman"/>
                        </a:rPr>
                        <a:t>proprii</a:t>
                      </a:r>
                      <a:r>
                        <a:rPr lang="en-US" sz="1200" b="1" dirty="0">
                          <a:latin typeface="Calibri"/>
                          <a:ea typeface="Times New Roman"/>
                          <a:cs typeface="Times New Roman"/>
                        </a:rPr>
                        <a:t> eligible </a:t>
                      </a:r>
                      <a:r>
                        <a:rPr lang="ro-RO" sz="1200" b="1" dirty="0" smtClean="0">
                          <a:latin typeface="Calibri"/>
                          <a:ea typeface="Times New Roman"/>
                          <a:cs typeface="Times New Roman"/>
                        </a:rPr>
                        <a:t>(FPE) </a:t>
                      </a:r>
                      <a:r>
                        <a:rPr lang="en-US" sz="1200" b="1" dirty="0" err="1" smtClean="0">
                          <a:latin typeface="Calibri"/>
                          <a:ea typeface="Times New Roman"/>
                          <a:cs typeface="Times New Roman"/>
                        </a:rPr>
                        <a:t>pentru</a:t>
                      </a:r>
                      <a:r>
                        <a:rPr lang="en-US" sz="1200" b="1" dirty="0" smtClean="0">
                          <a:latin typeface="Calibri"/>
                          <a:ea typeface="Times New Roman"/>
                          <a:cs typeface="Times New Roman"/>
                        </a:rPr>
                        <a:t> </a:t>
                      </a:r>
                      <a:r>
                        <a:rPr lang="en-US" sz="1200" b="1" dirty="0">
                          <a:latin typeface="Calibri"/>
                          <a:ea typeface="Times New Roman"/>
                          <a:cs typeface="Times New Roman"/>
                        </a:rPr>
                        <a:t>a </a:t>
                      </a:r>
                      <a:r>
                        <a:rPr lang="en-US" sz="1200" b="1" dirty="0" err="1">
                          <a:latin typeface="Calibri"/>
                          <a:ea typeface="Times New Roman"/>
                          <a:cs typeface="Times New Roman"/>
                        </a:rPr>
                        <a:t>acoperi</a:t>
                      </a:r>
                      <a:r>
                        <a:rPr lang="en-US" sz="1200" b="1" dirty="0">
                          <a:latin typeface="Calibri"/>
                          <a:ea typeface="Times New Roman"/>
                          <a:cs typeface="Times New Roman"/>
                        </a:rPr>
                        <a:t> SCR</a:t>
                      </a:r>
                      <a:endParaRPr lang="en-US" sz="1200" dirty="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en-US" sz="1200" b="1" dirty="0">
                          <a:latin typeface="Calibri"/>
                          <a:ea typeface="Times New Roman"/>
                          <a:cs typeface="Times New Roman"/>
                        </a:rPr>
                        <a:t>SCR</a:t>
                      </a:r>
                      <a:endParaRPr lang="en-US" sz="1200" dirty="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en-US" sz="1200" b="1" dirty="0" err="1">
                          <a:latin typeface="Calibri"/>
                          <a:ea typeface="Times New Roman"/>
                          <a:cs typeface="Times New Roman"/>
                        </a:rPr>
                        <a:t>Excedent</a:t>
                      </a:r>
                      <a:r>
                        <a:rPr lang="en-US" sz="1200" b="1" dirty="0">
                          <a:latin typeface="Calibri"/>
                          <a:ea typeface="Times New Roman"/>
                          <a:cs typeface="Times New Roman"/>
                        </a:rPr>
                        <a:t>/Deficit</a:t>
                      </a:r>
                      <a:endParaRPr lang="en-US" sz="1200" dirty="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en-US" sz="1200" b="1" dirty="0">
                          <a:latin typeface="Calibri"/>
                          <a:ea typeface="Times New Roman"/>
                          <a:cs typeface="Times New Roman"/>
                        </a:rPr>
                        <a:t>Rata SCR</a:t>
                      </a:r>
                      <a:endParaRPr lang="en-US" sz="1200" dirty="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r>
              <a:tr h="231796">
                <a:tc>
                  <a:txBody>
                    <a:bodyPr/>
                    <a:lstStyle/>
                    <a:p>
                      <a:pPr marL="0" marR="0" algn="l">
                        <a:lnSpc>
                          <a:spcPct val="115000"/>
                        </a:lnSpc>
                        <a:spcBef>
                          <a:spcPts val="0"/>
                        </a:spcBef>
                        <a:spcAft>
                          <a:spcPts val="0"/>
                        </a:spcAft>
                      </a:pPr>
                      <a:r>
                        <a:rPr lang="en-US" sz="1200" dirty="0">
                          <a:latin typeface="Calibri"/>
                          <a:ea typeface="Times New Roman"/>
                          <a:cs typeface="Times New Roman"/>
                        </a:rPr>
                        <a:t>ASTRA</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-1.683.766</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2.728.239</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-4.412.005</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-62%</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1796">
                <a:tc>
                  <a:txBody>
                    <a:bodyPr/>
                    <a:lstStyle/>
                    <a:p>
                      <a:pPr marL="0" marR="0" algn="l">
                        <a:lnSpc>
                          <a:spcPct val="115000"/>
                        </a:lnSpc>
                        <a:spcBef>
                          <a:spcPts val="0"/>
                        </a:spcBef>
                        <a:spcAft>
                          <a:spcPts val="0"/>
                        </a:spcAft>
                      </a:pPr>
                      <a:r>
                        <a:rPr lang="en-US" sz="1200" dirty="0">
                          <a:latin typeface="Calibri"/>
                          <a:ea typeface="Times New Roman"/>
                          <a:cs typeface="Times New Roman"/>
                        </a:rPr>
                        <a:t>GROUPAMA</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-430.632</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801.496</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-1.232.128</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-54%</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1796">
                <a:tc>
                  <a:txBody>
                    <a:bodyPr/>
                    <a:lstStyle/>
                    <a:p>
                      <a:pPr marL="0" marR="0" algn="l">
                        <a:lnSpc>
                          <a:spcPct val="115000"/>
                        </a:lnSpc>
                        <a:spcBef>
                          <a:spcPts val="0"/>
                        </a:spcBef>
                        <a:spcAft>
                          <a:spcPts val="0"/>
                        </a:spcAft>
                      </a:pPr>
                      <a:r>
                        <a:rPr lang="en-US" sz="1200" dirty="0">
                          <a:latin typeface="Calibri"/>
                          <a:ea typeface="Times New Roman"/>
                          <a:cs typeface="Times New Roman"/>
                        </a:rPr>
                        <a:t>EUROINS</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-622.681</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303.378</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-926.059</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-205%</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1796">
                <a:tc>
                  <a:txBody>
                    <a:bodyPr/>
                    <a:lstStyle/>
                    <a:p>
                      <a:pPr marL="0" marR="0" algn="l">
                        <a:lnSpc>
                          <a:spcPct val="115000"/>
                        </a:lnSpc>
                        <a:spcBef>
                          <a:spcPts val="0"/>
                        </a:spcBef>
                        <a:spcAft>
                          <a:spcPts val="0"/>
                        </a:spcAft>
                      </a:pPr>
                      <a:r>
                        <a:rPr lang="en-US" sz="1200" dirty="0">
                          <a:latin typeface="Calibri"/>
                          <a:ea typeface="Times New Roman"/>
                          <a:cs typeface="Times New Roman"/>
                        </a:rPr>
                        <a:t>OMNIASIG</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-437.578</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443.903</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-881.481</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-99%</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1796">
                <a:tc>
                  <a:txBody>
                    <a:bodyPr/>
                    <a:lstStyle/>
                    <a:p>
                      <a:pPr marL="0" marR="0" algn="l">
                        <a:lnSpc>
                          <a:spcPct val="115000"/>
                        </a:lnSpc>
                        <a:spcBef>
                          <a:spcPts val="0"/>
                        </a:spcBef>
                        <a:spcAft>
                          <a:spcPts val="0"/>
                        </a:spcAft>
                      </a:pPr>
                      <a:r>
                        <a:rPr lang="en-US" sz="1200">
                          <a:latin typeface="Calibri"/>
                          <a:ea typeface="Times New Roman"/>
                          <a:cs typeface="Times New Roman"/>
                        </a:rPr>
                        <a:t>CARPATICA</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-429.548</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257.541</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-687.090</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-167%</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1796">
                <a:tc>
                  <a:txBody>
                    <a:bodyPr/>
                    <a:lstStyle/>
                    <a:p>
                      <a:pPr marL="0" marR="0" algn="l">
                        <a:lnSpc>
                          <a:spcPct val="115000"/>
                        </a:lnSpc>
                        <a:spcBef>
                          <a:spcPts val="0"/>
                        </a:spcBef>
                        <a:spcAft>
                          <a:spcPts val="0"/>
                        </a:spcAft>
                      </a:pPr>
                      <a:r>
                        <a:rPr lang="en-US" sz="1200">
                          <a:latin typeface="Calibri"/>
                          <a:ea typeface="Times New Roman"/>
                          <a:cs typeface="Times New Roman"/>
                        </a:rPr>
                        <a:t>ASIROM</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-235.544</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236.785</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-472.330</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-99%</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1796">
                <a:tc>
                  <a:txBody>
                    <a:bodyPr/>
                    <a:lstStyle/>
                    <a:p>
                      <a:pPr marL="0" marR="0" algn="l">
                        <a:lnSpc>
                          <a:spcPct val="115000"/>
                        </a:lnSpc>
                        <a:spcBef>
                          <a:spcPts val="0"/>
                        </a:spcBef>
                        <a:spcAft>
                          <a:spcPts val="0"/>
                        </a:spcAft>
                      </a:pPr>
                      <a:r>
                        <a:rPr lang="en-US" sz="1200">
                          <a:latin typeface="Calibri"/>
                          <a:ea typeface="Times New Roman"/>
                          <a:cs typeface="Times New Roman"/>
                        </a:rPr>
                        <a:t>PAID </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-241.522</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157.166</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-398.688</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-154%</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1796">
                <a:tc>
                  <a:txBody>
                    <a:bodyPr/>
                    <a:lstStyle/>
                    <a:p>
                      <a:pPr marL="0" marR="0" algn="l">
                        <a:lnSpc>
                          <a:spcPct val="115000"/>
                        </a:lnSpc>
                        <a:spcBef>
                          <a:spcPts val="0"/>
                        </a:spcBef>
                        <a:spcAft>
                          <a:spcPts val="0"/>
                        </a:spcAft>
                      </a:pPr>
                      <a:r>
                        <a:rPr lang="en-US" sz="1200">
                          <a:latin typeface="Calibri"/>
                          <a:ea typeface="Times New Roman"/>
                          <a:cs typeface="Times New Roman"/>
                        </a:rPr>
                        <a:t>UNIQA</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-131.107</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238.444</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-369.552</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-55%</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1796">
                <a:tc>
                  <a:txBody>
                    <a:bodyPr/>
                    <a:lstStyle/>
                    <a:p>
                      <a:pPr marL="0" marR="0" algn="l">
                        <a:lnSpc>
                          <a:spcPct val="115000"/>
                        </a:lnSpc>
                        <a:spcBef>
                          <a:spcPts val="0"/>
                        </a:spcBef>
                        <a:spcAft>
                          <a:spcPts val="0"/>
                        </a:spcAft>
                      </a:pPr>
                      <a:r>
                        <a:rPr lang="en-US" sz="1200">
                          <a:latin typeface="Calibri"/>
                          <a:ea typeface="Times New Roman"/>
                          <a:cs typeface="Times New Roman"/>
                        </a:rPr>
                        <a:t>GENERALI</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-43.074</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315.997</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-359.071</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-14%</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1796">
                <a:tc>
                  <a:txBody>
                    <a:bodyPr/>
                    <a:lstStyle/>
                    <a:p>
                      <a:pPr marL="0" marR="0" algn="l">
                        <a:lnSpc>
                          <a:spcPct val="115000"/>
                        </a:lnSpc>
                        <a:spcBef>
                          <a:spcPts val="0"/>
                        </a:spcBef>
                        <a:spcAft>
                          <a:spcPts val="0"/>
                        </a:spcAft>
                      </a:pPr>
                      <a:r>
                        <a:rPr lang="en-US" sz="1200">
                          <a:latin typeface="Calibri"/>
                          <a:ea typeface="Times New Roman"/>
                          <a:cs typeface="Times New Roman"/>
                        </a:rPr>
                        <a:t>ALLIANZ</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411.627</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709.445</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-297.818</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58%</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1796">
                <a:tc>
                  <a:txBody>
                    <a:bodyPr/>
                    <a:lstStyle/>
                    <a:p>
                      <a:pPr marL="0" marR="0" algn="l">
                        <a:lnSpc>
                          <a:spcPct val="115000"/>
                        </a:lnSpc>
                        <a:spcBef>
                          <a:spcPts val="0"/>
                        </a:spcBef>
                        <a:spcAft>
                          <a:spcPts val="0"/>
                        </a:spcAft>
                      </a:pPr>
                      <a:r>
                        <a:rPr lang="en-US" sz="1200">
                          <a:latin typeface="Calibri"/>
                          <a:ea typeface="Times New Roman"/>
                          <a:cs typeface="Times New Roman"/>
                        </a:rPr>
                        <a:t>EXIM </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-17.072</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62.942</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-80.014</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-27%</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1796">
                <a:tc>
                  <a:txBody>
                    <a:bodyPr/>
                    <a:lstStyle/>
                    <a:p>
                      <a:pPr marL="0" marR="0" algn="l">
                        <a:lnSpc>
                          <a:spcPct val="115000"/>
                        </a:lnSpc>
                        <a:spcBef>
                          <a:spcPts val="0"/>
                        </a:spcBef>
                        <a:spcAft>
                          <a:spcPts val="0"/>
                        </a:spcAft>
                      </a:pPr>
                      <a:r>
                        <a:rPr lang="en-US" sz="1200">
                          <a:latin typeface="Calibri"/>
                          <a:ea typeface="Times New Roman"/>
                          <a:cs typeface="Times New Roman"/>
                        </a:rPr>
                        <a:t>AXA</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-12.822</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18.866</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-31.688</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-68%</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31796">
                <a:tc>
                  <a:txBody>
                    <a:bodyPr/>
                    <a:lstStyle/>
                    <a:p>
                      <a:pPr marL="0" marR="0" algn="l">
                        <a:lnSpc>
                          <a:spcPct val="115000"/>
                        </a:lnSpc>
                        <a:spcBef>
                          <a:spcPts val="0"/>
                        </a:spcBef>
                        <a:spcAft>
                          <a:spcPts val="0"/>
                        </a:spcAft>
                      </a:pPr>
                      <a:r>
                        <a:rPr lang="en-US" sz="1200">
                          <a:latin typeface="Calibri"/>
                          <a:ea typeface="Times New Roman"/>
                          <a:cs typeface="Times New Roman"/>
                        </a:rPr>
                        <a:t>ING </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312.120</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131.962</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a:solidFill>
                            <a:srgbClr val="000000"/>
                          </a:solidFill>
                          <a:latin typeface="Calibri"/>
                          <a:ea typeface="Times New Roman"/>
                          <a:cs typeface="Times New Roman"/>
                        </a:rPr>
                        <a:t>180.159</a:t>
                      </a:r>
                      <a:endParaRPr lang="en-US" sz="120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en-US" sz="1200" dirty="0">
                          <a:solidFill>
                            <a:srgbClr val="000000"/>
                          </a:solidFill>
                          <a:latin typeface="Calibri"/>
                          <a:ea typeface="Times New Roman"/>
                          <a:cs typeface="Times New Roman"/>
                        </a:rPr>
                        <a:t>237%</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23406">
                <a:tc>
                  <a:txBody>
                    <a:bodyPr/>
                    <a:lstStyle/>
                    <a:p>
                      <a:pPr marL="0" marR="0" algn="l">
                        <a:lnSpc>
                          <a:spcPct val="115000"/>
                        </a:lnSpc>
                        <a:spcBef>
                          <a:spcPts val="0"/>
                        </a:spcBef>
                        <a:spcAft>
                          <a:spcPts val="0"/>
                        </a:spcAft>
                      </a:pPr>
                      <a:r>
                        <a:rPr lang="en-US" sz="1200" b="1" dirty="0">
                          <a:solidFill>
                            <a:srgbClr val="000000"/>
                          </a:solidFill>
                          <a:latin typeface="Calibri"/>
                          <a:ea typeface="Times New Roman"/>
                          <a:cs typeface="Times New Roman"/>
                        </a:rPr>
                        <a:t>TOTAL</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en-US" sz="1200" b="1" dirty="0">
                          <a:latin typeface="Calibri"/>
                          <a:ea typeface="Times New Roman"/>
                          <a:cs typeface="Times New Roman"/>
                        </a:rPr>
                        <a:t>-3.561.600</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en-US" sz="1200" b="1" dirty="0">
                          <a:latin typeface="Calibri"/>
                          <a:ea typeface="Times New Roman"/>
                          <a:cs typeface="Times New Roman"/>
                        </a:rPr>
                        <a:t>6.406.164</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en-US" sz="1200" b="1" dirty="0">
                          <a:latin typeface="Calibri"/>
                          <a:ea typeface="Times New Roman"/>
                          <a:cs typeface="Times New Roman"/>
                        </a:rPr>
                        <a:t>-9.967.764</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en-US" sz="1200" b="1" dirty="0">
                          <a:latin typeface="Calibri"/>
                          <a:ea typeface="Times New Roman"/>
                          <a:cs typeface="Times New Roman"/>
                        </a:rPr>
                        <a:t> </a:t>
                      </a:r>
                      <a:endParaRPr lang="en-US" sz="120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r>
            </a:tbl>
          </a:graphicData>
        </a:graphic>
      </p:graphicFrame>
      <p:grpSp>
        <p:nvGrpSpPr>
          <p:cNvPr id="12" name="Group 11"/>
          <p:cNvGrpSpPr/>
          <p:nvPr/>
        </p:nvGrpSpPr>
        <p:grpSpPr>
          <a:xfrm>
            <a:off x="152400" y="6400800"/>
            <a:ext cx="6400800" cy="304800"/>
            <a:chOff x="152400" y="6400800"/>
            <a:chExt cx="6400800" cy="304800"/>
          </a:xfrm>
        </p:grpSpPr>
        <p:sp>
          <p:nvSpPr>
            <p:cNvPr id="13" name="Pentagon 12"/>
            <p:cNvSpPr/>
            <p:nvPr/>
          </p:nvSpPr>
          <p:spPr>
            <a:xfrm>
              <a:off x="5715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15" name="Pentagon 14"/>
            <p:cNvSpPr/>
            <p:nvPr/>
          </p:nvSpPr>
          <p:spPr>
            <a:xfrm>
              <a:off x="5105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16" name="Pentagon 15"/>
            <p:cNvSpPr/>
            <p:nvPr/>
          </p:nvSpPr>
          <p:spPr>
            <a:xfrm>
              <a:off x="2133600" y="6400800"/>
              <a:ext cx="32004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i="1" dirty="0" smtClean="0">
                  <a:solidFill>
                    <a:schemeClr val="tx1"/>
                  </a:solidFill>
                </a:rPr>
                <a:t> 4</a:t>
              </a:r>
              <a:r>
                <a:rPr lang="en-US" sz="1100" b="1" i="1" dirty="0" smtClean="0">
                  <a:solidFill>
                    <a:schemeClr val="tx1"/>
                  </a:solidFill>
                </a:rPr>
                <a:t>.</a:t>
              </a:r>
              <a:r>
                <a:rPr lang="ro-RO" sz="1100" b="1" i="1" dirty="0" smtClean="0">
                  <a:solidFill>
                    <a:schemeClr val="tx1"/>
                  </a:solidFill>
                </a:rPr>
                <a:t> Rezultatele Testului de Stres</a:t>
              </a:r>
              <a:endParaRPr lang="en-US" sz="1100" b="1" i="1" dirty="0">
                <a:solidFill>
                  <a:schemeClr val="tx1"/>
                </a:solidFill>
              </a:endParaRPr>
            </a:p>
          </p:txBody>
        </p:sp>
        <p:sp>
          <p:nvSpPr>
            <p:cNvPr id="17" name="Pentagon 16"/>
            <p:cNvSpPr/>
            <p:nvPr/>
          </p:nvSpPr>
          <p:spPr>
            <a:xfrm>
              <a:off x="1524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 </a:t>
              </a:r>
              <a:endParaRPr lang="en-US" sz="1100" b="1" dirty="0">
                <a:solidFill>
                  <a:schemeClr val="tx1"/>
                </a:solidFill>
              </a:endParaRPr>
            </a:p>
          </p:txBody>
        </p:sp>
        <p:sp>
          <p:nvSpPr>
            <p:cNvPr id="18" name="Pentagon 17"/>
            <p:cNvSpPr/>
            <p:nvPr/>
          </p:nvSpPr>
          <p:spPr>
            <a:xfrm>
              <a:off x="838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sz="1100" b="1" dirty="0" smtClean="0">
                  <a:solidFill>
                    <a:schemeClr val="tx1"/>
                  </a:solidFill>
                </a:rPr>
                <a:t>2.</a:t>
              </a:r>
              <a:r>
                <a:rPr lang="ro-RO" sz="1100" b="1" dirty="0" smtClean="0">
                  <a:solidFill>
                    <a:schemeClr val="tx1"/>
                  </a:solidFill>
                </a:rPr>
                <a:t> </a:t>
              </a:r>
              <a:r>
                <a:rPr lang="ro-RO" sz="1100" b="1" i="1" dirty="0" smtClean="0">
                  <a:solidFill>
                    <a:schemeClr val="tx1"/>
                  </a:solidFill>
                </a:rPr>
                <a:t>  </a:t>
              </a:r>
              <a:endParaRPr lang="en-US" sz="1100" b="1" i="1" dirty="0">
                <a:solidFill>
                  <a:schemeClr val="tx1"/>
                </a:solidFill>
              </a:endParaRPr>
            </a:p>
          </p:txBody>
        </p:sp>
        <p:sp>
          <p:nvSpPr>
            <p:cNvPr id="19" name="Pentagon 18"/>
            <p:cNvSpPr/>
            <p:nvPr/>
          </p:nvSpPr>
          <p:spPr>
            <a:xfrm>
              <a:off x="152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0" algn="ctr"/>
              <a:r>
                <a:rPr lang="ro-RO" sz="1100" b="1" dirty="0" smtClean="0">
                  <a:solidFill>
                    <a:schemeClr val="tx1"/>
                  </a:solidFill>
                </a:rPr>
                <a:t>1. </a:t>
              </a:r>
              <a:endParaRPr lang="en-US" sz="1100" b="1" dirty="0" smtClean="0">
                <a:solidFill>
                  <a:schemeClr val="tx1"/>
                </a:solidFill>
              </a:endParaRPr>
            </a:p>
          </p:txBody>
        </p:sp>
      </p:grpSp>
      <p:sp>
        <p:nvSpPr>
          <p:cNvPr id="20" name="Rectangle 19"/>
          <p:cNvSpPr/>
          <p:nvPr/>
        </p:nvSpPr>
        <p:spPr>
          <a:xfrm>
            <a:off x="228600" y="5638800"/>
            <a:ext cx="41148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050" i="1" dirty="0" smtClean="0">
                <a:solidFill>
                  <a:schemeClr val="tx1"/>
                </a:solidFill>
              </a:rPr>
              <a:t>* Pentru </a:t>
            </a:r>
            <a:r>
              <a:rPr lang="ro-RO" sz="1050" i="1" dirty="0" smtClean="0">
                <a:solidFill>
                  <a:schemeClr val="tx1"/>
                </a:solidFill>
              </a:rPr>
              <a:t>scenariile de catastrofe naturale (cutremur și inundații</a:t>
            </a:r>
            <a:r>
              <a:rPr lang="ro-RO" sz="1050" i="1" dirty="0" smtClean="0">
                <a:solidFill>
                  <a:schemeClr val="tx1"/>
                </a:solidFill>
              </a:rPr>
              <a:t>), din motive prudențiale, s-a majorat cu 15% dauna maximă probabilă calculată </a:t>
            </a:r>
            <a:r>
              <a:rPr lang="ro-RO" sz="1050" i="1" dirty="0" smtClean="0">
                <a:solidFill>
                  <a:schemeClr val="tx1"/>
                </a:solidFill>
              </a:rPr>
              <a:t>prin metodologia prevăzută de Ordinul </a:t>
            </a:r>
            <a:r>
              <a:rPr lang="ro-RO" sz="1050" i="1" dirty="0" smtClean="0">
                <a:solidFill>
                  <a:schemeClr val="tx1"/>
                </a:solidFill>
              </a:rPr>
              <a:t>12/2012 </a:t>
            </a:r>
            <a:endParaRPr lang="ro-RO" sz="1050" i="1" dirty="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pPr lvl="3" algn="ctr" rtl="0">
              <a:spcBef>
                <a:spcPct val="0"/>
              </a:spcBef>
            </a:pPr>
            <a:r>
              <a:rPr lang="ro-RO" sz="2400" b="1" dirty="0" smtClean="0"/>
              <a:t>Evoluţii în cazul unei inundații severe (I)</a:t>
            </a:r>
            <a:endParaRPr lang="en-US" sz="4000" b="1" dirty="0"/>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graphicFrame>
        <p:nvGraphicFramePr>
          <p:cNvPr id="7" name="Chart 6"/>
          <p:cNvGraphicFramePr/>
          <p:nvPr/>
        </p:nvGraphicFramePr>
        <p:xfrm>
          <a:off x="304800" y="1295400"/>
          <a:ext cx="4191000" cy="4419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Table 8"/>
          <p:cNvGraphicFramePr>
            <a:graphicFrameLocks noGrp="1"/>
          </p:cNvGraphicFramePr>
          <p:nvPr/>
        </p:nvGraphicFramePr>
        <p:xfrm>
          <a:off x="4572000" y="1295400"/>
          <a:ext cx="4343399" cy="4504523"/>
        </p:xfrm>
        <a:graphic>
          <a:graphicData uri="http://schemas.openxmlformats.org/drawingml/2006/table">
            <a:tbl>
              <a:tblPr/>
              <a:tblGrid>
                <a:gridCol w="990600"/>
                <a:gridCol w="943105"/>
                <a:gridCol w="823064"/>
                <a:gridCol w="823064"/>
                <a:gridCol w="763566"/>
              </a:tblGrid>
              <a:tr h="209222">
                <a:tc rowSpan="2">
                  <a:txBody>
                    <a:bodyPr/>
                    <a:lstStyle/>
                    <a:p>
                      <a:pPr marL="0" marR="0" algn="ctr">
                        <a:lnSpc>
                          <a:spcPct val="115000"/>
                        </a:lnSpc>
                        <a:spcBef>
                          <a:spcPts val="0"/>
                        </a:spcBef>
                        <a:spcAft>
                          <a:spcPts val="0"/>
                        </a:spcAft>
                      </a:pPr>
                      <a:r>
                        <a:rPr lang="ro-RO" sz="1200" b="1" noProof="0" dirty="0" smtClean="0">
                          <a:latin typeface="Calibri"/>
                          <a:ea typeface="Times New Roman"/>
                          <a:cs typeface="Times New Roman"/>
                        </a:rPr>
                        <a:t>Societati de asigurare</a:t>
                      </a:r>
                      <a:endParaRPr lang="ro-RO" sz="1200" noProof="0" dirty="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gridSpan="4">
                  <a:txBody>
                    <a:bodyPr/>
                    <a:lstStyle/>
                    <a:p>
                      <a:pPr marL="0" marR="0" algn="ctr">
                        <a:lnSpc>
                          <a:spcPct val="115000"/>
                        </a:lnSpc>
                        <a:spcBef>
                          <a:spcPts val="0"/>
                        </a:spcBef>
                        <a:spcAft>
                          <a:spcPts val="0"/>
                        </a:spcAft>
                      </a:pPr>
                      <a:r>
                        <a:rPr lang="ro-RO" sz="1200" b="1" noProof="0" dirty="0" smtClean="0">
                          <a:latin typeface="Calibri"/>
                          <a:ea typeface="Times New Roman"/>
                          <a:cs typeface="Times New Roman"/>
                        </a:rPr>
                        <a:t>Scenariu inundații  severe (I)</a:t>
                      </a:r>
                      <a:endParaRPr lang="ro-RO" sz="1200" noProof="0" dirty="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255334">
                <a:tc vMerge="1">
                  <a:txBody>
                    <a:bodyPr/>
                    <a:lstStyle/>
                    <a:p>
                      <a:endParaRPr lang="en-US"/>
                    </a:p>
                  </a:txBody>
                  <a:tcPr/>
                </a:tc>
                <a:tc>
                  <a:txBody>
                    <a:bodyPr/>
                    <a:lstStyle/>
                    <a:p>
                      <a:pPr marL="0" marR="0" algn="ctr">
                        <a:lnSpc>
                          <a:spcPct val="115000"/>
                        </a:lnSpc>
                        <a:spcBef>
                          <a:spcPts val="0"/>
                        </a:spcBef>
                        <a:spcAft>
                          <a:spcPts val="0"/>
                        </a:spcAft>
                      </a:pPr>
                      <a:r>
                        <a:rPr lang="ro-RO" sz="1200" b="1" noProof="0" smtClean="0">
                          <a:latin typeface="Calibri"/>
                          <a:ea typeface="Times New Roman"/>
                          <a:cs typeface="Times New Roman"/>
                        </a:rPr>
                        <a:t>Fonduri proprii eligible (FPE) pentru a acoperi SCR</a:t>
                      </a:r>
                      <a:endParaRPr lang="ro-RO" sz="1200" noProof="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smtClean="0">
                          <a:latin typeface="Calibri"/>
                          <a:ea typeface="Times New Roman"/>
                          <a:cs typeface="Times New Roman"/>
                        </a:rPr>
                        <a:t>SCR</a:t>
                      </a:r>
                      <a:endParaRPr lang="ro-RO" sz="1200" noProof="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smtClean="0">
                          <a:latin typeface="Calibri"/>
                          <a:ea typeface="Times New Roman"/>
                          <a:cs typeface="Times New Roman"/>
                        </a:rPr>
                        <a:t>Excedent/Deficit</a:t>
                      </a:r>
                      <a:endParaRPr lang="ro-RO" sz="1200" noProof="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smtClean="0">
                          <a:latin typeface="Calibri"/>
                          <a:ea typeface="Times New Roman"/>
                          <a:cs typeface="Times New Roman"/>
                        </a:rPr>
                        <a:t>Rata SCR</a:t>
                      </a:r>
                      <a:endParaRPr lang="ro-RO" sz="1200" noProof="0">
                        <a:latin typeface="Calibri"/>
                        <a:ea typeface="Calibri"/>
                        <a:cs typeface="Times New Roman"/>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r>
              <a:tr h="217079">
                <a:tc>
                  <a:txBody>
                    <a:bodyPr/>
                    <a:lstStyle/>
                    <a:p>
                      <a:pPr marL="0" marR="0" algn="l">
                        <a:lnSpc>
                          <a:spcPct val="115000"/>
                        </a:lnSpc>
                        <a:spcBef>
                          <a:spcPts val="0"/>
                        </a:spcBef>
                        <a:spcAft>
                          <a:spcPts val="0"/>
                        </a:spcAft>
                      </a:pPr>
                      <a:r>
                        <a:rPr lang="ro-RO" sz="1200" noProof="0" smtClean="0">
                          <a:latin typeface="Calibri"/>
                          <a:ea typeface="Times New Roman"/>
                          <a:cs typeface="Times New Roman"/>
                        </a:rPr>
                        <a:t>ASTRA</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-1.421.636</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2.666.305</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-4.087.941</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-53%</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17079">
                <a:tc>
                  <a:txBody>
                    <a:bodyPr/>
                    <a:lstStyle/>
                    <a:p>
                      <a:pPr marL="0" marR="0" algn="l">
                        <a:lnSpc>
                          <a:spcPct val="115000"/>
                        </a:lnSpc>
                        <a:spcBef>
                          <a:spcPts val="0"/>
                        </a:spcBef>
                        <a:spcAft>
                          <a:spcPts val="0"/>
                        </a:spcAft>
                      </a:pPr>
                      <a:r>
                        <a:rPr lang="ro-RO" sz="1200" noProof="0" smtClean="0">
                          <a:latin typeface="Calibri"/>
                          <a:ea typeface="Times New Roman"/>
                          <a:cs typeface="Times New Roman"/>
                        </a:rPr>
                        <a:t>EUROINS</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-617.778</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302.307</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-920.085</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-204%</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17079">
                <a:tc>
                  <a:txBody>
                    <a:bodyPr/>
                    <a:lstStyle/>
                    <a:p>
                      <a:pPr marL="0" marR="0" algn="l">
                        <a:lnSpc>
                          <a:spcPct val="115000"/>
                        </a:lnSpc>
                        <a:spcBef>
                          <a:spcPts val="0"/>
                        </a:spcBef>
                        <a:spcAft>
                          <a:spcPts val="0"/>
                        </a:spcAft>
                      </a:pPr>
                      <a:r>
                        <a:rPr lang="ro-RO" sz="1200" noProof="0" smtClean="0">
                          <a:latin typeface="Calibri"/>
                          <a:ea typeface="Times New Roman"/>
                          <a:cs typeface="Times New Roman"/>
                        </a:rPr>
                        <a:t>CARPATICA</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-413.916</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256.199</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-670.115</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-162%</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17079">
                <a:tc>
                  <a:txBody>
                    <a:bodyPr/>
                    <a:lstStyle/>
                    <a:p>
                      <a:pPr marL="0" marR="0" algn="l">
                        <a:lnSpc>
                          <a:spcPct val="115000"/>
                        </a:lnSpc>
                        <a:spcBef>
                          <a:spcPts val="0"/>
                        </a:spcBef>
                        <a:spcAft>
                          <a:spcPts val="0"/>
                        </a:spcAft>
                      </a:pPr>
                      <a:r>
                        <a:rPr lang="ro-RO" sz="1200" noProof="0" smtClean="0">
                          <a:latin typeface="Calibri"/>
                          <a:ea typeface="Times New Roman"/>
                          <a:cs typeface="Times New Roman"/>
                        </a:rPr>
                        <a:t>GROUPAMA</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186.547</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677.608</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-491.061</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28%</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17079">
                <a:tc>
                  <a:txBody>
                    <a:bodyPr/>
                    <a:lstStyle/>
                    <a:p>
                      <a:pPr marL="0" marR="0" algn="l">
                        <a:lnSpc>
                          <a:spcPct val="115000"/>
                        </a:lnSpc>
                        <a:spcBef>
                          <a:spcPts val="0"/>
                        </a:spcBef>
                        <a:spcAft>
                          <a:spcPts val="0"/>
                        </a:spcAft>
                      </a:pPr>
                      <a:r>
                        <a:rPr lang="ro-RO" sz="1200" noProof="0" smtClean="0">
                          <a:latin typeface="Calibri"/>
                          <a:ea typeface="Times New Roman"/>
                          <a:cs typeface="Times New Roman"/>
                        </a:rPr>
                        <a:t>UNIQA</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-2.543</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202.400</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-204.942</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17079">
                <a:tc>
                  <a:txBody>
                    <a:bodyPr/>
                    <a:lstStyle/>
                    <a:p>
                      <a:pPr marL="0" marR="0" algn="l">
                        <a:lnSpc>
                          <a:spcPct val="115000"/>
                        </a:lnSpc>
                        <a:spcBef>
                          <a:spcPts val="0"/>
                        </a:spcBef>
                        <a:spcAft>
                          <a:spcPts val="0"/>
                        </a:spcAft>
                      </a:pPr>
                      <a:r>
                        <a:rPr lang="ro-RO" sz="1200" noProof="0" smtClean="0">
                          <a:latin typeface="Calibri"/>
                          <a:ea typeface="Times New Roman"/>
                          <a:cs typeface="Times New Roman"/>
                        </a:rPr>
                        <a:t>OMNIASIG</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70.858</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252.873</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-182.016</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28%</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17079">
                <a:tc>
                  <a:txBody>
                    <a:bodyPr/>
                    <a:lstStyle/>
                    <a:p>
                      <a:pPr marL="0" marR="0" algn="l">
                        <a:lnSpc>
                          <a:spcPct val="115000"/>
                        </a:lnSpc>
                        <a:spcBef>
                          <a:spcPts val="0"/>
                        </a:spcBef>
                        <a:spcAft>
                          <a:spcPts val="0"/>
                        </a:spcAft>
                      </a:pPr>
                      <a:r>
                        <a:rPr lang="ro-RO" sz="1200" noProof="0" smtClean="0">
                          <a:latin typeface="Calibri"/>
                          <a:ea typeface="Times New Roman"/>
                          <a:cs typeface="Times New Roman"/>
                        </a:rPr>
                        <a:t>ASIROM</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-7.403</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165.340</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-172.743</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-4%</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17079">
                <a:tc>
                  <a:txBody>
                    <a:bodyPr/>
                    <a:lstStyle/>
                    <a:p>
                      <a:pPr marL="0" marR="0" algn="l">
                        <a:lnSpc>
                          <a:spcPct val="115000"/>
                        </a:lnSpc>
                        <a:spcBef>
                          <a:spcPts val="0"/>
                        </a:spcBef>
                        <a:spcAft>
                          <a:spcPts val="0"/>
                        </a:spcAft>
                      </a:pPr>
                      <a:r>
                        <a:rPr lang="ro-RO" sz="1200" noProof="0" smtClean="0">
                          <a:latin typeface="Calibri"/>
                          <a:ea typeface="Times New Roman"/>
                          <a:cs typeface="Times New Roman"/>
                        </a:rPr>
                        <a:t>PAID </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-13.667</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70.592</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-84.259</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-19%</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17079">
                <a:tc>
                  <a:txBody>
                    <a:bodyPr/>
                    <a:lstStyle/>
                    <a:p>
                      <a:pPr marL="0" marR="0" algn="l">
                        <a:lnSpc>
                          <a:spcPct val="115000"/>
                        </a:lnSpc>
                        <a:spcBef>
                          <a:spcPts val="0"/>
                        </a:spcBef>
                        <a:spcAft>
                          <a:spcPts val="0"/>
                        </a:spcAft>
                      </a:pPr>
                      <a:r>
                        <a:rPr lang="ro-RO" sz="1200" noProof="0" smtClean="0">
                          <a:latin typeface="Calibri"/>
                          <a:ea typeface="Times New Roman"/>
                          <a:cs typeface="Times New Roman"/>
                        </a:rPr>
                        <a:t>EXIM </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-15.977</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62.617</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-78.594</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-26%</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17079">
                <a:tc>
                  <a:txBody>
                    <a:bodyPr/>
                    <a:lstStyle/>
                    <a:p>
                      <a:pPr marL="0" marR="0" algn="l">
                        <a:lnSpc>
                          <a:spcPct val="115000"/>
                        </a:lnSpc>
                        <a:spcBef>
                          <a:spcPts val="0"/>
                        </a:spcBef>
                        <a:spcAft>
                          <a:spcPts val="0"/>
                        </a:spcAft>
                      </a:pPr>
                      <a:r>
                        <a:rPr lang="ro-RO" sz="1200" noProof="0" smtClean="0">
                          <a:latin typeface="Calibri"/>
                          <a:ea typeface="Times New Roman"/>
                          <a:cs typeface="Times New Roman"/>
                        </a:rPr>
                        <a:t>AXA</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-12.822</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18.866</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-31.688</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-68%</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17079">
                <a:tc>
                  <a:txBody>
                    <a:bodyPr/>
                    <a:lstStyle/>
                    <a:p>
                      <a:pPr marL="0" marR="0" algn="l">
                        <a:lnSpc>
                          <a:spcPct val="115000"/>
                        </a:lnSpc>
                        <a:spcBef>
                          <a:spcPts val="0"/>
                        </a:spcBef>
                        <a:spcAft>
                          <a:spcPts val="0"/>
                        </a:spcAft>
                      </a:pPr>
                      <a:r>
                        <a:rPr lang="ro-RO" sz="1200" noProof="0" smtClean="0">
                          <a:latin typeface="Calibri"/>
                          <a:ea typeface="Times New Roman"/>
                          <a:cs typeface="Times New Roman"/>
                        </a:rPr>
                        <a:t>GENERALI</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285.825</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197.926</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87.899</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144%</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17079">
                <a:tc>
                  <a:txBody>
                    <a:bodyPr/>
                    <a:lstStyle/>
                    <a:p>
                      <a:pPr marL="0" marR="0" algn="l">
                        <a:lnSpc>
                          <a:spcPct val="115000"/>
                        </a:lnSpc>
                        <a:spcBef>
                          <a:spcPts val="0"/>
                        </a:spcBef>
                        <a:spcAft>
                          <a:spcPts val="0"/>
                        </a:spcAft>
                      </a:pPr>
                      <a:r>
                        <a:rPr lang="ro-RO" sz="1200" noProof="0" smtClean="0">
                          <a:latin typeface="Calibri"/>
                          <a:ea typeface="Times New Roman"/>
                          <a:cs typeface="Times New Roman"/>
                        </a:rPr>
                        <a:t>ALLIANZ</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741.840</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608.344</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133.497</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122%</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17079">
                <a:tc>
                  <a:txBody>
                    <a:bodyPr/>
                    <a:lstStyle/>
                    <a:p>
                      <a:pPr marL="0" marR="0" algn="l">
                        <a:lnSpc>
                          <a:spcPct val="115000"/>
                        </a:lnSpc>
                        <a:spcBef>
                          <a:spcPts val="0"/>
                        </a:spcBef>
                        <a:spcAft>
                          <a:spcPts val="0"/>
                        </a:spcAft>
                      </a:pPr>
                      <a:r>
                        <a:rPr lang="ro-RO" sz="1200" noProof="0" smtClean="0">
                          <a:latin typeface="Calibri"/>
                          <a:ea typeface="Times New Roman"/>
                          <a:cs typeface="Times New Roman"/>
                        </a:rPr>
                        <a:t>ING </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312.120</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131.962</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180.159</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c>
                  <a:txBody>
                    <a:bodyPr/>
                    <a:lstStyle/>
                    <a:p>
                      <a:pPr marL="0" marR="0" algn="ctr">
                        <a:lnSpc>
                          <a:spcPct val="115000"/>
                        </a:lnSpc>
                        <a:spcBef>
                          <a:spcPts val="0"/>
                        </a:spcBef>
                        <a:spcAft>
                          <a:spcPts val="0"/>
                        </a:spcAft>
                      </a:pPr>
                      <a:r>
                        <a:rPr lang="ro-RO" sz="1200" noProof="0" smtClean="0">
                          <a:solidFill>
                            <a:srgbClr val="000000"/>
                          </a:solidFill>
                          <a:latin typeface="Calibri"/>
                          <a:ea typeface="Times New Roman"/>
                          <a:cs typeface="Times New Roman"/>
                        </a:rPr>
                        <a:t>237%</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8F6">
                        <a:alpha val="60000"/>
                      </a:srgbClr>
                    </a:solidFill>
                  </a:tcPr>
                </a:tc>
              </a:tr>
              <a:tr h="209222">
                <a:tc>
                  <a:txBody>
                    <a:bodyPr/>
                    <a:lstStyle/>
                    <a:p>
                      <a:pPr marL="0" marR="0" algn="l">
                        <a:lnSpc>
                          <a:spcPct val="115000"/>
                        </a:lnSpc>
                        <a:spcBef>
                          <a:spcPts val="0"/>
                        </a:spcBef>
                        <a:spcAft>
                          <a:spcPts val="0"/>
                        </a:spcAft>
                      </a:pPr>
                      <a:r>
                        <a:rPr lang="ro-RO" sz="1200" b="1" noProof="0" smtClean="0">
                          <a:solidFill>
                            <a:srgbClr val="000000"/>
                          </a:solidFill>
                          <a:latin typeface="Calibri"/>
                          <a:ea typeface="Times New Roman"/>
                          <a:cs typeface="Times New Roman"/>
                        </a:rPr>
                        <a:t>TOTAL</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smtClean="0">
                          <a:latin typeface="Calibri"/>
                          <a:ea typeface="Times New Roman"/>
                          <a:cs typeface="Times New Roman"/>
                        </a:rPr>
                        <a:t>-908.550</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smtClean="0">
                          <a:latin typeface="Calibri"/>
                          <a:ea typeface="Times New Roman"/>
                          <a:cs typeface="Times New Roman"/>
                        </a:rPr>
                        <a:t>5.613.338</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smtClean="0">
                          <a:latin typeface="Calibri"/>
                          <a:ea typeface="Times New Roman"/>
                          <a:cs typeface="Times New Roman"/>
                        </a:rPr>
                        <a:t>-6.521.889</a:t>
                      </a:r>
                      <a:endParaRPr lang="ro-RO" sz="1200" noProof="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c>
                  <a:txBody>
                    <a:bodyPr/>
                    <a:lstStyle/>
                    <a:p>
                      <a:pPr marL="0" marR="0" algn="ctr">
                        <a:lnSpc>
                          <a:spcPct val="115000"/>
                        </a:lnSpc>
                        <a:spcBef>
                          <a:spcPts val="0"/>
                        </a:spcBef>
                        <a:spcAft>
                          <a:spcPts val="0"/>
                        </a:spcAft>
                      </a:pPr>
                      <a:r>
                        <a:rPr lang="ro-RO" sz="1200" b="1" noProof="0" dirty="0" smtClean="0">
                          <a:latin typeface="Calibri"/>
                          <a:ea typeface="Times New Roman"/>
                          <a:cs typeface="Times New Roman"/>
                        </a:rPr>
                        <a:t> </a:t>
                      </a:r>
                      <a:endParaRPr lang="ro-RO" sz="1200" noProof="0" dirty="0">
                        <a:latin typeface="Calibri"/>
                        <a:ea typeface="Calibri"/>
                        <a:cs typeface="Times New Roman"/>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CFFDB">
                        <a:alpha val="60000"/>
                      </a:srgbClr>
                    </a:solidFill>
                  </a:tcPr>
                </a:tc>
              </a:tr>
            </a:tbl>
          </a:graphicData>
        </a:graphic>
      </p:graphicFrame>
      <p:grpSp>
        <p:nvGrpSpPr>
          <p:cNvPr id="11" name="Group 10"/>
          <p:cNvGrpSpPr/>
          <p:nvPr/>
        </p:nvGrpSpPr>
        <p:grpSpPr>
          <a:xfrm>
            <a:off x="152400" y="6400800"/>
            <a:ext cx="6400800" cy="304800"/>
            <a:chOff x="152400" y="6400800"/>
            <a:chExt cx="6400800" cy="304800"/>
          </a:xfrm>
        </p:grpSpPr>
        <p:sp>
          <p:nvSpPr>
            <p:cNvPr id="12" name="Pentagon 11"/>
            <p:cNvSpPr/>
            <p:nvPr/>
          </p:nvSpPr>
          <p:spPr>
            <a:xfrm>
              <a:off x="5715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13" name="Pentagon 12"/>
            <p:cNvSpPr/>
            <p:nvPr/>
          </p:nvSpPr>
          <p:spPr>
            <a:xfrm>
              <a:off x="5105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15" name="Pentagon 14"/>
            <p:cNvSpPr/>
            <p:nvPr/>
          </p:nvSpPr>
          <p:spPr>
            <a:xfrm>
              <a:off x="2133600" y="6400800"/>
              <a:ext cx="32004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i="1" dirty="0" smtClean="0">
                  <a:solidFill>
                    <a:schemeClr val="tx1"/>
                  </a:solidFill>
                </a:rPr>
                <a:t> 4</a:t>
              </a:r>
              <a:r>
                <a:rPr lang="en-US" sz="1100" b="1" i="1" dirty="0" smtClean="0">
                  <a:solidFill>
                    <a:schemeClr val="tx1"/>
                  </a:solidFill>
                </a:rPr>
                <a:t>.</a:t>
              </a:r>
              <a:r>
                <a:rPr lang="ro-RO" sz="1100" b="1" i="1" dirty="0" smtClean="0">
                  <a:solidFill>
                    <a:schemeClr val="tx1"/>
                  </a:solidFill>
                </a:rPr>
                <a:t> Rezultatele Testului de Stres</a:t>
              </a:r>
              <a:endParaRPr lang="en-US" sz="1100" b="1" i="1" dirty="0">
                <a:solidFill>
                  <a:schemeClr val="tx1"/>
                </a:solidFill>
              </a:endParaRPr>
            </a:p>
          </p:txBody>
        </p:sp>
        <p:sp>
          <p:nvSpPr>
            <p:cNvPr id="16" name="Pentagon 15"/>
            <p:cNvSpPr/>
            <p:nvPr/>
          </p:nvSpPr>
          <p:spPr>
            <a:xfrm>
              <a:off x="1524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 </a:t>
              </a:r>
              <a:endParaRPr lang="en-US" sz="1100" b="1" dirty="0">
                <a:solidFill>
                  <a:schemeClr val="tx1"/>
                </a:solidFill>
              </a:endParaRPr>
            </a:p>
          </p:txBody>
        </p:sp>
        <p:sp>
          <p:nvSpPr>
            <p:cNvPr id="17" name="Pentagon 16"/>
            <p:cNvSpPr/>
            <p:nvPr/>
          </p:nvSpPr>
          <p:spPr>
            <a:xfrm>
              <a:off x="838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sz="1100" b="1" dirty="0" smtClean="0">
                  <a:solidFill>
                    <a:schemeClr val="tx1"/>
                  </a:solidFill>
                </a:rPr>
                <a:t>2.</a:t>
              </a:r>
              <a:r>
                <a:rPr lang="ro-RO" sz="1100" b="1" dirty="0" smtClean="0">
                  <a:solidFill>
                    <a:schemeClr val="tx1"/>
                  </a:solidFill>
                </a:rPr>
                <a:t> </a:t>
              </a:r>
              <a:r>
                <a:rPr lang="ro-RO" sz="1100" b="1" i="1" dirty="0" smtClean="0">
                  <a:solidFill>
                    <a:schemeClr val="tx1"/>
                  </a:solidFill>
                </a:rPr>
                <a:t>  </a:t>
              </a:r>
              <a:endParaRPr lang="en-US" sz="1100" b="1" i="1" dirty="0">
                <a:solidFill>
                  <a:schemeClr val="tx1"/>
                </a:solidFill>
              </a:endParaRPr>
            </a:p>
          </p:txBody>
        </p:sp>
        <p:sp>
          <p:nvSpPr>
            <p:cNvPr id="18" name="Pentagon 17"/>
            <p:cNvSpPr/>
            <p:nvPr/>
          </p:nvSpPr>
          <p:spPr>
            <a:xfrm>
              <a:off x="152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0" algn="ctr"/>
              <a:r>
                <a:rPr lang="ro-RO" sz="1100" b="1" dirty="0" smtClean="0">
                  <a:solidFill>
                    <a:schemeClr val="tx1"/>
                  </a:solidFill>
                </a:rPr>
                <a:t>1. </a:t>
              </a:r>
              <a:endParaRPr lang="en-US" sz="1100" b="1" dirty="0" smtClean="0">
                <a:solidFill>
                  <a:schemeClr val="tx1"/>
                </a:solidFill>
              </a:endParaRPr>
            </a:p>
          </p:txBody>
        </p:sp>
      </p:grpSp>
      <p:sp>
        <p:nvSpPr>
          <p:cNvPr id="19" name="Rectangle 18"/>
          <p:cNvSpPr/>
          <p:nvPr/>
        </p:nvSpPr>
        <p:spPr>
          <a:xfrm>
            <a:off x="228600" y="5715000"/>
            <a:ext cx="41148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050" i="1" dirty="0" smtClean="0">
                <a:solidFill>
                  <a:schemeClr val="tx1"/>
                </a:solidFill>
              </a:rPr>
              <a:t>* Pentru </a:t>
            </a:r>
            <a:r>
              <a:rPr lang="ro-RO" sz="1050" i="1" dirty="0" smtClean="0">
                <a:solidFill>
                  <a:schemeClr val="tx1"/>
                </a:solidFill>
              </a:rPr>
              <a:t>scenariile de catastrofe naturale (cutremur și inundații</a:t>
            </a:r>
            <a:r>
              <a:rPr lang="ro-RO" sz="1050" i="1" dirty="0" smtClean="0">
                <a:solidFill>
                  <a:schemeClr val="tx1"/>
                </a:solidFill>
              </a:rPr>
              <a:t>), din motive prudențiale, s-a majorat cu 15% dauna maximă probabilă calculată </a:t>
            </a:r>
            <a:r>
              <a:rPr lang="ro-RO" sz="1050" i="1" dirty="0" smtClean="0">
                <a:solidFill>
                  <a:schemeClr val="tx1"/>
                </a:solidFill>
              </a:rPr>
              <a:t>prin metodologia prevăzută de Ordinul </a:t>
            </a:r>
            <a:r>
              <a:rPr lang="ro-RO" sz="1050" i="1" dirty="0" smtClean="0">
                <a:solidFill>
                  <a:schemeClr val="tx1"/>
                </a:solidFill>
              </a:rPr>
              <a:t>12/2012 </a:t>
            </a:r>
            <a:endParaRPr lang="ro-RO" sz="1050" i="1"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r>
              <a:rPr lang="ro-RO" sz="2400" b="1" dirty="0" smtClean="0"/>
              <a:t>Încadrarea companiilor conform rezultatelor BSR  </a:t>
            </a:r>
            <a:br>
              <a:rPr lang="ro-RO" sz="2400" b="1" dirty="0" smtClean="0"/>
            </a:br>
            <a:r>
              <a:rPr lang="ro-RO" sz="2400" b="1" dirty="0" smtClean="0"/>
              <a:t>Solvabilitate II – Test de Stres</a:t>
            </a:r>
            <a:endParaRPr lang="en-US" sz="2400" b="1" dirty="0"/>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sp>
        <p:nvSpPr>
          <p:cNvPr id="11" name="Rectangle 10"/>
          <p:cNvSpPr/>
          <p:nvPr/>
        </p:nvSpPr>
        <p:spPr>
          <a:xfrm>
            <a:off x="381000" y="1524000"/>
            <a:ext cx="8305800" cy="4547399"/>
          </a:xfrm>
          <a:prstGeom prst="rect">
            <a:avLst/>
          </a:prstGeom>
          <a:solidFill>
            <a:srgbClr val="DDE8F6">
              <a:alpha val="60000"/>
            </a:srgbClr>
          </a:solidFill>
        </p:spPr>
        <p:txBody>
          <a:bodyPr wrap="square">
            <a:spAutoFit/>
          </a:bodyPr>
          <a:lstStyle/>
          <a:p>
            <a:pPr lvl="0">
              <a:spcAft>
                <a:spcPts val="1500"/>
              </a:spcAft>
            </a:pPr>
            <a:r>
              <a:rPr lang="vi-VN" b="1" i="1" dirty="0" smtClean="0">
                <a:solidFill>
                  <a:srgbClr val="0070C0"/>
                </a:solidFill>
              </a:rPr>
              <a:t>Grupa 1: </a:t>
            </a:r>
            <a:r>
              <a:rPr lang="vi-VN" dirty="0" smtClean="0"/>
              <a:t>Societăţi de asigurare care deţin capitaluri proprii negative: </a:t>
            </a:r>
            <a:r>
              <a:rPr lang="vi-VN" b="1" dirty="0" smtClean="0"/>
              <a:t>ASTRA, AXA, CARPATICA, EUROINS şi EXIM</a:t>
            </a:r>
            <a:r>
              <a:rPr lang="vi-VN" dirty="0" smtClean="0"/>
              <a:t>;</a:t>
            </a:r>
          </a:p>
          <a:p>
            <a:pPr lvl="0">
              <a:spcAft>
                <a:spcPts val="1500"/>
              </a:spcAft>
            </a:pPr>
            <a:r>
              <a:rPr lang="vi-VN" b="1" i="1" dirty="0" smtClean="0">
                <a:solidFill>
                  <a:srgbClr val="0070C0"/>
                </a:solidFill>
              </a:rPr>
              <a:t>Grupa 2:</a:t>
            </a:r>
            <a:r>
              <a:rPr lang="vi-VN" b="1" i="1" dirty="0" smtClean="0"/>
              <a:t> </a:t>
            </a:r>
            <a:r>
              <a:rPr lang="vi-VN" dirty="0" smtClean="0"/>
              <a:t>Societăți de asigurare care, pe baza rezultatelor exercițiului BSR şi fără a aduce atingere măsurilor de ajustare luate după data exercițiului BSR, nu îndeplinesc prevederile privind MCR: </a:t>
            </a:r>
            <a:r>
              <a:rPr lang="vi-VN" b="1" dirty="0" smtClean="0"/>
              <a:t>ASTRA, AXA, CARPATICA, EUROINS şi  EXIM</a:t>
            </a:r>
            <a:r>
              <a:rPr lang="vi-VN" dirty="0" smtClean="0"/>
              <a:t>;</a:t>
            </a:r>
          </a:p>
          <a:p>
            <a:pPr lvl="0">
              <a:spcAft>
                <a:spcPts val="1500"/>
              </a:spcAft>
            </a:pPr>
            <a:r>
              <a:rPr lang="vi-VN" b="1" i="1" dirty="0" smtClean="0">
                <a:solidFill>
                  <a:srgbClr val="0070C0"/>
                </a:solidFill>
              </a:rPr>
              <a:t>Grupa 3: </a:t>
            </a:r>
            <a:r>
              <a:rPr lang="vi-VN" dirty="0" smtClean="0"/>
              <a:t>Societăți de asigurare care, pe baza rezultatelor exercițiului BSR şi fără a aduce atingere măsurilor de ajustare luate după data BSR, nu îndeplinesc prevederile privind SCR</a:t>
            </a:r>
            <a:r>
              <a:rPr lang="ro-RO" dirty="0" smtClean="0"/>
              <a:t>:</a:t>
            </a:r>
            <a:r>
              <a:rPr lang="vi-VN" dirty="0" smtClean="0"/>
              <a:t> </a:t>
            </a:r>
            <a:r>
              <a:rPr lang="vi-VN" b="1" dirty="0" smtClean="0"/>
              <a:t>ASTRA, AXA, CARPATICA, EUROINS, EXIM, ASIROM, GROUPAMA, PAID şi  UNIQA</a:t>
            </a:r>
            <a:r>
              <a:rPr lang="vi-VN" dirty="0" smtClean="0"/>
              <a:t>;</a:t>
            </a:r>
          </a:p>
          <a:p>
            <a:pPr lvl="0">
              <a:spcAft>
                <a:spcPts val="1500"/>
              </a:spcAft>
            </a:pPr>
            <a:r>
              <a:rPr lang="vi-VN" b="1" i="1" dirty="0" smtClean="0">
                <a:solidFill>
                  <a:srgbClr val="0070C0"/>
                </a:solidFill>
              </a:rPr>
              <a:t>Grupa 4: </a:t>
            </a:r>
            <a:r>
              <a:rPr lang="vi-VN" dirty="0" smtClean="0"/>
              <a:t>Societăți de asigurare care, pe baza rezultatelor exercițiului BSR şi fără a aduce atingere măsurilor de ajustare luate după data exercițiului, îndeplinesc prevederile privind MCR și SCR</a:t>
            </a:r>
            <a:r>
              <a:rPr lang="ro-RO" dirty="0" smtClean="0"/>
              <a:t>:</a:t>
            </a:r>
            <a:r>
              <a:rPr lang="vi-VN" dirty="0" smtClean="0"/>
              <a:t> </a:t>
            </a:r>
            <a:r>
              <a:rPr lang="vi-VN" b="1" dirty="0" smtClean="0"/>
              <a:t>ALLIANZ, GENERALI, ING şi  OMNIASIG</a:t>
            </a:r>
            <a:r>
              <a:rPr lang="vi-VN" dirty="0" smtClean="0"/>
              <a:t>.</a:t>
            </a:r>
          </a:p>
        </p:txBody>
      </p:sp>
      <p:grpSp>
        <p:nvGrpSpPr>
          <p:cNvPr id="7" name="Group 6"/>
          <p:cNvGrpSpPr/>
          <p:nvPr/>
        </p:nvGrpSpPr>
        <p:grpSpPr>
          <a:xfrm>
            <a:off x="152400" y="6400800"/>
            <a:ext cx="6400800" cy="304800"/>
            <a:chOff x="152400" y="6400800"/>
            <a:chExt cx="6400800" cy="304800"/>
          </a:xfrm>
        </p:grpSpPr>
        <p:sp>
          <p:nvSpPr>
            <p:cNvPr id="9" name="Pentagon 8"/>
            <p:cNvSpPr/>
            <p:nvPr/>
          </p:nvSpPr>
          <p:spPr>
            <a:xfrm>
              <a:off x="5715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12" name="Pentagon 11"/>
            <p:cNvSpPr/>
            <p:nvPr/>
          </p:nvSpPr>
          <p:spPr>
            <a:xfrm>
              <a:off x="5105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13" name="Pentagon 12"/>
            <p:cNvSpPr/>
            <p:nvPr/>
          </p:nvSpPr>
          <p:spPr>
            <a:xfrm>
              <a:off x="2133600" y="6400800"/>
              <a:ext cx="32004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i="1" dirty="0" smtClean="0">
                  <a:solidFill>
                    <a:schemeClr val="tx1"/>
                  </a:solidFill>
                </a:rPr>
                <a:t> 4</a:t>
              </a:r>
              <a:r>
                <a:rPr lang="en-US" sz="1100" b="1" i="1" dirty="0" smtClean="0">
                  <a:solidFill>
                    <a:schemeClr val="tx1"/>
                  </a:solidFill>
                </a:rPr>
                <a:t>.</a:t>
              </a:r>
              <a:r>
                <a:rPr lang="ro-RO" sz="1100" b="1" i="1" dirty="0" smtClean="0">
                  <a:solidFill>
                    <a:schemeClr val="tx1"/>
                  </a:solidFill>
                </a:rPr>
                <a:t> Rezultatele Testului de Stres</a:t>
              </a:r>
              <a:endParaRPr lang="en-US" sz="1100" b="1" i="1" dirty="0">
                <a:solidFill>
                  <a:schemeClr val="tx1"/>
                </a:solidFill>
              </a:endParaRPr>
            </a:p>
          </p:txBody>
        </p:sp>
        <p:sp>
          <p:nvSpPr>
            <p:cNvPr id="15" name="Pentagon 14"/>
            <p:cNvSpPr/>
            <p:nvPr/>
          </p:nvSpPr>
          <p:spPr>
            <a:xfrm>
              <a:off x="1524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 </a:t>
              </a:r>
              <a:endParaRPr lang="en-US" sz="1100" b="1" dirty="0">
                <a:solidFill>
                  <a:schemeClr val="tx1"/>
                </a:solidFill>
              </a:endParaRPr>
            </a:p>
          </p:txBody>
        </p:sp>
        <p:sp>
          <p:nvSpPr>
            <p:cNvPr id="16" name="Pentagon 15"/>
            <p:cNvSpPr/>
            <p:nvPr/>
          </p:nvSpPr>
          <p:spPr>
            <a:xfrm>
              <a:off x="838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sz="1100" b="1" dirty="0" smtClean="0">
                  <a:solidFill>
                    <a:schemeClr val="tx1"/>
                  </a:solidFill>
                </a:rPr>
                <a:t>2.</a:t>
              </a:r>
              <a:r>
                <a:rPr lang="ro-RO" sz="1100" b="1" dirty="0" smtClean="0">
                  <a:solidFill>
                    <a:schemeClr val="tx1"/>
                  </a:solidFill>
                </a:rPr>
                <a:t> </a:t>
              </a:r>
              <a:r>
                <a:rPr lang="ro-RO" sz="1100" b="1" i="1" dirty="0" smtClean="0">
                  <a:solidFill>
                    <a:schemeClr val="tx1"/>
                  </a:solidFill>
                </a:rPr>
                <a:t>  </a:t>
              </a:r>
              <a:endParaRPr lang="en-US" sz="1100" b="1" i="1" dirty="0">
                <a:solidFill>
                  <a:schemeClr val="tx1"/>
                </a:solidFill>
              </a:endParaRPr>
            </a:p>
          </p:txBody>
        </p:sp>
        <p:sp>
          <p:nvSpPr>
            <p:cNvPr id="17" name="Pentagon 16"/>
            <p:cNvSpPr/>
            <p:nvPr/>
          </p:nvSpPr>
          <p:spPr>
            <a:xfrm>
              <a:off x="152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0" algn="ctr"/>
              <a:r>
                <a:rPr lang="ro-RO" sz="1100" b="1" dirty="0" smtClean="0">
                  <a:solidFill>
                    <a:schemeClr val="tx1"/>
                  </a:solidFill>
                </a:rPr>
                <a:t>1. </a:t>
              </a:r>
              <a:endParaRPr lang="en-US" sz="1100" b="1" dirty="0" smtClean="0">
                <a:solidFill>
                  <a:schemeClr val="tx1"/>
                </a:solidFill>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reamstime_m_15201360.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9144000" cy="6096000"/>
          </a:xfrm>
          <a:prstGeom prst="rect">
            <a:avLst/>
          </a:prstGeom>
        </p:spPr>
      </p:pic>
      <p:sp>
        <p:nvSpPr>
          <p:cNvPr id="4" name="Title 1"/>
          <p:cNvSpPr>
            <a:spLocks noGrp="1"/>
          </p:cNvSpPr>
          <p:nvPr>
            <p:ph type="title"/>
          </p:nvPr>
        </p:nvSpPr>
        <p:spPr>
          <a:xfrm>
            <a:off x="0" y="5791200"/>
            <a:ext cx="9144000" cy="1066800"/>
          </a:xfrm>
          <a:solidFill>
            <a:srgbClr val="C9FFE1"/>
          </a:solidFill>
        </p:spPr>
        <p:txBody>
          <a:bodyPr>
            <a:noAutofit/>
          </a:bodyPr>
          <a:lstStyle/>
          <a:p>
            <a:pPr marL="688975" algn="r"/>
            <a:r>
              <a:rPr lang="ro-RO" sz="2400" b="1" dirty="0" smtClean="0"/>
              <a:t>5. Acțiuni ulterioare de remediere a deficiențelor   	</a:t>
            </a:r>
            <a:endParaRPr lang="ro-RO" sz="24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r>
              <a:rPr lang="ro-RO" sz="2400" b="1" dirty="0" smtClean="0"/>
              <a:t>Acțiuni Follow-up</a:t>
            </a:r>
            <a:endParaRPr lang="en-US" sz="2400" b="1" dirty="0"/>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graphicFrame>
        <p:nvGraphicFramePr>
          <p:cNvPr id="13" name="Diagram 12"/>
          <p:cNvGraphicFramePr/>
          <p:nvPr/>
        </p:nvGraphicFramePr>
        <p:xfrm>
          <a:off x="990600" y="1905000"/>
          <a:ext cx="7315200" cy="2362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xtBox 15"/>
          <p:cNvSpPr txBox="1"/>
          <p:nvPr/>
        </p:nvSpPr>
        <p:spPr>
          <a:xfrm>
            <a:off x="609600" y="4673025"/>
            <a:ext cx="8077200" cy="584775"/>
          </a:xfrm>
          <a:prstGeom prst="rect">
            <a:avLst/>
          </a:prstGeom>
          <a:noFill/>
        </p:spPr>
        <p:txBody>
          <a:bodyPr wrap="square" rtlCol="0">
            <a:spAutoFit/>
          </a:bodyPr>
          <a:lstStyle/>
          <a:p>
            <a:pPr algn="ctr"/>
            <a:r>
              <a:rPr lang="ro-RO" sz="1600" b="1" dirty="0" smtClean="0"/>
              <a:t>ASTRA, CARPATICA: continuă să aplice procedura de redresare financiară, deschisă înainte de începerea exercițiului BSR</a:t>
            </a:r>
            <a:endParaRPr lang="en-US" sz="1600" b="1" dirty="0"/>
          </a:p>
        </p:txBody>
      </p:sp>
      <p:grpSp>
        <p:nvGrpSpPr>
          <p:cNvPr id="9" name="Group 8"/>
          <p:cNvGrpSpPr/>
          <p:nvPr/>
        </p:nvGrpSpPr>
        <p:grpSpPr>
          <a:xfrm>
            <a:off x="152400" y="6400800"/>
            <a:ext cx="6781800" cy="304800"/>
            <a:chOff x="152400" y="6400800"/>
            <a:chExt cx="6781800" cy="304800"/>
          </a:xfrm>
        </p:grpSpPr>
        <p:sp>
          <p:nvSpPr>
            <p:cNvPr id="11" name="Pentagon 10"/>
            <p:cNvSpPr/>
            <p:nvPr/>
          </p:nvSpPr>
          <p:spPr>
            <a:xfrm>
              <a:off x="6096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12" name="Pentagon 11"/>
            <p:cNvSpPr/>
            <p:nvPr/>
          </p:nvSpPr>
          <p:spPr>
            <a:xfrm>
              <a:off x="2971800" y="6400800"/>
              <a:ext cx="32766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i="1" dirty="0" smtClean="0">
                  <a:solidFill>
                    <a:schemeClr val="tx1"/>
                  </a:solidFill>
                </a:rPr>
                <a:t>    5</a:t>
              </a:r>
              <a:r>
                <a:rPr lang="en-US" sz="1100" b="1" i="1" dirty="0" smtClean="0">
                  <a:solidFill>
                    <a:schemeClr val="tx1"/>
                  </a:solidFill>
                </a:rPr>
                <a:t>.</a:t>
              </a:r>
              <a:r>
                <a:rPr lang="ro-RO" sz="1100" b="1" i="1" dirty="0" smtClean="0">
                  <a:solidFill>
                    <a:schemeClr val="tx1"/>
                  </a:solidFill>
                </a:rPr>
                <a:t> Acțiuni ulterioare de remediere a deficiențelor</a:t>
              </a:r>
              <a:endParaRPr lang="en-US" sz="1100" b="1" i="1" dirty="0">
                <a:solidFill>
                  <a:schemeClr val="tx1"/>
                </a:solidFill>
              </a:endParaRPr>
            </a:p>
          </p:txBody>
        </p:sp>
        <p:sp>
          <p:nvSpPr>
            <p:cNvPr id="15" name="Pentagon 14"/>
            <p:cNvSpPr/>
            <p:nvPr/>
          </p:nvSpPr>
          <p:spPr>
            <a:xfrm>
              <a:off x="2133600" y="6400800"/>
              <a:ext cx="9906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4. </a:t>
              </a:r>
              <a:endParaRPr lang="en-US" sz="1100" b="1" dirty="0">
                <a:solidFill>
                  <a:schemeClr val="tx1"/>
                </a:solidFill>
              </a:endParaRPr>
            </a:p>
          </p:txBody>
        </p:sp>
        <p:sp>
          <p:nvSpPr>
            <p:cNvPr id="17" name="Pentagon 16"/>
            <p:cNvSpPr/>
            <p:nvPr/>
          </p:nvSpPr>
          <p:spPr>
            <a:xfrm>
              <a:off x="1524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 </a:t>
              </a:r>
              <a:endParaRPr lang="en-US" sz="1100" b="1" dirty="0">
                <a:solidFill>
                  <a:schemeClr val="tx1"/>
                </a:solidFill>
              </a:endParaRPr>
            </a:p>
          </p:txBody>
        </p:sp>
        <p:sp>
          <p:nvSpPr>
            <p:cNvPr id="18" name="Pentagon 17"/>
            <p:cNvSpPr/>
            <p:nvPr/>
          </p:nvSpPr>
          <p:spPr>
            <a:xfrm>
              <a:off x="838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sz="1100" b="1" dirty="0" smtClean="0">
                  <a:solidFill>
                    <a:schemeClr val="tx1"/>
                  </a:solidFill>
                </a:rPr>
                <a:t>2.</a:t>
              </a:r>
              <a:r>
                <a:rPr lang="ro-RO" sz="1100" b="1" dirty="0" smtClean="0">
                  <a:solidFill>
                    <a:schemeClr val="tx1"/>
                  </a:solidFill>
                </a:rPr>
                <a:t> </a:t>
              </a:r>
              <a:r>
                <a:rPr lang="ro-RO" sz="1100" b="1" i="1" dirty="0" smtClean="0">
                  <a:solidFill>
                    <a:schemeClr val="tx1"/>
                  </a:solidFill>
                </a:rPr>
                <a:t>  </a:t>
              </a:r>
              <a:endParaRPr lang="en-US" sz="1100" b="1" i="1" dirty="0">
                <a:solidFill>
                  <a:schemeClr val="tx1"/>
                </a:solidFill>
              </a:endParaRPr>
            </a:p>
          </p:txBody>
        </p:sp>
        <p:sp>
          <p:nvSpPr>
            <p:cNvPr id="19" name="Pentagon 18"/>
            <p:cNvSpPr/>
            <p:nvPr/>
          </p:nvSpPr>
          <p:spPr>
            <a:xfrm>
              <a:off x="152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0" algn="ctr"/>
              <a:r>
                <a:rPr lang="ro-RO" sz="1100" b="1" dirty="0" smtClean="0">
                  <a:solidFill>
                    <a:schemeClr val="tx1"/>
                  </a:solidFill>
                </a:rPr>
                <a:t>1. </a:t>
              </a:r>
              <a:endParaRPr lang="en-US" sz="1100" b="1" dirty="0" smtClean="0">
                <a:solidFill>
                  <a:schemeClr val="tx1"/>
                </a:solidFill>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eamstime_6912816.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9144000" cy="6096000"/>
          </a:xfrm>
          <a:prstGeom prst="rect">
            <a:avLst/>
          </a:prstGeom>
        </p:spPr>
      </p:pic>
      <p:sp>
        <p:nvSpPr>
          <p:cNvPr id="4" name="Title 1"/>
          <p:cNvSpPr>
            <a:spLocks noGrp="1"/>
          </p:cNvSpPr>
          <p:nvPr>
            <p:ph type="title"/>
          </p:nvPr>
        </p:nvSpPr>
        <p:spPr>
          <a:xfrm>
            <a:off x="0" y="5791200"/>
            <a:ext cx="9144000" cy="1066800"/>
          </a:xfrm>
          <a:solidFill>
            <a:srgbClr val="C9FFE1"/>
          </a:solidFill>
        </p:spPr>
        <p:txBody>
          <a:bodyPr>
            <a:noAutofit/>
          </a:bodyPr>
          <a:lstStyle/>
          <a:p>
            <a:pPr marL="688975" algn="r"/>
            <a:r>
              <a:rPr lang="ro-RO" sz="2400" b="1" dirty="0" smtClean="0"/>
              <a:t>6. Concluzii   	</a:t>
            </a:r>
            <a:endParaRPr lang="ro-RO" sz="24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609600" y="304799"/>
            <a:ext cx="8229600" cy="6781801"/>
            <a:chOff x="228600" y="304799"/>
            <a:chExt cx="8229600" cy="6781801"/>
          </a:xfrm>
        </p:grpSpPr>
        <p:pic>
          <p:nvPicPr>
            <p:cNvPr id="26" name="Picture 4" descr="http://upload.wikimedia.org/wikipedia/commons/thumb/9/93/European_stars.svg/1024px-European_stars.svg.png"/>
            <p:cNvPicPr>
              <a:picLocks noChangeAspect="1" noChangeArrowheads="1"/>
            </p:cNvPicPr>
            <p:nvPr/>
          </p:nvPicPr>
          <p:blipFill>
            <a:blip r:embed="rId2" cstate="print">
              <a:duotone>
                <a:schemeClr val="accent2">
                  <a:shade val="45000"/>
                  <a:satMod val="135000"/>
                </a:schemeClr>
                <a:prstClr val="white"/>
              </a:duotone>
              <a:lum bright="-10000"/>
            </a:blip>
            <a:srcRect/>
            <a:stretch>
              <a:fillRect/>
            </a:stretch>
          </p:blipFill>
          <p:spPr bwMode="auto">
            <a:xfrm>
              <a:off x="838200" y="304799"/>
              <a:ext cx="6781800" cy="6781801"/>
            </a:xfrm>
            <a:prstGeom prst="rect">
              <a:avLst/>
            </a:prstGeom>
            <a:noFill/>
          </p:spPr>
        </p:pic>
        <p:graphicFrame>
          <p:nvGraphicFramePr>
            <p:cNvPr id="23" name="Diagram 22"/>
            <p:cNvGraphicFramePr/>
            <p:nvPr/>
          </p:nvGraphicFramePr>
          <p:xfrm>
            <a:off x="228600" y="1600200"/>
            <a:ext cx="8229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sp>
        <p:nvSpPr>
          <p:cNvPr id="5" name="Title 1"/>
          <p:cNvSpPr>
            <a:spLocks noGrp="1"/>
          </p:cNvSpPr>
          <p:nvPr>
            <p:ph type="title"/>
          </p:nvPr>
        </p:nvSpPr>
        <p:spPr>
          <a:xfrm>
            <a:off x="457200" y="228600"/>
            <a:ext cx="8229600" cy="563562"/>
          </a:xfrm>
        </p:spPr>
        <p:txBody>
          <a:bodyPr>
            <a:noAutofit/>
          </a:bodyPr>
          <a:lstStyle/>
          <a:p>
            <a:r>
              <a:rPr lang="ro-RO" sz="2400" b="1" dirty="0" smtClean="0"/>
              <a:t>BSR și Testul de stres: Primul exercițiu de cooperare europeană în vederea implementării Solvency II</a:t>
            </a:r>
            <a:endParaRPr lang="en-US" sz="2400" b="1" dirty="0"/>
          </a:p>
        </p:txBody>
      </p:sp>
      <p:pic>
        <p:nvPicPr>
          <p:cNvPr id="14" name="Picture 2" descr="C:\Users\mbutoianu\Desktop\DESKTOP IULIE 2014\LOGO ASF\ASF ENGLEZA.png"/>
          <p:cNvPicPr>
            <a:picLocks noChangeAspect="1" noChangeArrowheads="1"/>
          </p:cNvPicPr>
          <p:nvPr/>
        </p:nvPicPr>
        <p:blipFill>
          <a:blip r:embed="rId8"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http://www.ziuaconstanta.ro/images/stories/2015/02/03/Loredana%20D/autoritatea-de-supraveghere-financiara-ASF.jp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grpSp>
        <p:nvGrpSpPr>
          <p:cNvPr id="9" name="Group 8"/>
          <p:cNvGrpSpPr/>
          <p:nvPr/>
        </p:nvGrpSpPr>
        <p:grpSpPr>
          <a:xfrm>
            <a:off x="152400" y="6400800"/>
            <a:ext cx="5080000" cy="304800"/>
            <a:chOff x="152400" y="6400800"/>
            <a:chExt cx="5080000" cy="304800"/>
          </a:xfrm>
        </p:grpSpPr>
        <p:sp>
          <p:nvSpPr>
            <p:cNvPr id="11" name="Pentagon 10"/>
            <p:cNvSpPr/>
            <p:nvPr/>
          </p:nvSpPr>
          <p:spPr>
            <a:xfrm>
              <a:off x="3429000" y="6400800"/>
              <a:ext cx="18034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i="1" dirty="0" smtClean="0">
                  <a:solidFill>
                    <a:schemeClr val="tx1"/>
                  </a:solidFill>
                </a:rPr>
                <a:t>6</a:t>
              </a:r>
              <a:r>
                <a:rPr lang="en-US" sz="1100" b="1" i="1" dirty="0" smtClean="0">
                  <a:solidFill>
                    <a:schemeClr val="tx1"/>
                  </a:solidFill>
                </a:rPr>
                <a:t>.</a:t>
              </a:r>
              <a:r>
                <a:rPr lang="ro-RO" sz="1100" b="1" i="1" dirty="0" smtClean="0">
                  <a:solidFill>
                    <a:schemeClr val="tx1"/>
                  </a:solidFill>
                </a:rPr>
                <a:t> Concluzii</a:t>
              </a:r>
              <a:endParaRPr lang="en-US" sz="1100" b="1" i="1" dirty="0">
                <a:solidFill>
                  <a:schemeClr val="tx1"/>
                </a:solidFill>
              </a:endParaRPr>
            </a:p>
          </p:txBody>
        </p:sp>
        <p:sp>
          <p:nvSpPr>
            <p:cNvPr id="12" name="Pentagon 11"/>
            <p:cNvSpPr/>
            <p:nvPr/>
          </p:nvSpPr>
          <p:spPr>
            <a:xfrm>
              <a:off x="2819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15" name="Pentagon 14"/>
            <p:cNvSpPr/>
            <p:nvPr/>
          </p:nvSpPr>
          <p:spPr>
            <a:xfrm>
              <a:off x="21336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4. </a:t>
              </a:r>
              <a:endParaRPr lang="en-US" sz="1100" b="1" dirty="0">
                <a:solidFill>
                  <a:schemeClr val="tx1"/>
                </a:solidFill>
              </a:endParaRPr>
            </a:p>
          </p:txBody>
        </p:sp>
        <p:sp>
          <p:nvSpPr>
            <p:cNvPr id="17" name="Pentagon 16"/>
            <p:cNvSpPr/>
            <p:nvPr/>
          </p:nvSpPr>
          <p:spPr>
            <a:xfrm>
              <a:off x="1524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 </a:t>
              </a:r>
              <a:endParaRPr lang="en-US" sz="1100" b="1" dirty="0">
                <a:solidFill>
                  <a:schemeClr val="tx1"/>
                </a:solidFill>
              </a:endParaRPr>
            </a:p>
          </p:txBody>
        </p:sp>
        <p:sp>
          <p:nvSpPr>
            <p:cNvPr id="18" name="Pentagon 17"/>
            <p:cNvSpPr/>
            <p:nvPr/>
          </p:nvSpPr>
          <p:spPr>
            <a:xfrm>
              <a:off x="838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sz="1100" b="1" dirty="0" smtClean="0">
                  <a:solidFill>
                    <a:schemeClr val="tx1"/>
                  </a:solidFill>
                </a:rPr>
                <a:t>2.</a:t>
              </a:r>
              <a:r>
                <a:rPr lang="ro-RO" sz="1100" b="1" dirty="0" smtClean="0">
                  <a:solidFill>
                    <a:schemeClr val="tx1"/>
                  </a:solidFill>
                </a:rPr>
                <a:t> </a:t>
              </a:r>
              <a:r>
                <a:rPr lang="ro-RO" sz="1100" b="1" i="1" dirty="0" smtClean="0">
                  <a:solidFill>
                    <a:schemeClr val="tx1"/>
                  </a:solidFill>
                </a:rPr>
                <a:t>  </a:t>
              </a:r>
              <a:endParaRPr lang="en-US" sz="1100" b="1" i="1" dirty="0">
                <a:solidFill>
                  <a:schemeClr val="tx1"/>
                </a:solidFill>
              </a:endParaRPr>
            </a:p>
          </p:txBody>
        </p:sp>
        <p:sp>
          <p:nvSpPr>
            <p:cNvPr id="19" name="Pentagon 18"/>
            <p:cNvSpPr/>
            <p:nvPr/>
          </p:nvSpPr>
          <p:spPr>
            <a:xfrm>
              <a:off x="152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0" algn="ctr"/>
              <a:r>
                <a:rPr lang="ro-RO" sz="1100" b="1" dirty="0" smtClean="0">
                  <a:solidFill>
                    <a:schemeClr val="tx1"/>
                  </a:solidFill>
                </a:rPr>
                <a:t>1. </a:t>
              </a:r>
              <a:endParaRPr lang="en-US" sz="1100" b="1" dirty="0" smtClean="0">
                <a:solidFill>
                  <a:schemeClr val="tx1"/>
                </a:solidFill>
              </a:endParaRPr>
            </a:p>
          </p:txBody>
        </p:sp>
      </p:grpSp>
      <p:pic>
        <p:nvPicPr>
          <p:cNvPr id="27" name="Picture 6" descr="EIOPA"/>
          <p:cNvPicPr>
            <a:picLocks noChangeAspect="1" noChangeArrowheads="1"/>
          </p:cNvPicPr>
          <p:nvPr/>
        </p:nvPicPr>
        <p:blipFill>
          <a:blip r:embed="rId10"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7347286" y="1219200"/>
            <a:ext cx="1796714" cy="1066800"/>
          </a:xfrm>
          <a:prstGeom prst="rect">
            <a:avLst/>
          </a:prstGeom>
          <a:noFill/>
        </p:spPr>
      </p:pic>
      <p:pic>
        <p:nvPicPr>
          <p:cNvPr id="28" name="Picture 8" descr="https://upload.wikimedia.org/wikipedia/en/thumb/8/84/European_Commission.svg/1280px-European_Commission.svg.png"/>
          <p:cNvPicPr>
            <a:picLocks noChangeAspect="1" noChangeArrowheads="1"/>
          </p:cNvPicPr>
          <p:nvPr/>
        </p:nvPicPr>
        <p:blipFill>
          <a:blip r:embed="rId11" cstate="print">
            <a:duotone>
              <a:schemeClr val="accent2">
                <a:shade val="45000"/>
                <a:satMod val="135000"/>
              </a:schemeClr>
              <a:prstClr val="white"/>
            </a:duotone>
          </a:blip>
          <a:srcRect/>
          <a:stretch>
            <a:fillRect/>
          </a:stretch>
        </p:blipFill>
        <p:spPr bwMode="auto">
          <a:xfrm>
            <a:off x="7467600" y="4572000"/>
            <a:ext cx="2199233" cy="1524000"/>
          </a:xfrm>
          <a:prstGeom prst="rect">
            <a:avLst/>
          </a:prstGeom>
          <a:noFill/>
        </p:spPr>
      </p:pic>
      <p:pic>
        <p:nvPicPr>
          <p:cNvPr id="29" name="Picture 10" descr="http://www.ziuaconstanta.ro/images/stories/2015/02/03/Loredana%20D/autoritatea-de-supraveghere-financiara-ASF.jpg"/>
          <p:cNvPicPr>
            <a:picLocks noChangeAspect="1" noChangeArrowheads="1"/>
          </p:cNvPicPr>
          <p:nvPr/>
        </p:nvPicPr>
        <p:blipFill>
          <a:blip r:embed="rId12"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7239000" y="2971800"/>
            <a:ext cx="2075016" cy="12954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r>
              <a:rPr lang="ro-RO" sz="2400" b="1" dirty="0" smtClean="0"/>
              <a:t>În România: Extinderea exercițiului la încă 21 de societăți de asigurare</a:t>
            </a:r>
            <a:endParaRPr lang="en-US" sz="2400" b="1" dirty="0"/>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graphicFrame>
        <p:nvGraphicFramePr>
          <p:cNvPr id="13" name="Diagram 12"/>
          <p:cNvGraphicFramePr/>
          <p:nvPr/>
        </p:nvGraphicFramePr>
        <p:xfrm>
          <a:off x="533400" y="1219200"/>
          <a:ext cx="78486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p:cNvGrpSpPr/>
          <p:nvPr/>
        </p:nvGrpSpPr>
        <p:grpSpPr>
          <a:xfrm>
            <a:off x="152400" y="6400800"/>
            <a:ext cx="5080000" cy="304800"/>
            <a:chOff x="152400" y="6400800"/>
            <a:chExt cx="5080000" cy="304800"/>
          </a:xfrm>
        </p:grpSpPr>
        <p:sp>
          <p:nvSpPr>
            <p:cNvPr id="11" name="Pentagon 10"/>
            <p:cNvSpPr/>
            <p:nvPr/>
          </p:nvSpPr>
          <p:spPr>
            <a:xfrm>
              <a:off x="3429000" y="6400800"/>
              <a:ext cx="18034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i="1" dirty="0" smtClean="0">
                  <a:solidFill>
                    <a:schemeClr val="tx1"/>
                  </a:solidFill>
                </a:rPr>
                <a:t>6</a:t>
              </a:r>
              <a:r>
                <a:rPr lang="en-US" sz="1100" b="1" i="1" dirty="0" smtClean="0">
                  <a:solidFill>
                    <a:schemeClr val="tx1"/>
                  </a:solidFill>
                </a:rPr>
                <a:t>.</a:t>
              </a:r>
              <a:r>
                <a:rPr lang="ro-RO" sz="1100" b="1" i="1" dirty="0" smtClean="0">
                  <a:solidFill>
                    <a:schemeClr val="tx1"/>
                  </a:solidFill>
                </a:rPr>
                <a:t> Concluzii</a:t>
              </a:r>
              <a:endParaRPr lang="en-US" sz="1100" b="1" i="1" dirty="0">
                <a:solidFill>
                  <a:schemeClr val="tx1"/>
                </a:solidFill>
              </a:endParaRPr>
            </a:p>
          </p:txBody>
        </p:sp>
        <p:sp>
          <p:nvSpPr>
            <p:cNvPr id="12" name="Pentagon 11"/>
            <p:cNvSpPr/>
            <p:nvPr/>
          </p:nvSpPr>
          <p:spPr>
            <a:xfrm>
              <a:off x="2819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15" name="Pentagon 14"/>
            <p:cNvSpPr/>
            <p:nvPr/>
          </p:nvSpPr>
          <p:spPr>
            <a:xfrm>
              <a:off x="21336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4. </a:t>
              </a:r>
              <a:endParaRPr lang="en-US" sz="1100" b="1" dirty="0">
                <a:solidFill>
                  <a:schemeClr val="tx1"/>
                </a:solidFill>
              </a:endParaRPr>
            </a:p>
          </p:txBody>
        </p:sp>
        <p:sp>
          <p:nvSpPr>
            <p:cNvPr id="17" name="Pentagon 16"/>
            <p:cNvSpPr/>
            <p:nvPr/>
          </p:nvSpPr>
          <p:spPr>
            <a:xfrm>
              <a:off x="1524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 </a:t>
              </a:r>
              <a:endParaRPr lang="en-US" sz="1100" b="1" dirty="0">
                <a:solidFill>
                  <a:schemeClr val="tx1"/>
                </a:solidFill>
              </a:endParaRPr>
            </a:p>
          </p:txBody>
        </p:sp>
        <p:sp>
          <p:nvSpPr>
            <p:cNvPr id="18" name="Pentagon 17"/>
            <p:cNvSpPr/>
            <p:nvPr/>
          </p:nvSpPr>
          <p:spPr>
            <a:xfrm>
              <a:off x="838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a:r>
                <a:rPr lang="en-US" sz="1100" b="1" dirty="0" smtClean="0">
                  <a:solidFill>
                    <a:schemeClr val="tx1"/>
                  </a:solidFill>
                </a:rPr>
                <a:t>2.</a:t>
              </a:r>
              <a:r>
                <a:rPr lang="ro-RO" sz="1100" b="1" dirty="0" smtClean="0">
                  <a:solidFill>
                    <a:schemeClr val="tx1"/>
                  </a:solidFill>
                </a:rPr>
                <a:t> </a:t>
              </a:r>
              <a:r>
                <a:rPr lang="ro-RO" sz="1100" b="1" i="1" dirty="0" smtClean="0">
                  <a:solidFill>
                    <a:schemeClr val="tx1"/>
                  </a:solidFill>
                </a:rPr>
                <a:t>  </a:t>
              </a:r>
              <a:endParaRPr lang="en-US" sz="1100" b="1" i="1" dirty="0">
                <a:solidFill>
                  <a:schemeClr val="tx1"/>
                </a:solidFill>
              </a:endParaRPr>
            </a:p>
          </p:txBody>
        </p:sp>
        <p:sp>
          <p:nvSpPr>
            <p:cNvPr id="19" name="Pentagon 18"/>
            <p:cNvSpPr/>
            <p:nvPr/>
          </p:nvSpPr>
          <p:spPr>
            <a:xfrm>
              <a:off x="152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lvl="0" algn="ctr"/>
              <a:r>
                <a:rPr lang="ro-RO" sz="1100" b="1" dirty="0" smtClean="0">
                  <a:solidFill>
                    <a:schemeClr val="tx1"/>
                  </a:solidFill>
                </a:rPr>
                <a:t>1. </a:t>
              </a:r>
              <a:endParaRPr lang="en-US" sz="1100" b="1" dirty="0" smtClean="0">
                <a:solidFill>
                  <a:schemeClr val="tx1"/>
                </a:solidFill>
              </a:endParaRPr>
            </a:p>
          </p:txBody>
        </p:sp>
      </p:grpSp>
      <p:pic>
        <p:nvPicPr>
          <p:cNvPr id="25" name="Picture 4" descr="Imagini pentru romania FLAG png"/>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2438400" y="1498599"/>
            <a:ext cx="4191000" cy="4390571"/>
          </a:xfrm>
          <a:prstGeom prst="rect">
            <a:avLst/>
          </a:prstGeom>
          <a:noFill/>
          <a:effectLst>
            <a:softEdge rad="635000"/>
          </a:effectLst>
        </p:spPr>
      </p:pic>
      <p:sp>
        <p:nvSpPr>
          <p:cNvPr id="26" name="TextBox 25"/>
          <p:cNvSpPr txBox="1"/>
          <p:nvPr/>
        </p:nvSpPr>
        <p:spPr>
          <a:xfrm>
            <a:off x="3810000" y="3200400"/>
            <a:ext cx="1447800" cy="830997"/>
          </a:xfrm>
          <a:prstGeom prst="rect">
            <a:avLst/>
          </a:prstGeom>
          <a:noFill/>
        </p:spPr>
        <p:txBody>
          <a:bodyPr wrap="square" rtlCol="0">
            <a:spAutoFit/>
          </a:bodyPr>
          <a:lstStyle/>
          <a:p>
            <a:pPr algn="ctr"/>
            <a:r>
              <a:rPr lang="ro-RO" sz="2400" b="1" dirty="0" smtClean="0"/>
              <a:t>BSR Extended</a:t>
            </a:r>
            <a:endParaRPr lang="en-US" sz="24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257800"/>
            <a:ext cx="9144000" cy="16002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362200" y="5562600"/>
            <a:ext cx="4572000" cy="830997"/>
          </a:xfrm>
          <a:prstGeom prst="rect">
            <a:avLst/>
          </a:prstGeom>
        </p:spPr>
        <p:txBody>
          <a:bodyPr>
            <a:spAutoFit/>
          </a:bodyPr>
          <a:lstStyle/>
          <a:p>
            <a:pPr algn="ctr"/>
            <a:r>
              <a:rPr lang="ro-RO" sz="1600" b="1" dirty="0" smtClean="0"/>
              <a:t>București</a:t>
            </a:r>
            <a:r>
              <a:rPr lang="en-US" sz="1600" b="1" dirty="0" smtClean="0"/>
              <a:t>,</a:t>
            </a:r>
            <a:r>
              <a:rPr lang="ro-RO" sz="1600" b="1" dirty="0" smtClean="0"/>
              <a:t> Splaiul Independenței nr. </a:t>
            </a:r>
            <a:r>
              <a:rPr lang="en-US" sz="1600" b="1" dirty="0" smtClean="0"/>
              <a:t>15</a:t>
            </a:r>
            <a:r>
              <a:rPr lang="ro-RO" sz="1600" b="1" dirty="0" smtClean="0"/>
              <a:t>, Sector 5, Cod Poștal </a:t>
            </a:r>
            <a:r>
              <a:rPr lang="en-US" sz="1600" b="1" dirty="0" smtClean="0"/>
              <a:t>050092</a:t>
            </a:r>
            <a:endParaRPr lang="ro-RO" sz="1600" b="1" dirty="0" smtClean="0"/>
          </a:p>
          <a:p>
            <a:pPr algn="ctr"/>
            <a:r>
              <a:rPr lang="en-US" sz="1600" b="1" dirty="0" smtClean="0"/>
              <a:t> Rom</a:t>
            </a:r>
            <a:r>
              <a:rPr lang="ro-RO" sz="1600" b="1" dirty="0" smtClean="0"/>
              <a:t>â</a:t>
            </a:r>
            <a:r>
              <a:rPr lang="en-US" sz="1600" b="1" dirty="0" err="1" smtClean="0"/>
              <a:t>nia</a:t>
            </a:r>
            <a:r>
              <a:rPr lang="en-US" sz="1600" b="1" dirty="0" smtClean="0"/>
              <a:t> </a:t>
            </a:r>
          </a:p>
        </p:txBody>
      </p:sp>
      <p:pic>
        <p:nvPicPr>
          <p:cNvPr id="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505200" y="3785143"/>
            <a:ext cx="2057400" cy="1320257"/>
          </a:xfrm>
          <a:prstGeom prst="rect">
            <a:avLst/>
          </a:prstGeom>
          <a:noFill/>
          <a:ln w="9525">
            <a:noFill/>
            <a:miter lim="800000"/>
            <a:headEnd/>
            <a:tailEnd/>
          </a:ln>
        </p:spPr>
      </p:pic>
      <p:sp>
        <p:nvSpPr>
          <p:cNvPr id="9" name="Rectangle 8"/>
          <p:cNvSpPr/>
          <p:nvPr/>
        </p:nvSpPr>
        <p:spPr>
          <a:xfrm>
            <a:off x="3628211" y="6324600"/>
            <a:ext cx="2086789" cy="369332"/>
          </a:xfrm>
          <a:prstGeom prst="rect">
            <a:avLst/>
          </a:prstGeom>
        </p:spPr>
        <p:txBody>
          <a:bodyPr wrap="none">
            <a:spAutoFit/>
          </a:bodyPr>
          <a:lstStyle/>
          <a:p>
            <a:pPr algn="ctr"/>
            <a:r>
              <a:rPr lang="en-US" b="1" dirty="0" smtClean="0">
                <a:solidFill>
                  <a:schemeClr val="accent2">
                    <a:lumMod val="75000"/>
                  </a:schemeClr>
                </a:solidFill>
              </a:rPr>
              <a:t>www.asfromania.ro</a:t>
            </a:r>
            <a:endParaRPr lang="en-US" dirty="0">
              <a:solidFill>
                <a:schemeClr val="accent2">
                  <a:lumMod val="75000"/>
                </a:schemeClr>
              </a:solidFill>
            </a:endParaRPr>
          </a:p>
        </p:txBody>
      </p:sp>
      <p:pic>
        <p:nvPicPr>
          <p:cNvPr id="12"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sp>
        <p:nvSpPr>
          <p:cNvPr id="10" name="Rounded Rectangular Callout 9"/>
          <p:cNvSpPr/>
          <p:nvPr/>
        </p:nvSpPr>
        <p:spPr>
          <a:xfrm rot="19644889">
            <a:off x="3052656" y="2466224"/>
            <a:ext cx="990600" cy="838200"/>
          </a:xfrm>
          <a:prstGeom prst="wedgeRoundRectCallout">
            <a:avLst>
              <a:gd name="adj1" fmla="val -2884"/>
              <a:gd name="adj2" fmla="val 92803"/>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o-RO" sz="3200" b="1" dirty="0" smtClean="0"/>
              <a:t>Q</a:t>
            </a:r>
            <a:endParaRPr lang="en-US" sz="3200" b="1" dirty="0"/>
          </a:p>
        </p:txBody>
      </p:sp>
      <p:sp>
        <p:nvSpPr>
          <p:cNvPr id="11" name="Rounded Rectangular Callout 10"/>
          <p:cNvSpPr/>
          <p:nvPr/>
        </p:nvSpPr>
        <p:spPr>
          <a:xfrm rot="1805842">
            <a:off x="4876800" y="2398926"/>
            <a:ext cx="990600" cy="838200"/>
          </a:xfrm>
          <a:prstGeom prst="wedgeRoundRectCallout">
            <a:avLst>
              <a:gd name="adj1" fmla="val 29167"/>
              <a:gd name="adj2" fmla="val 82197"/>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o-RO" sz="3200" b="1" dirty="0" smtClean="0"/>
              <a:t>A</a:t>
            </a:r>
            <a:endParaRPr lang="en-US" sz="3200" b="1" dirty="0"/>
          </a:p>
        </p:txBody>
      </p:sp>
      <p:sp>
        <p:nvSpPr>
          <p:cNvPr id="13" name="TextBox 12"/>
          <p:cNvSpPr txBox="1"/>
          <p:nvPr/>
        </p:nvSpPr>
        <p:spPr>
          <a:xfrm>
            <a:off x="4191000" y="2362200"/>
            <a:ext cx="533400" cy="646331"/>
          </a:xfrm>
          <a:prstGeom prst="rect">
            <a:avLst/>
          </a:prstGeom>
          <a:noFill/>
        </p:spPr>
        <p:txBody>
          <a:bodyPr wrap="square" rtlCol="0">
            <a:spAutoFit/>
          </a:bodyPr>
          <a:lstStyle/>
          <a:p>
            <a:pPr algn="ctr"/>
            <a:r>
              <a:rPr lang="ro-RO" sz="3600" b="1" dirty="0" smtClean="0">
                <a:solidFill>
                  <a:schemeClr val="tx2">
                    <a:lumMod val="40000"/>
                    <a:lumOff val="60000"/>
                  </a:schemeClr>
                </a:solidFill>
              </a:rPr>
              <a:t>&amp;</a:t>
            </a:r>
            <a:endParaRPr lang="en-US" sz="3600" b="1" dirty="0">
              <a:solidFill>
                <a:schemeClr val="tx2">
                  <a:lumMod val="40000"/>
                  <a:lumOff val="6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eamstime_7266414.jpg"/>
          <p:cNvPicPr>
            <a:picLocks noChangeAspect="1"/>
          </p:cNvPicPr>
          <p:nvPr/>
        </p:nvPicPr>
        <p:blipFill>
          <a:blip r:embed="rId2" cstate="print">
            <a:duotone>
              <a:schemeClr val="accent2">
                <a:shade val="45000"/>
                <a:satMod val="135000"/>
              </a:schemeClr>
              <a:prstClr val="white"/>
            </a:duotone>
          </a:blip>
          <a:stretch>
            <a:fillRect/>
          </a:stretch>
        </p:blipFill>
        <p:spPr>
          <a:xfrm>
            <a:off x="0" y="0"/>
            <a:ext cx="9144000" cy="6096000"/>
          </a:xfrm>
          <a:prstGeom prst="rect">
            <a:avLst/>
          </a:prstGeom>
        </p:spPr>
      </p:pic>
      <p:sp>
        <p:nvSpPr>
          <p:cNvPr id="3" name="Title 1"/>
          <p:cNvSpPr txBox="1">
            <a:spLocks/>
          </p:cNvSpPr>
          <p:nvPr/>
        </p:nvSpPr>
        <p:spPr>
          <a:xfrm>
            <a:off x="0" y="5791200"/>
            <a:ext cx="9144000" cy="1066800"/>
          </a:xfrm>
          <a:prstGeom prst="rect">
            <a:avLst/>
          </a:prstGeom>
          <a:solidFill>
            <a:srgbClr val="C9FFE1"/>
          </a:solidFill>
        </p:spPr>
        <p:txBody>
          <a:bodyPr vert="horz" lIns="91440" tIns="45720" rIns="91440" bIns="45720" rtlCol="0" anchor="ctr">
            <a:noAutofit/>
          </a:bodyPr>
          <a:lstStyle/>
          <a:p>
            <a:pPr marL="688975" lvl="0" algn="r">
              <a:spcBef>
                <a:spcPct val="0"/>
              </a:spcBef>
            </a:pPr>
            <a:r>
              <a:rPr lang="ro-RO" sz="2400" b="1" dirty="0" smtClean="0"/>
              <a:t>1. Cadrul general al exercițiului BSR și al Testului de Stres	</a:t>
            </a:r>
            <a:endParaRPr kumimoji="0" lang="ro-RO" sz="2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457200" y="228600"/>
            <a:ext cx="8229600" cy="563562"/>
          </a:xfrm>
        </p:spPr>
        <p:txBody>
          <a:bodyPr>
            <a:noAutofit/>
          </a:bodyPr>
          <a:lstStyle/>
          <a:p>
            <a:r>
              <a:rPr lang="ro-RO" sz="2200" b="1" dirty="0" smtClean="0"/>
              <a:t>Context</a:t>
            </a:r>
            <a:endParaRPr lang="en-US" sz="2200" b="1" dirty="0"/>
          </a:p>
        </p:txBody>
      </p:sp>
      <p:pic>
        <p:nvPicPr>
          <p:cNvPr id="29" name="Picture 10" descr="http://www.ziuaconstanta.ro/images/stories/2015/02/03/Loredana%20D/autoritatea-de-supraveghere-financiara-ASF.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pic>
        <p:nvPicPr>
          <p:cNvPr id="44" name="Picture 6" descr="EIOPA"/>
          <p:cNvPicPr>
            <a:picLocks noChangeAspect="1" noChangeArrowheads="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794086" y="5105400"/>
            <a:ext cx="1796714" cy="1066800"/>
          </a:xfrm>
          <a:prstGeom prst="rect">
            <a:avLst/>
          </a:prstGeom>
          <a:noFill/>
        </p:spPr>
      </p:pic>
      <p:pic>
        <p:nvPicPr>
          <p:cNvPr id="45" name="Picture 8" descr="https://upload.wikimedia.org/wikipedia/en/thumb/8/84/European_Commission.svg/1280px-European_Commission.svg.png"/>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6629400" y="4724400"/>
            <a:ext cx="2199233" cy="1524000"/>
          </a:xfrm>
          <a:prstGeom prst="rect">
            <a:avLst/>
          </a:prstGeom>
          <a:noFill/>
        </p:spPr>
      </p:pic>
      <p:pic>
        <p:nvPicPr>
          <p:cNvPr id="46" name="Picture 10" descr="http://www.ziuaconstanta.ro/images/stories/2015/02/03/Loredana%20D/autoritatea-de-supraveghere-financiara-ASF.jpg"/>
          <p:cNvPicPr>
            <a:picLocks noChangeAspect="1" noChangeArrowheads="1"/>
          </p:cNvPicPr>
          <p:nvPr/>
        </p:nvPicPr>
        <p:blipFill>
          <a:blip r:embed="rId5" cstate="print">
            <a:clrChange>
              <a:clrFrom>
                <a:srgbClr val="FFFFFF"/>
              </a:clrFrom>
              <a:clrTo>
                <a:srgbClr val="FFFFFF">
                  <a:alpha val="0"/>
                </a:srgbClr>
              </a:clrTo>
            </a:clrChange>
            <a:duotone>
              <a:schemeClr val="accent2">
                <a:shade val="45000"/>
                <a:satMod val="135000"/>
              </a:schemeClr>
              <a:prstClr val="white"/>
            </a:duotone>
          </a:blip>
          <a:srcRect/>
          <a:stretch>
            <a:fillRect/>
          </a:stretch>
        </p:blipFill>
        <p:spPr bwMode="auto">
          <a:xfrm>
            <a:off x="3581400" y="5029200"/>
            <a:ext cx="2075016" cy="1295400"/>
          </a:xfrm>
          <a:prstGeom prst="rect">
            <a:avLst/>
          </a:prstGeom>
          <a:noFill/>
        </p:spPr>
      </p:pic>
      <p:grpSp>
        <p:nvGrpSpPr>
          <p:cNvPr id="51" name="Group 50"/>
          <p:cNvGrpSpPr/>
          <p:nvPr/>
        </p:nvGrpSpPr>
        <p:grpSpPr>
          <a:xfrm>
            <a:off x="762000" y="1078468"/>
            <a:ext cx="7924800" cy="2960132"/>
            <a:chOff x="533400" y="1764268"/>
            <a:chExt cx="7467600" cy="2960132"/>
          </a:xfrm>
        </p:grpSpPr>
        <p:sp>
          <p:nvSpPr>
            <p:cNvPr id="36" name="TextBox 35"/>
            <p:cNvSpPr txBox="1"/>
            <p:nvPr/>
          </p:nvSpPr>
          <p:spPr>
            <a:xfrm>
              <a:off x="533400" y="2180114"/>
              <a:ext cx="3733800" cy="2544286"/>
            </a:xfrm>
            <a:prstGeom prst="rect">
              <a:avLst/>
            </a:prstGeom>
            <a:solidFill>
              <a:schemeClr val="accent2">
                <a:lumMod val="20000"/>
                <a:lumOff val="80000"/>
              </a:schemeClr>
            </a:solidFill>
          </p:spPr>
          <p:txBody>
            <a:bodyPr wrap="square" rtlCol="0">
              <a:spAutoFit/>
            </a:bodyPr>
            <a:lstStyle/>
            <a:p>
              <a:pPr>
                <a:spcAft>
                  <a:spcPts val="2000"/>
                </a:spcAft>
                <a:buFont typeface="Wingdings" pitchFamily="2" charset="2"/>
                <a:buChar char="q"/>
              </a:pPr>
              <a:r>
                <a:rPr lang="ro-RO" dirty="0" smtClean="0"/>
                <a:t>   Persistența unor vulnerabilități în sectorul asigurărilor din România</a:t>
              </a:r>
            </a:p>
            <a:p>
              <a:pPr>
                <a:spcAft>
                  <a:spcPts val="2000"/>
                </a:spcAft>
                <a:buFont typeface="Wingdings" pitchFamily="2" charset="2"/>
                <a:buChar char="q"/>
              </a:pPr>
              <a:r>
                <a:rPr lang="ro-RO" dirty="0" smtClean="0"/>
                <a:t>   RO – UE: al treilea program de asistență financiară de tip preventiv (program privind balanța de plăți RO – UE)</a:t>
              </a:r>
            </a:p>
            <a:p>
              <a:pPr>
                <a:spcAft>
                  <a:spcPts val="2000"/>
                </a:spcAft>
                <a:buFont typeface="Wingdings" pitchFamily="2" charset="2"/>
                <a:buChar char="q"/>
              </a:pPr>
              <a:r>
                <a:rPr lang="ro-RO" dirty="0" smtClean="0"/>
                <a:t>  RO – FMI: Acord Stand-By</a:t>
              </a:r>
              <a:endParaRPr lang="en-US" dirty="0"/>
            </a:p>
          </p:txBody>
        </p:sp>
        <p:sp>
          <p:nvSpPr>
            <p:cNvPr id="47" name="Right Arrow 46"/>
            <p:cNvSpPr/>
            <p:nvPr/>
          </p:nvSpPr>
          <p:spPr>
            <a:xfrm>
              <a:off x="4267200" y="3200400"/>
              <a:ext cx="1219200" cy="533400"/>
            </a:xfrm>
            <a:prstGeom prst="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8" name="TextBox 47"/>
            <p:cNvSpPr txBox="1"/>
            <p:nvPr/>
          </p:nvSpPr>
          <p:spPr>
            <a:xfrm>
              <a:off x="5486400" y="2743200"/>
              <a:ext cx="2514600" cy="1456809"/>
            </a:xfrm>
            <a:prstGeom prst="rect">
              <a:avLst/>
            </a:prstGeom>
            <a:solidFill>
              <a:schemeClr val="accent2">
                <a:lumMod val="20000"/>
                <a:lumOff val="80000"/>
              </a:schemeClr>
            </a:solidFill>
          </p:spPr>
          <p:txBody>
            <a:bodyPr wrap="square" rtlCol="0">
              <a:spAutoFit/>
            </a:bodyPr>
            <a:lstStyle/>
            <a:p>
              <a:pPr>
                <a:spcAft>
                  <a:spcPts val="2000"/>
                </a:spcAft>
                <a:buFont typeface="Wingdings" pitchFamily="2" charset="2"/>
                <a:buChar char="q"/>
              </a:pPr>
              <a:r>
                <a:rPr lang="ro-RO" b="1" dirty="0" smtClean="0"/>
                <a:t>   BSR: </a:t>
              </a:r>
              <a:r>
                <a:rPr lang="ro-RO" dirty="0" smtClean="0"/>
                <a:t>Evaluarea activelor și pasivelor societăților de asigurare</a:t>
              </a:r>
            </a:p>
            <a:p>
              <a:pPr>
                <a:spcAft>
                  <a:spcPts val="2000"/>
                </a:spcAft>
                <a:buFont typeface="Wingdings" pitchFamily="2" charset="2"/>
                <a:buChar char="q"/>
              </a:pPr>
              <a:r>
                <a:rPr lang="ro-RO" dirty="0" smtClean="0"/>
                <a:t>  </a:t>
              </a:r>
              <a:r>
                <a:rPr lang="ro-RO" b="1" dirty="0" smtClean="0"/>
                <a:t>Test de stres</a:t>
              </a:r>
              <a:endParaRPr lang="en-US" b="1" dirty="0"/>
            </a:p>
          </p:txBody>
        </p:sp>
        <p:sp>
          <p:nvSpPr>
            <p:cNvPr id="49" name="TextBox 48"/>
            <p:cNvSpPr txBox="1"/>
            <p:nvPr/>
          </p:nvSpPr>
          <p:spPr>
            <a:xfrm>
              <a:off x="609600" y="1764268"/>
              <a:ext cx="1752600" cy="338554"/>
            </a:xfrm>
            <a:prstGeom prst="rect">
              <a:avLst/>
            </a:prstGeom>
            <a:noFill/>
          </p:spPr>
          <p:txBody>
            <a:bodyPr wrap="square" rtlCol="0">
              <a:spAutoFit/>
            </a:bodyPr>
            <a:lstStyle/>
            <a:p>
              <a:r>
                <a:rPr lang="ro-RO" sz="1600" b="1" i="1" dirty="0" smtClean="0">
                  <a:solidFill>
                    <a:srgbClr val="C00000"/>
                  </a:solidFill>
                </a:rPr>
                <a:t>Având în vedere:</a:t>
              </a:r>
              <a:endParaRPr lang="en-US" sz="1600" b="1" i="1" dirty="0">
                <a:solidFill>
                  <a:srgbClr val="C00000"/>
                </a:solidFill>
              </a:endParaRPr>
            </a:p>
          </p:txBody>
        </p:sp>
        <p:sp>
          <p:nvSpPr>
            <p:cNvPr id="50" name="TextBox 49"/>
            <p:cNvSpPr txBox="1"/>
            <p:nvPr/>
          </p:nvSpPr>
          <p:spPr>
            <a:xfrm>
              <a:off x="5486400" y="1905000"/>
              <a:ext cx="2057400" cy="584775"/>
            </a:xfrm>
            <a:prstGeom prst="rect">
              <a:avLst/>
            </a:prstGeom>
            <a:noFill/>
          </p:spPr>
          <p:txBody>
            <a:bodyPr wrap="square" rtlCol="0">
              <a:spAutoFit/>
            </a:bodyPr>
            <a:lstStyle/>
            <a:p>
              <a:r>
                <a:rPr lang="ro-RO" sz="1600" b="1" i="1" dirty="0" smtClean="0">
                  <a:solidFill>
                    <a:schemeClr val="accent2"/>
                  </a:solidFill>
                </a:rPr>
                <a:t>Autoritățile române au decis în 2014</a:t>
              </a:r>
              <a:endParaRPr lang="en-US" sz="1600" b="1" i="1" dirty="0">
                <a:solidFill>
                  <a:schemeClr val="accent2"/>
                </a:solidFill>
              </a:endParaRPr>
            </a:p>
          </p:txBody>
        </p:sp>
      </p:grpSp>
      <p:grpSp>
        <p:nvGrpSpPr>
          <p:cNvPr id="53" name="Group 52"/>
          <p:cNvGrpSpPr/>
          <p:nvPr/>
        </p:nvGrpSpPr>
        <p:grpSpPr>
          <a:xfrm>
            <a:off x="685800" y="4267200"/>
            <a:ext cx="8001000" cy="798731"/>
            <a:chOff x="838200" y="4267200"/>
            <a:chExt cx="7620000" cy="798731"/>
          </a:xfrm>
        </p:grpSpPr>
        <p:pic>
          <p:nvPicPr>
            <p:cNvPr id="43" name="Picture 4" descr="Imagini pentru romania FLAG 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38200" y="4267200"/>
              <a:ext cx="990600" cy="685800"/>
            </a:xfrm>
            <a:prstGeom prst="rect">
              <a:avLst/>
            </a:prstGeom>
            <a:noFill/>
          </p:spPr>
        </p:pic>
        <p:sp>
          <p:nvSpPr>
            <p:cNvPr id="52" name="TextBox 51"/>
            <p:cNvSpPr txBox="1"/>
            <p:nvPr/>
          </p:nvSpPr>
          <p:spPr>
            <a:xfrm>
              <a:off x="1905000" y="4419600"/>
              <a:ext cx="6553200" cy="646331"/>
            </a:xfrm>
            <a:prstGeom prst="rect">
              <a:avLst/>
            </a:prstGeom>
            <a:noFill/>
          </p:spPr>
          <p:txBody>
            <a:bodyPr wrap="square" rtlCol="0">
              <a:spAutoFit/>
            </a:bodyPr>
            <a:lstStyle/>
            <a:p>
              <a:r>
                <a:rPr lang="ro-RO" b="1" dirty="0" smtClean="0"/>
                <a:t>Exercițiul desfășurat în perioada 2014 – 2015 a fost </a:t>
              </a:r>
              <a:r>
                <a:rPr lang="en-US" b="1" dirty="0" err="1" smtClean="0"/>
                <a:t>primul</a:t>
              </a:r>
              <a:r>
                <a:rPr lang="en-US" b="1" dirty="0" smtClean="0"/>
                <a:t> din</a:t>
              </a:r>
              <a:r>
                <a:rPr lang="ro-RO" b="1" dirty="0" smtClean="0"/>
                <a:t> Europa</a:t>
              </a:r>
              <a:endParaRPr lang="en-US" b="1" dirty="0"/>
            </a:p>
          </p:txBody>
        </p:sp>
      </p:grpSp>
      <p:grpSp>
        <p:nvGrpSpPr>
          <p:cNvPr id="24" name="Group 23"/>
          <p:cNvGrpSpPr/>
          <p:nvPr/>
        </p:nvGrpSpPr>
        <p:grpSpPr>
          <a:xfrm>
            <a:off x="152400" y="6400800"/>
            <a:ext cx="6934200" cy="304800"/>
            <a:chOff x="152400" y="6400800"/>
            <a:chExt cx="6934200" cy="304800"/>
          </a:xfrm>
        </p:grpSpPr>
        <p:sp>
          <p:nvSpPr>
            <p:cNvPr id="23" name="Pentagon 22"/>
            <p:cNvSpPr/>
            <p:nvPr/>
          </p:nvSpPr>
          <p:spPr>
            <a:xfrm>
              <a:off x="6248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22" name="Pentagon 21"/>
            <p:cNvSpPr/>
            <p:nvPr/>
          </p:nvSpPr>
          <p:spPr>
            <a:xfrm>
              <a:off x="56388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21" name="Pentagon 20"/>
            <p:cNvSpPr/>
            <p:nvPr/>
          </p:nvSpPr>
          <p:spPr>
            <a:xfrm>
              <a:off x="5029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 4</a:t>
              </a:r>
              <a:r>
                <a:rPr lang="en-US" sz="1100" b="1" dirty="0" smtClean="0">
                  <a:solidFill>
                    <a:schemeClr val="tx1"/>
                  </a:solidFill>
                </a:rPr>
                <a:t>.</a:t>
              </a:r>
              <a:endParaRPr lang="en-US" sz="1100" b="1" dirty="0">
                <a:solidFill>
                  <a:schemeClr val="tx1"/>
                </a:solidFill>
              </a:endParaRPr>
            </a:p>
          </p:txBody>
        </p:sp>
        <p:sp>
          <p:nvSpPr>
            <p:cNvPr id="20" name="Pentagon 19"/>
            <p:cNvSpPr/>
            <p:nvPr/>
          </p:nvSpPr>
          <p:spPr>
            <a:xfrm>
              <a:off x="44196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a:t>
              </a:r>
              <a:r>
                <a:rPr lang="en-US" sz="1100" b="1" dirty="0" smtClean="0">
                  <a:solidFill>
                    <a:schemeClr val="tx1"/>
                  </a:solidFill>
                </a:rPr>
                <a:t>.</a:t>
              </a:r>
              <a:endParaRPr lang="en-US" sz="1100" b="1" dirty="0">
                <a:solidFill>
                  <a:schemeClr val="tx1"/>
                </a:solidFill>
              </a:endParaRPr>
            </a:p>
          </p:txBody>
        </p:sp>
        <p:sp>
          <p:nvSpPr>
            <p:cNvPr id="18" name="Pentagon 17"/>
            <p:cNvSpPr/>
            <p:nvPr/>
          </p:nvSpPr>
          <p:spPr>
            <a:xfrm>
              <a:off x="3810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2.</a:t>
              </a:r>
              <a:endParaRPr lang="en-US" sz="1100" b="1" dirty="0">
                <a:solidFill>
                  <a:schemeClr val="tx1"/>
                </a:solidFill>
              </a:endParaRPr>
            </a:p>
          </p:txBody>
        </p:sp>
        <p:sp>
          <p:nvSpPr>
            <p:cNvPr id="19" name="Pentagon 18"/>
            <p:cNvSpPr/>
            <p:nvPr/>
          </p:nvSpPr>
          <p:spPr>
            <a:xfrm>
              <a:off x="152400" y="6400800"/>
              <a:ext cx="38862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0" algn="ctr"/>
              <a:r>
                <a:rPr lang="ro-RO" sz="1100" b="1" i="1" dirty="0" smtClean="0">
                  <a:solidFill>
                    <a:schemeClr val="tx1"/>
                  </a:solidFill>
                </a:rPr>
                <a:t>1. </a:t>
              </a:r>
              <a:r>
                <a:rPr lang="en-US" sz="1100" b="1" i="1" dirty="0" err="1" smtClean="0">
                  <a:solidFill>
                    <a:schemeClr val="tx1"/>
                  </a:solidFill>
                </a:rPr>
                <a:t>Cadrul</a:t>
              </a:r>
              <a:r>
                <a:rPr lang="en-US" sz="1100" b="1" i="1" dirty="0" smtClean="0">
                  <a:solidFill>
                    <a:schemeClr val="tx1"/>
                  </a:solidFill>
                </a:rPr>
                <a:t> general al </a:t>
              </a:r>
              <a:r>
                <a:rPr lang="en-US" sz="1100" b="1" i="1" dirty="0" err="1" smtClean="0">
                  <a:solidFill>
                    <a:schemeClr val="tx1"/>
                  </a:solidFill>
                </a:rPr>
                <a:t>exercițiului</a:t>
              </a:r>
              <a:r>
                <a:rPr lang="en-US" sz="1100" b="1" i="1" dirty="0" smtClean="0">
                  <a:solidFill>
                    <a:schemeClr val="tx1"/>
                  </a:solidFill>
                </a:rPr>
                <a:t> BSR </a:t>
              </a:r>
              <a:r>
                <a:rPr lang="en-US" sz="1100" b="1" i="1" dirty="0" err="1" smtClean="0">
                  <a:solidFill>
                    <a:schemeClr val="tx1"/>
                  </a:solidFill>
                </a:rPr>
                <a:t>și</a:t>
              </a:r>
              <a:r>
                <a:rPr lang="en-US" sz="1100" b="1" i="1" dirty="0" smtClean="0">
                  <a:solidFill>
                    <a:schemeClr val="tx1"/>
                  </a:solidFill>
                </a:rPr>
                <a:t> al </a:t>
              </a:r>
              <a:r>
                <a:rPr lang="en-US" sz="1100" b="1" i="1" dirty="0" err="1" smtClean="0">
                  <a:solidFill>
                    <a:schemeClr val="tx1"/>
                  </a:solidFill>
                </a:rPr>
                <a:t>Testului</a:t>
              </a:r>
              <a:r>
                <a:rPr lang="en-US" sz="1100" b="1" i="1" dirty="0" smtClean="0">
                  <a:solidFill>
                    <a:schemeClr val="tx1"/>
                  </a:solidFill>
                </a:rPr>
                <a:t> de </a:t>
              </a:r>
              <a:r>
                <a:rPr lang="en-US" sz="1100" b="1" i="1" dirty="0" err="1" smtClean="0">
                  <a:solidFill>
                    <a:schemeClr val="tx1"/>
                  </a:solidFill>
                </a:rPr>
                <a:t>Stres</a:t>
              </a:r>
              <a:endParaRPr lang="en-US" sz="1100" b="1" i="1" dirty="0" smtClean="0">
                <a:solidFill>
                  <a:schemeClr val="tx1"/>
                </a:solidFill>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http://upload.wikimedia.org/wikipedia/commons/thumb/9/93/European_stars.svg/1024px-European_stars.svg.png"/>
          <p:cNvPicPr>
            <a:picLocks noChangeAspect="1" noChangeArrowheads="1"/>
          </p:cNvPicPr>
          <p:nvPr/>
        </p:nvPicPr>
        <p:blipFill>
          <a:blip r:embed="rId2" cstate="print">
            <a:duotone>
              <a:schemeClr val="accent2">
                <a:shade val="45000"/>
                <a:satMod val="135000"/>
              </a:schemeClr>
              <a:prstClr val="white"/>
            </a:duotone>
            <a:lum bright="-10000"/>
          </a:blip>
          <a:srcRect/>
          <a:stretch>
            <a:fillRect/>
          </a:stretch>
        </p:blipFill>
        <p:spPr bwMode="auto">
          <a:xfrm>
            <a:off x="1066800" y="304799"/>
            <a:ext cx="6781800" cy="6781801"/>
          </a:xfrm>
          <a:prstGeom prst="rect">
            <a:avLst/>
          </a:prstGeom>
          <a:noFill/>
        </p:spPr>
      </p:pic>
      <p:sp>
        <p:nvSpPr>
          <p:cNvPr id="5" name="Title 1"/>
          <p:cNvSpPr>
            <a:spLocks noGrp="1"/>
          </p:cNvSpPr>
          <p:nvPr>
            <p:ph type="title"/>
          </p:nvPr>
        </p:nvSpPr>
        <p:spPr>
          <a:xfrm>
            <a:off x="457200" y="228600"/>
            <a:ext cx="8229600" cy="563562"/>
          </a:xfrm>
        </p:spPr>
        <p:txBody>
          <a:bodyPr>
            <a:noAutofit/>
          </a:bodyPr>
          <a:lstStyle/>
          <a:p>
            <a:r>
              <a:rPr lang="ro-RO" sz="2200" b="1" dirty="0" smtClean="0"/>
              <a:t>Modalitate de desfășurare (1)</a:t>
            </a:r>
            <a:endParaRPr lang="en-US" sz="2200" b="1" dirty="0"/>
          </a:p>
        </p:txBody>
      </p:sp>
      <p:pic>
        <p:nvPicPr>
          <p:cNvPr id="14" name="Picture 2" descr="C:\Users\mbutoianu\Desktop\DESKTOP IULIE 2014\LOGO ASF\ASF ENGLEZA.png"/>
          <p:cNvPicPr>
            <a:picLocks noChangeAspect="1" noChangeArrowheads="1"/>
          </p:cNvPicPr>
          <p:nvPr/>
        </p:nvPicPr>
        <p:blipFill>
          <a:blip r:embed="rId3"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17" name="Rectangle 16"/>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10" descr="http://www.ziuaconstanta.ro/images/stories/2015/02/03/Loredana%20D/autoritatea-de-supraveghere-financiara-ASF.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grpSp>
        <p:nvGrpSpPr>
          <p:cNvPr id="20" name="Group 19"/>
          <p:cNvGrpSpPr/>
          <p:nvPr/>
        </p:nvGrpSpPr>
        <p:grpSpPr>
          <a:xfrm>
            <a:off x="304800" y="1182469"/>
            <a:ext cx="8382000" cy="3694331"/>
            <a:chOff x="304800" y="1450538"/>
            <a:chExt cx="8382000" cy="3694331"/>
          </a:xfrm>
        </p:grpSpPr>
        <p:sp>
          <p:nvSpPr>
            <p:cNvPr id="19" name="TextBox 18"/>
            <p:cNvSpPr txBox="1"/>
            <p:nvPr/>
          </p:nvSpPr>
          <p:spPr>
            <a:xfrm>
              <a:off x="1219200" y="1450538"/>
              <a:ext cx="2590800" cy="646331"/>
            </a:xfrm>
            <a:prstGeom prst="rect">
              <a:avLst/>
            </a:prstGeom>
            <a:solidFill>
              <a:srgbClr val="548DD4">
                <a:alpha val="60000"/>
              </a:srgb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ro-RO" b="1" dirty="0" smtClean="0"/>
                <a:t>Comitet de Coordonare</a:t>
              </a:r>
            </a:p>
            <a:p>
              <a:endParaRPr lang="en-US" dirty="0"/>
            </a:p>
          </p:txBody>
        </p:sp>
        <p:sp>
          <p:nvSpPr>
            <p:cNvPr id="21" name="TextBox 20"/>
            <p:cNvSpPr txBox="1"/>
            <p:nvPr/>
          </p:nvSpPr>
          <p:spPr>
            <a:xfrm>
              <a:off x="5638800" y="1450538"/>
              <a:ext cx="2514600" cy="646331"/>
            </a:xfrm>
            <a:prstGeom prst="rect">
              <a:avLst/>
            </a:prstGeom>
            <a:solidFill>
              <a:srgbClr val="548DD4">
                <a:alpha val="60000"/>
              </a:srgb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ro-RO" b="1" dirty="0" smtClean="0"/>
                <a:t>Echipă de management al proiectului</a:t>
              </a:r>
              <a:endParaRPr lang="en-US" b="1" dirty="0"/>
            </a:p>
          </p:txBody>
        </p:sp>
        <p:sp>
          <p:nvSpPr>
            <p:cNvPr id="24" name="TextBox 23"/>
            <p:cNvSpPr txBox="1"/>
            <p:nvPr/>
          </p:nvSpPr>
          <p:spPr>
            <a:xfrm>
              <a:off x="1219200" y="2149495"/>
              <a:ext cx="2590800" cy="861774"/>
            </a:xfrm>
            <a:prstGeom prst="rect">
              <a:avLst/>
            </a:prstGeom>
            <a:solidFill>
              <a:srgbClr val="F2F2F2">
                <a:alpha val="60000"/>
              </a:srgb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buFont typeface="Arial" pitchFamily="34" charset="0"/>
                <a:buChar char="•"/>
              </a:pPr>
              <a:r>
                <a:rPr lang="ro-RO" sz="1600" dirty="0" smtClean="0"/>
                <a:t>  </a:t>
              </a:r>
              <a:r>
                <a:rPr lang="ro-RO" sz="1600" b="1" dirty="0" smtClean="0"/>
                <a:t>ASF</a:t>
              </a:r>
              <a:r>
                <a:rPr lang="ro-RO" sz="1600" dirty="0" smtClean="0"/>
                <a:t>:       5 reprezentanți</a:t>
              </a:r>
            </a:p>
            <a:p>
              <a:pPr>
                <a:buFont typeface="Arial" pitchFamily="34" charset="0"/>
                <a:buChar char="•"/>
              </a:pPr>
              <a:r>
                <a:rPr lang="ro-RO" sz="1600" dirty="0" smtClean="0"/>
                <a:t>  </a:t>
              </a:r>
              <a:r>
                <a:rPr lang="ro-RO" sz="1600" b="1" dirty="0" smtClean="0"/>
                <a:t>CE</a:t>
              </a:r>
              <a:r>
                <a:rPr lang="ro-RO" sz="1600" dirty="0" smtClean="0"/>
                <a:t>:         2 reprezentanți</a:t>
              </a:r>
            </a:p>
            <a:p>
              <a:pPr>
                <a:buFont typeface="Arial" pitchFamily="34" charset="0"/>
                <a:buChar char="•"/>
              </a:pPr>
              <a:r>
                <a:rPr lang="ro-RO" sz="1600" dirty="0" smtClean="0"/>
                <a:t>  </a:t>
              </a:r>
              <a:r>
                <a:rPr lang="ro-RO" sz="1600" b="1" dirty="0" smtClean="0"/>
                <a:t>EIOPA</a:t>
              </a:r>
              <a:r>
                <a:rPr lang="ro-RO" sz="1600" dirty="0" smtClean="0"/>
                <a:t>:  2 reprezentanți</a:t>
              </a:r>
            </a:p>
          </p:txBody>
        </p:sp>
        <p:sp>
          <p:nvSpPr>
            <p:cNvPr id="26" name="TextBox 25"/>
            <p:cNvSpPr txBox="1"/>
            <p:nvPr/>
          </p:nvSpPr>
          <p:spPr>
            <a:xfrm>
              <a:off x="5638800" y="2149495"/>
              <a:ext cx="2514600" cy="861774"/>
            </a:xfrm>
            <a:prstGeom prst="rect">
              <a:avLst/>
            </a:prstGeom>
            <a:solidFill>
              <a:srgbClr val="F2F2F2">
                <a:alpha val="60000"/>
              </a:srgb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buFont typeface="Arial" pitchFamily="34" charset="0"/>
                <a:buChar char="•"/>
              </a:pPr>
              <a:r>
                <a:rPr lang="ro-RO" dirty="0" smtClean="0"/>
                <a:t>  </a:t>
              </a:r>
              <a:r>
                <a:rPr lang="ro-RO" sz="1600" b="1" dirty="0" smtClean="0"/>
                <a:t>ASF</a:t>
              </a:r>
              <a:r>
                <a:rPr lang="ro-RO" sz="1600" dirty="0" smtClean="0"/>
                <a:t>:      4 reprezentanți</a:t>
              </a:r>
            </a:p>
            <a:p>
              <a:pPr>
                <a:buFont typeface="Arial" pitchFamily="34" charset="0"/>
                <a:buChar char="•"/>
              </a:pPr>
              <a:r>
                <a:rPr lang="ro-RO" sz="1600" dirty="0" smtClean="0"/>
                <a:t>  </a:t>
              </a:r>
              <a:r>
                <a:rPr lang="ro-RO" sz="1600" b="1" dirty="0" smtClean="0"/>
                <a:t>CE</a:t>
              </a:r>
              <a:r>
                <a:rPr lang="ro-RO" sz="1600" dirty="0" smtClean="0"/>
                <a:t>:         2 reprezentanți</a:t>
              </a:r>
            </a:p>
            <a:p>
              <a:pPr>
                <a:buFont typeface="Arial" pitchFamily="34" charset="0"/>
                <a:buChar char="•"/>
              </a:pPr>
              <a:r>
                <a:rPr lang="ro-RO" sz="1600" dirty="0" smtClean="0"/>
                <a:t>  </a:t>
              </a:r>
              <a:r>
                <a:rPr lang="ro-RO" sz="1600" b="1" dirty="0" smtClean="0"/>
                <a:t>EIOPA</a:t>
              </a:r>
              <a:r>
                <a:rPr lang="ro-RO" sz="1600" dirty="0" smtClean="0"/>
                <a:t>:  1 reprezentant</a:t>
              </a:r>
            </a:p>
          </p:txBody>
        </p:sp>
        <p:sp>
          <p:nvSpPr>
            <p:cNvPr id="27" name="TextBox 26"/>
            <p:cNvSpPr txBox="1"/>
            <p:nvPr/>
          </p:nvSpPr>
          <p:spPr>
            <a:xfrm>
              <a:off x="304800" y="3316069"/>
              <a:ext cx="5334000" cy="1733808"/>
            </a:xfrm>
            <a:prstGeom prst="rect">
              <a:avLst/>
            </a:prstGeom>
            <a:solidFill>
              <a:schemeClr val="accent2">
                <a:lumMod val="20000"/>
                <a:lumOff val="80000"/>
                <a:alpha val="60000"/>
              </a:schemeClr>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spcAft>
                  <a:spcPts val="1000"/>
                </a:spcAft>
                <a:buFont typeface="Wingdings" pitchFamily="2" charset="2"/>
                <a:buChar char="§"/>
              </a:pPr>
              <a:r>
                <a:rPr lang="ro-RO" sz="1500" b="1" dirty="0" smtClean="0"/>
                <a:t>   Termenii de referință </a:t>
              </a:r>
              <a:r>
                <a:rPr lang="ro-RO" sz="1500" dirty="0" smtClean="0"/>
                <a:t>pentru BSR și Testul de Stres</a:t>
              </a:r>
            </a:p>
            <a:p>
              <a:pPr>
                <a:spcAft>
                  <a:spcPts val="1000"/>
                </a:spcAft>
                <a:buFont typeface="Wingdings" pitchFamily="2" charset="2"/>
                <a:buChar char="§"/>
              </a:pPr>
              <a:r>
                <a:rPr lang="ro-RO" sz="1500" b="1" dirty="0" smtClean="0"/>
                <a:t>   Ghidul metodologic </a:t>
              </a:r>
              <a:r>
                <a:rPr lang="ro-RO" sz="1500" dirty="0" smtClean="0"/>
                <a:t>pentru BSR</a:t>
              </a:r>
            </a:p>
            <a:p>
              <a:pPr algn="just">
                <a:spcAft>
                  <a:spcPts val="1000"/>
                </a:spcAft>
                <a:buFont typeface="Wingdings" pitchFamily="2" charset="2"/>
                <a:buChar char="§"/>
              </a:pPr>
              <a:r>
                <a:rPr lang="ro-RO" sz="1500" dirty="0" smtClean="0"/>
                <a:t>   Principalele </a:t>
              </a:r>
              <a:r>
                <a:rPr lang="ro-RO" sz="1500" b="1" dirty="0" smtClean="0"/>
                <a:t>ipoteze şi scenarii </a:t>
              </a:r>
              <a:r>
                <a:rPr lang="ro-RO" sz="1500" dirty="0" smtClean="0"/>
                <a:t>privind testele de stres şi liniile directoare pentru </a:t>
              </a:r>
              <a:r>
                <a:rPr lang="ro-RO" sz="1500" b="1" dirty="0" smtClean="0"/>
                <a:t>măsurile ulterioare de supraveghere </a:t>
              </a:r>
              <a:r>
                <a:rPr lang="ro-RO" sz="1500" dirty="0" smtClean="0"/>
                <a:t>ce trebuie puse în aplicare de către societăţile de asigurare participante, în urma rezultatelor exerciţiului BSR şi ale testării la stres.</a:t>
              </a:r>
            </a:p>
          </p:txBody>
        </p:sp>
        <p:sp>
          <p:nvSpPr>
            <p:cNvPr id="28" name="TextBox 27"/>
            <p:cNvSpPr txBox="1"/>
            <p:nvPr/>
          </p:nvSpPr>
          <p:spPr>
            <a:xfrm>
              <a:off x="5791200" y="3308469"/>
              <a:ext cx="2895600" cy="1836400"/>
            </a:xfrm>
            <a:prstGeom prst="rect">
              <a:avLst/>
            </a:prstGeom>
            <a:solidFill>
              <a:schemeClr val="accent2">
                <a:lumMod val="20000"/>
                <a:lumOff val="80000"/>
                <a:alpha val="60000"/>
              </a:schemeClr>
            </a:solid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spcAft>
                  <a:spcPts val="1000"/>
                </a:spcAft>
                <a:buFont typeface="Wingdings" pitchFamily="2" charset="2"/>
                <a:buChar char="§"/>
              </a:pPr>
              <a:r>
                <a:rPr lang="ro-RO" sz="1500" dirty="0" smtClean="0"/>
                <a:t>   </a:t>
              </a:r>
              <a:r>
                <a:rPr lang="ro-RO" sz="1500" b="1" dirty="0" smtClean="0"/>
                <a:t>Aplicarea armonizată a metodologiei </a:t>
              </a:r>
              <a:r>
                <a:rPr lang="ro-RO" sz="1500" dirty="0" smtClean="0"/>
                <a:t>BSR</a:t>
              </a:r>
            </a:p>
            <a:p>
              <a:pPr>
                <a:spcAft>
                  <a:spcPts val="1000"/>
                </a:spcAft>
                <a:buFont typeface="Wingdings" pitchFamily="2" charset="2"/>
                <a:buChar char="§"/>
              </a:pPr>
              <a:r>
                <a:rPr lang="ro-RO" sz="1500" dirty="0" smtClean="0"/>
                <a:t>  Asigurarea unui </a:t>
              </a:r>
              <a:r>
                <a:rPr lang="ro-RO" sz="1500" b="1" dirty="0" smtClean="0"/>
                <a:t>tratament similar aplicat societăților participante </a:t>
              </a:r>
              <a:r>
                <a:rPr lang="ro-RO" sz="1500" dirty="0" smtClean="0"/>
                <a:t>de către auditorii externi şi consultantul pentru testarea la stres</a:t>
              </a:r>
            </a:p>
          </p:txBody>
        </p:sp>
        <p:sp>
          <p:nvSpPr>
            <p:cNvPr id="32" name="Down Arrow 31"/>
            <p:cNvSpPr/>
            <p:nvPr/>
          </p:nvSpPr>
          <p:spPr>
            <a:xfrm>
              <a:off x="2209800" y="3011269"/>
              <a:ext cx="152400" cy="304800"/>
            </a:xfrm>
            <a:prstGeom prst="downArrow">
              <a:avLst/>
            </a:prstGeom>
            <a:solidFill>
              <a:srgbClr val="548DD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6781800" y="3011269"/>
              <a:ext cx="152400" cy="304800"/>
            </a:xfrm>
            <a:prstGeom prst="downArrow">
              <a:avLst/>
            </a:prstGeom>
            <a:solidFill>
              <a:srgbClr val="548DD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3810000" y="1752600"/>
              <a:ext cx="1752600" cy="191869"/>
            </a:xfrm>
            <a:prstGeom prst="rightArrow">
              <a:avLst/>
            </a:prstGeom>
            <a:solidFill>
              <a:srgbClr val="548DD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533400" y="5297269"/>
            <a:ext cx="1981200" cy="646331"/>
          </a:xfrm>
          <a:prstGeom prst="rect">
            <a:avLst/>
          </a:prstGeom>
          <a:solidFill>
            <a:srgbClr val="548DD4">
              <a:alpha val="60000"/>
            </a:srgbClr>
          </a:solidFill>
          <a:ln>
            <a:solidFill>
              <a:srgbClr val="548DD4"/>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ro-RO" b="1" dirty="0" smtClean="0">
                <a:solidFill>
                  <a:schemeClr val="bg1"/>
                </a:solidFill>
              </a:rPr>
              <a:t>5 Auditori Independenți</a:t>
            </a:r>
            <a:endParaRPr lang="en-US" b="1" dirty="0">
              <a:solidFill>
                <a:schemeClr val="bg1"/>
              </a:solidFill>
            </a:endParaRPr>
          </a:p>
        </p:txBody>
      </p:sp>
      <p:sp>
        <p:nvSpPr>
          <p:cNvPr id="36" name="TextBox 35"/>
          <p:cNvSpPr txBox="1"/>
          <p:nvPr/>
        </p:nvSpPr>
        <p:spPr>
          <a:xfrm>
            <a:off x="6477000" y="5257800"/>
            <a:ext cx="1981200" cy="646331"/>
          </a:xfrm>
          <a:prstGeom prst="rect">
            <a:avLst/>
          </a:prstGeom>
          <a:solidFill>
            <a:srgbClr val="548DD4">
              <a:alpha val="60000"/>
            </a:srgbClr>
          </a:solidFill>
          <a:ln>
            <a:solidFill>
              <a:srgbClr val="548DD4"/>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ro-RO" b="1" dirty="0" smtClean="0">
                <a:solidFill>
                  <a:schemeClr val="bg1"/>
                </a:solidFill>
              </a:rPr>
              <a:t>1 Consultant Independent</a:t>
            </a:r>
            <a:endParaRPr lang="en-US" b="1" dirty="0">
              <a:solidFill>
                <a:schemeClr val="bg1"/>
              </a:solidFill>
            </a:endParaRPr>
          </a:p>
        </p:txBody>
      </p:sp>
      <p:sp>
        <p:nvSpPr>
          <p:cNvPr id="38" name="TextBox 37"/>
          <p:cNvSpPr txBox="1"/>
          <p:nvPr/>
        </p:nvSpPr>
        <p:spPr>
          <a:xfrm>
            <a:off x="3276600" y="5297269"/>
            <a:ext cx="2438400" cy="646331"/>
          </a:xfrm>
          <a:prstGeom prst="rect">
            <a:avLst/>
          </a:prstGeom>
          <a:solidFill>
            <a:srgbClr val="548DD4">
              <a:alpha val="60000"/>
            </a:srgbClr>
          </a:solidFill>
          <a:ln>
            <a:solidFill>
              <a:srgbClr val="548DD4"/>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ro-RO" b="1" dirty="0" smtClean="0">
                <a:solidFill>
                  <a:schemeClr val="bg1"/>
                </a:solidFill>
              </a:rPr>
              <a:t>13 Societăți de asigurare participante</a:t>
            </a:r>
            <a:endParaRPr lang="en-US" b="1" dirty="0">
              <a:solidFill>
                <a:schemeClr val="bg1"/>
              </a:solidFill>
            </a:endParaRPr>
          </a:p>
        </p:txBody>
      </p:sp>
      <p:grpSp>
        <p:nvGrpSpPr>
          <p:cNvPr id="22" name="Group 21"/>
          <p:cNvGrpSpPr/>
          <p:nvPr/>
        </p:nvGrpSpPr>
        <p:grpSpPr>
          <a:xfrm>
            <a:off x="152400" y="6400800"/>
            <a:ext cx="6934200" cy="304800"/>
            <a:chOff x="152400" y="6400800"/>
            <a:chExt cx="6934200" cy="304800"/>
          </a:xfrm>
        </p:grpSpPr>
        <p:sp>
          <p:nvSpPr>
            <p:cNvPr id="23" name="Pentagon 22"/>
            <p:cNvSpPr/>
            <p:nvPr/>
          </p:nvSpPr>
          <p:spPr>
            <a:xfrm>
              <a:off x="6248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30" name="Pentagon 29"/>
            <p:cNvSpPr/>
            <p:nvPr/>
          </p:nvSpPr>
          <p:spPr>
            <a:xfrm>
              <a:off x="56388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35" name="Pentagon 34"/>
            <p:cNvSpPr/>
            <p:nvPr/>
          </p:nvSpPr>
          <p:spPr>
            <a:xfrm>
              <a:off x="5029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 4</a:t>
              </a:r>
              <a:r>
                <a:rPr lang="en-US" sz="1100" b="1" dirty="0" smtClean="0">
                  <a:solidFill>
                    <a:schemeClr val="tx1"/>
                  </a:solidFill>
                </a:rPr>
                <a:t>.</a:t>
              </a:r>
              <a:endParaRPr lang="en-US" sz="1100" b="1" dirty="0">
                <a:solidFill>
                  <a:schemeClr val="tx1"/>
                </a:solidFill>
              </a:endParaRPr>
            </a:p>
          </p:txBody>
        </p:sp>
        <p:sp>
          <p:nvSpPr>
            <p:cNvPr id="37" name="Pentagon 36"/>
            <p:cNvSpPr/>
            <p:nvPr/>
          </p:nvSpPr>
          <p:spPr>
            <a:xfrm>
              <a:off x="44196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a:t>
              </a:r>
              <a:r>
                <a:rPr lang="en-US" sz="1100" b="1" dirty="0" smtClean="0">
                  <a:solidFill>
                    <a:schemeClr val="tx1"/>
                  </a:solidFill>
                </a:rPr>
                <a:t>.</a:t>
              </a:r>
              <a:endParaRPr lang="en-US" sz="1100" b="1" dirty="0">
                <a:solidFill>
                  <a:schemeClr val="tx1"/>
                </a:solidFill>
              </a:endParaRPr>
            </a:p>
          </p:txBody>
        </p:sp>
        <p:sp>
          <p:nvSpPr>
            <p:cNvPr id="39" name="Pentagon 38"/>
            <p:cNvSpPr/>
            <p:nvPr/>
          </p:nvSpPr>
          <p:spPr>
            <a:xfrm>
              <a:off x="3810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2.</a:t>
              </a:r>
              <a:endParaRPr lang="en-US" sz="1100" b="1" dirty="0">
                <a:solidFill>
                  <a:schemeClr val="tx1"/>
                </a:solidFill>
              </a:endParaRPr>
            </a:p>
          </p:txBody>
        </p:sp>
        <p:sp>
          <p:nvSpPr>
            <p:cNvPr id="40" name="Pentagon 39"/>
            <p:cNvSpPr/>
            <p:nvPr/>
          </p:nvSpPr>
          <p:spPr>
            <a:xfrm>
              <a:off x="152400" y="6400800"/>
              <a:ext cx="38862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0" algn="ctr"/>
              <a:r>
                <a:rPr lang="ro-RO" sz="1100" b="1" i="1" dirty="0" smtClean="0">
                  <a:solidFill>
                    <a:schemeClr val="tx1"/>
                  </a:solidFill>
                </a:rPr>
                <a:t>1. </a:t>
              </a:r>
              <a:r>
                <a:rPr lang="en-US" sz="1100" b="1" i="1" dirty="0" err="1" smtClean="0">
                  <a:solidFill>
                    <a:schemeClr val="tx1"/>
                  </a:solidFill>
                </a:rPr>
                <a:t>Cadrul</a:t>
              </a:r>
              <a:r>
                <a:rPr lang="en-US" sz="1100" b="1" i="1" dirty="0" smtClean="0">
                  <a:solidFill>
                    <a:schemeClr val="tx1"/>
                  </a:solidFill>
                </a:rPr>
                <a:t> general al </a:t>
              </a:r>
              <a:r>
                <a:rPr lang="en-US" sz="1100" b="1" i="1" dirty="0" err="1" smtClean="0">
                  <a:solidFill>
                    <a:schemeClr val="tx1"/>
                  </a:solidFill>
                </a:rPr>
                <a:t>exercițiului</a:t>
              </a:r>
              <a:r>
                <a:rPr lang="en-US" sz="1100" b="1" i="1" dirty="0" smtClean="0">
                  <a:solidFill>
                    <a:schemeClr val="tx1"/>
                  </a:solidFill>
                </a:rPr>
                <a:t> BSR </a:t>
              </a:r>
              <a:r>
                <a:rPr lang="en-US" sz="1100" b="1" i="1" dirty="0" err="1" smtClean="0">
                  <a:solidFill>
                    <a:schemeClr val="tx1"/>
                  </a:solidFill>
                </a:rPr>
                <a:t>și</a:t>
              </a:r>
              <a:r>
                <a:rPr lang="en-US" sz="1100" b="1" i="1" dirty="0" smtClean="0">
                  <a:solidFill>
                    <a:schemeClr val="tx1"/>
                  </a:solidFill>
                </a:rPr>
                <a:t> al </a:t>
              </a:r>
              <a:r>
                <a:rPr lang="en-US" sz="1100" b="1" i="1" dirty="0" err="1" smtClean="0">
                  <a:solidFill>
                    <a:schemeClr val="tx1"/>
                  </a:solidFill>
                </a:rPr>
                <a:t>Testului</a:t>
              </a:r>
              <a:r>
                <a:rPr lang="en-US" sz="1100" b="1" i="1" dirty="0" smtClean="0">
                  <a:solidFill>
                    <a:schemeClr val="tx1"/>
                  </a:solidFill>
                </a:rPr>
                <a:t> de </a:t>
              </a:r>
              <a:r>
                <a:rPr lang="en-US" sz="1100" b="1" i="1" dirty="0" err="1" smtClean="0">
                  <a:solidFill>
                    <a:schemeClr val="tx1"/>
                  </a:solidFill>
                </a:rPr>
                <a:t>Stres</a:t>
              </a:r>
              <a:endParaRPr lang="en-US" sz="1100" b="1" i="1" dirty="0" smtClean="0">
                <a:solidFill>
                  <a:schemeClr val="tx1"/>
                </a:solidFill>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Straight Connector 73"/>
          <p:cNvCxnSpPr/>
          <p:nvPr/>
        </p:nvCxnSpPr>
        <p:spPr>
          <a:xfrm flipV="1">
            <a:off x="8839200" y="5562600"/>
            <a:ext cx="0" cy="990600"/>
          </a:xfrm>
          <a:prstGeom prst="line">
            <a:avLst/>
          </a:prstGeom>
          <a:ln>
            <a:solidFill>
              <a:srgbClr val="BBD1EE"/>
            </a:solidFill>
          </a:ln>
        </p:spPr>
        <p:style>
          <a:lnRef idx="2">
            <a:schemeClr val="accent2"/>
          </a:lnRef>
          <a:fillRef idx="0">
            <a:schemeClr val="accent2"/>
          </a:fillRef>
          <a:effectRef idx="1">
            <a:schemeClr val="accent2"/>
          </a:effectRef>
          <a:fontRef idx="minor">
            <a:schemeClr val="tx1"/>
          </a:fontRef>
        </p:style>
      </p:cxnSp>
      <p:sp>
        <p:nvSpPr>
          <p:cNvPr id="5" name="TextBox 4"/>
          <p:cNvSpPr txBox="1"/>
          <p:nvPr/>
        </p:nvSpPr>
        <p:spPr>
          <a:xfrm>
            <a:off x="1981200" y="1066800"/>
            <a:ext cx="5410200" cy="369332"/>
          </a:xfrm>
          <a:prstGeom prst="rect">
            <a:avLst/>
          </a:prstGeom>
          <a:noFill/>
        </p:spPr>
        <p:txBody>
          <a:bodyPr wrap="square" rtlCol="0">
            <a:spAutoFit/>
          </a:bodyPr>
          <a:lstStyle/>
          <a:p>
            <a:pPr algn="ctr"/>
            <a:r>
              <a:rPr lang="ro-RO" b="1" dirty="0" smtClean="0"/>
              <a:t>Data de referință a exercițiului: 30.06.2014</a:t>
            </a:r>
            <a:endParaRPr lang="en-US" b="1" dirty="0"/>
          </a:p>
        </p:txBody>
      </p:sp>
      <p:grpSp>
        <p:nvGrpSpPr>
          <p:cNvPr id="16" name="Group 15"/>
          <p:cNvGrpSpPr/>
          <p:nvPr/>
        </p:nvGrpSpPr>
        <p:grpSpPr>
          <a:xfrm>
            <a:off x="914400" y="1447800"/>
            <a:ext cx="7467600" cy="3200400"/>
            <a:chOff x="914400" y="2743200"/>
            <a:chExt cx="7467600" cy="3581400"/>
          </a:xfrm>
        </p:grpSpPr>
        <p:sp>
          <p:nvSpPr>
            <p:cNvPr id="10" name="TextBox 9"/>
            <p:cNvSpPr txBox="1"/>
            <p:nvPr/>
          </p:nvSpPr>
          <p:spPr>
            <a:xfrm>
              <a:off x="4648200" y="2743200"/>
              <a:ext cx="3733800" cy="369332"/>
            </a:xfrm>
            <a:prstGeom prst="rect">
              <a:avLst/>
            </a:prstGeom>
            <a:solidFill>
              <a:srgbClr val="548DD4">
                <a:alpha val="60000"/>
              </a:srgbClr>
            </a:solidFill>
            <a:ln>
              <a:solidFill>
                <a:srgbClr val="548DD4"/>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ro-RO" b="1" dirty="0" smtClean="0">
                  <a:solidFill>
                    <a:schemeClr val="bg1"/>
                  </a:solidFill>
                </a:rPr>
                <a:t>Consultant</a:t>
              </a:r>
              <a:endParaRPr lang="en-US" b="1" dirty="0">
                <a:solidFill>
                  <a:schemeClr val="bg1"/>
                </a:solidFill>
              </a:endParaRPr>
            </a:p>
          </p:txBody>
        </p:sp>
        <p:sp>
          <p:nvSpPr>
            <p:cNvPr id="11" name="TextBox 10"/>
            <p:cNvSpPr txBox="1"/>
            <p:nvPr/>
          </p:nvSpPr>
          <p:spPr>
            <a:xfrm>
              <a:off x="914400" y="2754868"/>
              <a:ext cx="3581400" cy="369332"/>
            </a:xfrm>
            <a:prstGeom prst="rect">
              <a:avLst/>
            </a:prstGeom>
            <a:solidFill>
              <a:srgbClr val="548DD4">
                <a:alpha val="60000"/>
              </a:srgbClr>
            </a:solidFill>
            <a:ln>
              <a:solidFill>
                <a:srgbClr val="548DD4"/>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ro-RO" b="1" dirty="0" smtClean="0">
                  <a:solidFill>
                    <a:schemeClr val="bg1"/>
                  </a:solidFill>
                </a:rPr>
                <a:t>Auditori</a:t>
              </a:r>
              <a:endParaRPr lang="en-US" b="1" dirty="0">
                <a:solidFill>
                  <a:schemeClr val="bg1"/>
                </a:solidFill>
              </a:endParaRPr>
            </a:p>
          </p:txBody>
        </p:sp>
        <p:sp>
          <p:nvSpPr>
            <p:cNvPr id="12" name="Rectangle 11"/>
            <p:cNvSpPr/>
            <p:nvPr/>
          </p:nvSpPr>
          <p:spPr>
            <a:xfrm>
              <a:off x="914400" y="3276600"/>
              <a:ext cx="3581400" cy="3048000"/>
            </a:xfrm>
            <a:prstGeom prst="rect">
              <a:avLst/>
            </a:prstGeom>
            <a:solidFill>
              <a:srgbClr val="BBD1EE">
                <a:alpha val="50196"/>
              </a:srgbClr>
            </a:solidFill>
          </p:spPr>
          <p:style>
            <a:lnRef idx="2">
              <a:schemeClr val="accent2"/>
            </a:lnRef>
            <a:fillRef idx="1">
              <a:schemeClr val="lt1"/>
            </a:fillRef>
            <a:effectRef idx="0">
              <a:schemeClr val="accent2"/>
            </a:effectRef>
            <a:fontRef idx="minor">
              <a:schemeClr val="dk1"/>
            </a:fontRef>
          </p:style>
          <p:txBody>
            <a:bodyPr rtlCol="0" anchor="ctr"/>
            <a:lstStyle/>
            <a:p>
              <a:pPr>
                <a:spcAft>
                  <a:spcPts val="1200"/>
                </a:spcAft>
                <a:buFont typeface="Wingdings" pitchFamily="2" charset="2"/>
                <a:buChar char="§"/>
              </a:pPr>
              <a:r>
                <a:rPr lang="ro-RO" dirty="0" smtClean="0"/>
                <a:t>  Bilanț ajustat conform Solvabilitate I</a:t>
              </a:r>
            </a:p>
            <a:p>
              <a:pPr>
                <a:spcAft>
                  <a:spcPts val="1200"/>
                </a:spcAft>
                <a:buFont typeface="Wingdings" pitchFamily="2" charset="2"/>
                <a:buChar char="§"/>
              </a:pPr>
              <a:r>
                <a:rPr lang="ro-RO" dirty="0" smtClean="0"/>
                <a:t>  Bilanț conform Solvabilitate II</a:t>
              </a:r>
            </a:p>
            <a:p>
              <a:pPr>
                <a:spcAft>
                  <a:spcPts val="1200"/>
                </a:spcAft>
                <a:buFont typeface="Wingdings" pitchFamily="2" charset="2"/>
                <a:buChar char="§"/>
              </a:pPr>
              <a:r>
                <a:rPr lang="ro-RO" dirty="0" smtClean="0"/>
                <a:t>  Evaluare guvernanță corporativă</a:t>
              </a:r>
            </a:p>
          </p:txBody>
        </p:sp>
        <p:sp>
          <p:nvSpPr>
            <p:cNvPr id="13" name="Rectangle 12"/>
            <p:cNvSpPr/>
            <p:nvPr/>
          </p:nvSpPr>
          <p:spPr>
            <a:xfrm>
              <a:off x="4648200" y="3276600"/>
              <a:ext cx="3733800" cy="3048000"/>
            </a:xfrm>
            <a:prstGeom prst="rect">
              <a:avLst/>
            </a:prstGeom>
            <a:solidFill>
              <a:srgbClr val="BBD1EE">
                <a:alpha val="50196"/>
              </a:srgbClr>
            </a:solidFill>
          </p:spPr>
          <p:style>
            <a:lnRef idx="2">
              <a:schemeClr val="accent2"/>
            </a:lnRef>
            <a:fillRef idx="1">
              <a:schemeClr val="lt1"/>
            </a:fillRef>
            <a:effectRef idx="0">
              <a:schemeClr val="accent2"/>
            </a:effectRef>
            <a:fontRef idx="minor">
              <a:schemeClr val="dk1"/>
            </a:fontRef>
          </p:style>
          <p:txBody>
            <a:bodyPr rtlCol="0" anchor="ctr"/>
            <a:lstStyle/>
            <a:p>
              <a:pPr>
                <a:spcAft>
                  <a:spcPts val="1200"/>
                </a:spcAft>
                <a:buFont typeface="Wingdings" pitchFamily="2" charset="2"/>
                <a:buChar char="§"/>
              </a:pPr>
              <a:r>
                <a:rPr lang="ro-RO" dirty="0" smtClean="0"/>
                <a:t>  Calcul indicatori prudențiali</a:t>
              </a:r>
            </a:p>
            <a:p>
              <a:pPr>
                <a:spcAft>
                  <a:spcPts val="1200"/>
                </a:spcAft>
                <a:buFont typeface="Wingdings" pitchFamily="2" charset="2"/>
                <a:buChar char="§"/>
              </a:pPr>
              <a:r>
                <a:rPr lang="ro-RO" dirty="0" smtClean="0"/>
                <a:t>  Evaluarea conformității cu prevederile regimului de supraveghere Solvabilitate II referitor la cerința de capital minim (MCR) și cerința de capital de solvabilitate (SCR), atât pre-stres cât și post-stres</a:t>
              </a:r>
            </a:p>
          </p:txBody>
        </p:sp>
      </p:grpSp>
      <p:sp>
        <p:nvSpPr>
          <p:cNvPr id="15" name="Title 1"/>
          <p:cNvSpPr>
            <a:spLocks noGrp="1"/>
          </p:cNvSpPr>
          <p:nvPr>
            <p:ph type="title"/>
          </p:nvPr>
        </p:nvSpPr>
        <p:spPr>
          <a:xfrm>
            <a:off x="457200" y="228600"/>
            <a:ext cx="8229600" cy="563562"/>
          </a:xfrm>
        </p:spPr>
        <p:txBody>
          <a:bodyPr>
            <a:noAutofit/>
          </a:bodyPr>
          <a:lstStyle/>
          <a:p>
            <a:r>
              <a:rPr lang="ro-RO" sz="2200" b="1" dirty="0" smtClean="0"/>
              <a:t>Modalitate de desfășurare (2)</a:t>
            </a:r>
            <a:endParaRPr lang="en-US" sz="2200" b="1" dirty="0"/>
          </a:p>
        </p:txBody>
      </p:sp>
      <p:cxnSp>
        <p:nvCxnSpPr>
          <p:cNvPr id="24" name="Elbow Connector 23"/>
          <p:cNvCxnSpPr>
            <a:stCxn id="12" idx="2"/>
            <a:endCxn id="13" idx="2"/>
          </p:cNvCxnSpPr>
          <p:nvPr/>
        </p:nvCxnSpPr>
        <p:spPr>
          <a:xfrm rot="16200000" flipH="1">
            <a:off x="4610100" y="2743200"/>
            <a:ext cx="12700" cy="3810000"/>
          </a:xfrm>
          <a:prstGeom prst="bentConnector3">
            <a:avLst>
              <a:gd name="adj1" fmla="val 3200001"/>
            </a:avLst>
          </a:prstGeom>
          <a:ln>
            <a:solidFill>
              <a:schemeClr val="accent2">
                <a:lumMod val="40000"/>
                <a:lumOff val="60000"/>
              </a:schemeClr>
            </a:solidFill>
            <a:tailEnd type="arrow"/>
          </a:ln>
        </p:spPr>
        <p:style>
          <a:lnRef idx="3">
            <a:schemeClr val="accent2"/>
          </a:lnRef>
          <a:fillRef idx="0">
            <a:schemeClr val="accent2"/>
          </a:fillRef>
          <a:effectRef idx="2">
            <a:schemeClr val="accent2"/>
          </a:effectRef>
          <a:fontRef idx="minor">
            <a:schemeClr val="tx1"/>
          </a:fontRef>
        </p:style>
      </p:cxnSp>
      <p:sp>
        <p:nvSpPr>
          <p:cNvPr id="26" name="TextBox 25"/>
          <p:cNvSpPr txBox="1"/>
          <p:nvPr/>
        </p:nvSpPr>
        <p:spPr>
          <a:xfrm>
            <a:off x="3048000" y="4724400"/>
            <a:ext cx="2971800" cy="338554"/>
          </a:xfrm>
          <a:prstGeom prst="rect">
            <a:avLst/>
          </a:prstGeom>
          <a:noFill/>
        </p:spPr>
        <p:txBody>
          <a:bodyPr wrap="square" rtlCol="0">
            <a:spAutoFit/>
          </a:bodyPr>
          <a:lstStyle/>
          <a:p>
            <a:pPr algn="ctr"/>
            <a:r>
              <a:rPr lang="ro-RO" sz="1600" b="1" i="1" dirty="0" smtClean="0"/>
              <a:t>Au transmis date</a:t>
            </a:r>
            <a:endParaRPr lang="en-US" sz="1600" b="1" i="1" dirty="0"/>
          </a:p>
        </p:txBody>
      </p:sp>
      <p:sp>
        <p:nvSpPr>
          <p:cNvPr id="31" name="TextBox 30"/>
          <p:cNvSpPr txBox="1"/>
          <p:nvPr/>
        </p:nvSpPr>
        <p:spPr>
          <a:xfrm>
            <a:off x="152400" y="5181600"/>
            <a:ext cx="1143000" cy="369332"/>
          </a:xfrm>
          <a:prstGeom prst="rect">
            <a:avLst/>
          </a:prstGeom>
          <a:noFill/>
        </p:spPr>
        <p:txBody>
          <a:bodyPr wrap="square" rtlCol="0">
            <a:spAutoFit/>
          </a:bodyPr>
          <a:lstStyle/>
          <a:p>
            <a:r>
              <a:rPr lang="ro-RO" b="1" dirty="0" smtClean="0"/>
              <a:t>Iulie 2014</a:t>
            </a:r>
            <a:endParaRPr lang="en-US" b="1" dirty="0"/>
          </a:p>
        </p:txBody>
      </p:sp>
      <p:sp>
        <p:nvSpPr>
          <p:cNvPr id="32" name="TextBox 31"/>
          <p:cNvSpPr txBox="1"/>
          <p:nvPr/>
        </p:nvSpPr>
        <p:spPr>
          <a:xfrm>
            <a:off x="7848600" y="5193268"/>
            <a:ext cx="1143000" cy="369332"/>
          </a:xfrm>
          <a:prstGeom prst="rect">
            <a:avLst/>
          </a:prstGeom>
          <a:noFill/>
        </p:spPr>
        <p:txBody>
          <a:bodyPr wrap="square" rtlCol="0">
            <a:spAutoFit/>
          </a:bodyPr>
          <a:lstStyle/>
          <a:p>
            <a:r>
              <a:rPr lang="ro-RO" b="1" dirty="0" smtClean="0"/>
              <a:t>Iulie 2015</a:t>
            </a:r>
            <a:endParaRPr lang="en-US" b="1" dirty="0"/>
          </a:p>
        </p:txBody>
      </p:sp>
      <p:sp>
        <p:nvSpPr>
          <p:cNvPr id="33" name="TextBox 32"/>
          <p:cNvSpPr txBox="1"/>
          <p:nvPr/>
        </p:nvSpPr>
        <p:spPr>
          <a:xfrm>
            <a:off x="3124200" y="5257800"/>
            <a:ext cx="685800" cy="276999"/>
          </a:xfrm>
          <a:prstGeom prst="rect">
            <a:avLst/>
          </a:prstGeom>
          <a:noFill/>
        </p:spPr>
        <p:txBody>
          <a:bodyPr wrap="square" rtlCol="0">
            <a:spAutoFit/>
          </a:bodyPr>
          <a:lstStyle/>
          <a:p>
            <a:r>
              <a:rPr lang="ro-RO" sz="1200" dirty="0" smtClean="0"/>
              <a:t>Nov. 14</a:t>
            </a:r>
            <a:endParaRPr lang="en-US" sz="1200" dirty="0"/>
          </a:p>
        </p:txBody>
      </p:sp>
      <p:sp>
        <p:nvSpPr>
          <p:cNvPr id="34" name="TextBox 33"/>
          <p:cNvSpPr txBox="1"/>
          <p:nvPr/>
        </p:nvSpPr>
        <p:spPr>
          <a:xfrm>
            <a:off x="228600" y="5715000"/>
            <a:ext cx="1905000" cy="646331"/>
          </a:xfrm>
          <a:prstGeom prst="rect">
            <a:avLst/>
          </a:prstGeom>
          <a:noFill/>
        </p:spPr>
        <p:txBody>
          <a:bodyPr wrap="square" rtlCol="0">
            <a:spAutoFit/>
          </a:bodyPr>
          <a:lstStyle/>
          <a:p>
            <a:r>
              <a:rPr lang="ro-RO" sz="1200" b="1" dirty="0" smtClean="0"/>
              <a:t>Pregatire</a:t>
            </a:r>
            <a:r>
              <a:rPr lang="ro-RO" sz="1200" dirty="0" smtClean="0"/>
              <a:t>:</a:t>
            </a:r>
          </a:p>
          <a:p>
            <a:r>
              <a:rPr lang="ro-RO" sz="1200" dirty="0" smtClean="0"/>
              <a:t>Elaborare termeni de referinta, metodologie, etc.</a:t>
            </a:r>
            <a:endParaRPr lang="en-US" sz="1200" dirty="0"/>
          </a:p>
        </p:txBody>
      </p:sp>
      <p:sp>
        <p:nvSpPr>
          <p:cNvPr id="39" name="TextBox 38"/>
          <p:cNvSpPr txBox="1"/>
          <p:nvPr/>
        </p:nvSpPr>
        <p:spPr>
          <a:xfrm>
            <a:off x="4038600" y="5257800"/>
            <a:ext cx="685800" cy="276999"/>
          </a:xfrm>
          <a:prstGeom prst="rect">
            <a:avLst/>
          </a:prstGeom>
          <a:noFill/>
        </p:spPr>
        <p:txBody>
          <a:bodyPr wrap="square" rtlCol="0">
            <a:spAutoFit/>
          </a:bodyPr>
          <a:lstStyle/>
          <a:p>
            <a:r>
              <a:rPr lang="ro-RO" sz="1200" dirty="0" smtClean="0"/>
              <a:t>Feb. 14</a:t>
            </a:r>
            <a:endParaRPr lang="en-US" sz="1200" dirty="0"/>
          </a:p>
        </p:txBody>
      </p:sp>
      <p:sp>
        <p:nvSpPr>
          <p:cNvPr id="40" name="TextBox 39"/>
          <p:cNvSpPr txBox="1"/>
          <p:nvPr/>
        </p:nvSpPr>
        <p:spPr>
          <a:xfrm>
            <a:off x="3276600" y="5715000"/>
            <a:ext cx="1371600" cy="646331"/>
          </a:xfrm>
          <a:prstGeom prst="rect">
            <a:avLst/>
          </a:prstGeom>
          <a:noFill/>
        </p:spPr>
        <p:txBody>
          <a:bodyPr wrap="square" rtlCol="0">
            <a:spAutoFit/>
          </a:bodyPr>
          <a:lstStyle/>
          <a:p>
            <a:r>
              <a:rPr lang="ro-RO" sz="1200" b="1" dirty="0" smtClean="0"/>
              <a:t>Achiziții publice</a:t>
            </a:r>
            <a:r>
              <a:rPr lang="ro-RO" sz="1200" dirty="0" smtClean="0"/>
              <a:t>:</a:t>
            </a:r>
          </a:p>
          <a:p>
            <a:r>
              <a:rPr lang="ro-RO" sz="1200" dirty="0" smtClean="0"/>
              <a:t>Selecție auditori, consultant</a:t>
            </a:r>
            <a:endParaRPr lang="en-US" sz="1200" dirty="0"/>
          </a:p>
        </p:txBody>
      </p:sp>
      <p:sp>
        <p:nvSpPr>
          <p:cNvPr id="41" name="TextBox 40"/>
          <p:cNvSpPr txBox="1"/>
          <p:nvPr/>
        </p:nvSpPr>
        <p:spPr>
          <a:xfrm>
            <a:off x="4724400" y="5257800"/>
            <a:ext cx="685800" cy="276999"/>
          </a:xfrm>
          <a:prstGeom prst="rect">
            <a:avLst/>
          </a:prstGeom>
          <a:noFill/>
        </p:spPr>
        <p:txBody>
          <a:bodyPr wrap="square" rtlCol="0">
            <a:spAutoFit/>
          </a:bodyPr>
          <a:lstStyle/>
          <a:p>
            <a:r>
              <a:rPr lang="ro-RO" sz="1200" dirty="0" smtClean="0"/>
              <a:t>Mar. 14</a:t>
            </a:r>
            <a:endParaRPr lang="en-US" sz="1200" dirty="0"/>
          </a:p>
        </p:txBody>
      </p:sp>
      <p:sp>
        <p:nvSpPr>
          <p:cNvPr id="42" name="TextBox 41"/>
          <p:cNvSpPr txBox="1"/>
          <p:nvPr/>
        </p:nvSpPr>
        <p:spPr>
          <a:xfrm>
            <a:off x="6248400" y="5257800"/>
            <a:ext cx="685800" cy="276999"/>
          </a:xfrm>
          <a:prstGeom prst="rect">
            <a:avLst/>
          </a:prstGeom>
          <a:noFill/>
        </p:spPr>
        <p:txBody>
          <a:bodyPr wrap="square" rtlCol="0">
            <a:spAutoFit/>
          </a:bodyPr>
          <a:lstStyle/>
          <a:p>
            <a:r>
              <a:rPr lang="ro-RO" sz="1200" dirty="0" smtClean="0"/>
              <a:t>Mai. 14</a:t>
            </a:r>
            <a:endParaRPr lang="en-US" sz="1200" dirty="0"/>
          </a:p>
        </p:txBody>
      </p:sp>
      <p:sp>
        <p:nvSpPr>
          <p:cNvPr id="43" name="TextBox 42"/>
          <p:cNvSpPr txBox="1"/>
          <p:nvPr/>
        </p:nvSpPr>
        <p:spPr>
          <a:xfrm>
            <a:off x="7239000" y="5257800"/>
            <a:ext cx="685800" cy="276999"/>
          </a:xfrm>
          <a:prstGeom prst="rect">
            <a:avLst/>
          </a:prstGeom>
          <a:noFill/>
        </p:spPr>
        <p:txBody>
          <a:bodyPr wrap="square" rtlCol="0">
            <a:spAutoFit/>
          </a:bodyPr>
          <a:lstStyle/>
          <a:p>
            <a:r>
              <a:rPr lang="ro-RO" sz="1200" dirty="0" smtClean="0"/>
              <a:t>Iun. 14</a:t>
            </a:r>
            <a:endParaRPr lang="en-US" sz="1200" dirty="0"/>
          </a:p>
        </p:txBody>
      </p:sp>
      <p:sp>
        <p:nvSpPr>
          <p:cNvPr id="44" name="TextBox 43"/>
          <p:cNvSpPr txBox="1"/>
          <p:nvPr/>
        </p:nvSpPr>
        <p:spPr>
          <a:xfrm>
            <a:off x="5029200" y="5715000"/>
            <a:ext cx="1371600" cy="461665"/>
          </a:xfrm>
          <a:prstGeom prst="rect">
            <a:avLst/>
          </a:prstGeom>
          <a:noFill/>
        </p:spPr>
        <p:txBody>
          <a:bodyPr wrap="square" rtlCol="0">
            <a:spAutoFit/>
          </a:bodyPr>
          <a:lstStyle/>
          <a:p>
            <a:r>
              <a:rPr lang="ro-RO" sz="1200" b="1" dirty="0" smtClean="0"/>
              <a:t>Auditori</a:t>
            </a:r>
            <a:r>
              <a:rPr lang="ro-RO" sz="1200" dirty="0" smtClean="0"/>
              <a:t>:</a:t>
            </a:r>
          </a:p>
          <a:p>
            <a:r>
              <a:rPr lang="ro-RO" sz="1200" dirty="0" smtClean="0"/>
              <a:t>Efectuarea BSR</a:t>
            </a:r>
            <a:endParaRPr lang="en-US" sz="1200" dirty="0"/>
          </a:p>
        </p:txBody>
      </p:sp>
      <p:sp>
        <p:nvSpPr>
          <p:cNvPr id="45" name="TextBox 44"/>
          <p:cNvSpPr txBox="1"/>
          <p:nvPr/>
        </p:nvSpPr>
        <p:spPr>
          <a:xfrm>
            <a:off x="6477000" y="5715000"/>
            <a:ext cx="1371600" cy="646331"/>
          </a:xfrm>
          <a:prstGeom prst="rect">
            <a:avLst/>
          </a:prstGeom>
          <a:noFill/>
        </p:spPr>
        <p:txBody>
          <a:bodyPr wrap="square" rtlCol="0">
            <a:spAutoFit/>
          </a:bodyPr>
          <a:lstStyle/>
          <a:p>
            <a:r>
              <a:rPr lang="ro-RO" sz="1200" b="1" dirty="0" smtClean="0"/>
              <a:t>Consultant</a:t>
            </a:r>
            <a:r>
              <a:rPr lang="ro-RO" sz="1200" dirty="0" smtClean="0"/>
              <a:t>:</a:t>
            </a:r>
          </a:p>
          <a:p>
            <a:r>
              <a:rPr lang="ro-RO" sz="1200" dirty="0" smtClean="0"/>
              <a:t>Calcul indicatori</a:t>
            </a:r>
          </a:p>
          <a:p>
            <a:r>
              <a:rPr lang="ro-RO" sz="1200" dirty="0" smtClean="0"/>
              <a:t>Test de stres</a:t>
            </a:r>
            <a:endParaRPr lang="en-US" sz="1200" dirty="0"/>
          </a:p>
        </p:txBody>
      </p:sp>
      <p:cxnSp>
        <p:nvCxnSpPr>
          <p:cNvPr id="49" name="Straight Connector 48"/>
          <p:cNvCxnSpPr/>
          <p:nvPr/>
        </p:nvCxnSpPr>
        <p:spPr>
          <a:xfrm>
            <a:off x="228600" y="5562600"/>
            <a:ext cx="0" cy="990600"/>
          </a:xfrm>
          <a:prstGeom prst="line">
            <a:avLst/>
          </a:prstGeom>
          <a:ln>
            <a:solidFill>
              <a:srgbClr val="BBD1EE"/>
            </a:solidFill>
          </a:ln>
        </p:spPr>
        <p:style>
          <a:lnRef idx="2">
            <a:schemeClr val="accent2"/>
          </a:lnRef>
          <a:fillRef idx="0">
            <a:schemeClr val="accent2"/>
          </a:fillRef>
          <a:effectRef idx="1">
            <a:schemeClr val="accent2"/>
          </a:effectRef>
          <a:fontRef idx="minor">
            <a:schemeClr val="tx1"/>
          </a:fontRef>
        </p:style>
      </p:cxnSp>
      <p:cxnSp>
        <p:nvCxnSpPr>
          <p:cNvPr id="51" name="Straight Connector 50"/>
          <p:cNvCxnSpPr/>
          <p:nvPr/>
        </p:nvCxnSpPr>
        <p:spPr>
          <a:xfrm>
            <a:off x="228600" y="6553200"/>
            <a:ext cx="3048000" cy="0"/>
          </a:xfrm>
          <a:prstGeom prst="line">
            <a:avLst/>
          </a:prstGeom>
          <a:ln>
            <a:solidFill>
              <a:srgbClr val="BBD1EE"/>
            </a:solidFill>
          </a:ln>
        </p:spPr>
        <p:style>
          <a:lnRef idx="2">
            <a:schemeClr val="accent2"/>
          </a:lnRef>
          <a:fillRef idx="0">
            <a:schemeClr val="accent2"/>
          </a:fillRef>
          <a:effectRef idx="1">
            <a:schemeClr val="accent2"/>
          </a:effectRef>
          <a:fontRef idx="minor">
            <a:schemeClr val="tx1"/>
          </a:fontRef>
        </p:style>
      </p:cxnSp>
      <p:cxnSp>
        <p:nvCxnSpPr>
          <p:cNvPr id="53" name="Straight Connector 52"/>
          <p:cNvCxnSpPr/>
          <p:nvPr/>
        </p:nvCxnSpPr>
        <p:spPr>
          <a:xfrm flipV="1">
            <a:off x="3276600" y="5562600"/>
            <a:ext cx="0" cy="990600"/>
          </a:xfrm>
          <a:prstGeom prst="line">
            <a:avLst/>
          </a:prstGeom>
          <a:ln>
            <a:solidFill>
              <a:srgbClr val="BBD1EE"/>
            </a:solidFill>
          </a:ln>
        </p:spPr>
        <p:style>
          <a:lnRef idx="2">
            <a:schemeClr val="accent2"/>
          </a:lnRef>
          <a:fillRef idx="0">
            <a:schemeClr val="accent2"/>
          </a:fillRef>
          <a:effectRef idx="1">
            <a:schemeClr val="accent2"/>
          </a:effectRef>
          <a:fontRef idx="minor">
            <a:schemeClr val="tx1"/>
          </a:fontRef>
        </p:style>
      </p:cxnSp>
      <p:cxnSp>
        <p:nvCxnSpPr>
          <p:cNvPr id="55" name="Straight Connector 54"/>
          <p:cNvCxnSpPr/>
          <p:nvPr/>
        </p:nvCxnSpPr>
        <p:spPr>
          <a:xfrm>
            <a:off x="3276600" y="6553200"/>
            <a:ext cx="1524000" cy="0"/>
          </a:xfrm>
          <a:prstGeom prst="line">
            <a:avLst/>
          </a:prstGeom>
          <a:ln>
            <a:solidFill>
              <a:srgbClr val="BBD1EE"/>
            </a:solidFill>
          </a:ln>
        </p:spPr>
        <p:style>
          <a:lnRef idx="2">
            <a:schemeClr val="accent2"/>
          </a:lnRef>
          <a:fillRef idx="0">
            <a:schemeClr val="accent2"/>
          </a:fillRef>
          <a:effectRef idx="1">
            <a:schemeClr val="accent2"/>
          </a:effectRef>
          <a:fontRef idx="minor">
            <a:schemeClr val="tx1"/>
          </a:fontRef>
        </p:style>
      </p:cxnSp>
      <p:cxnSp>
        <p:nvCxnSpPr>
          <p:cNvPr id="57" name="Straight Connector 56"/>
          <p:cNvCxnSpPr/>
          <p:nvPr/>
        </p:nvCxnSpPr>
        <p:spPr>
          <a:xfrm flipV="1">
            <a:off x="4800600" y="5562600"/>
            <a:ext cx="0" cy="990600"/>
          </a:xfrm>
          <a:prstGeom prst="line">
            <a:avLst/>
          </a:prstGeom>
          <a:ln>
            <a:solidFill>
              <a:srgbClr val="BBD1EE"/>
            </a:solidFill>
          </a:ln>
        </p:spPr>
        <p:style>
          <a:lnRef idx="2">
            <a:schemeClr val="accent2"/>
          </a:lnRef>
          <a:fillRef idx="0">
            <a:schemeClr val="accent2"/>
          </a:fillRef>
          <a:effectRef idx="1">
            <a:schemeClr val="accent2"/>
          </a:effectRef>
          <a:fontRef idx="minor">
            <a:schemeClr val="tx1"/>
          </a:fontRef>
        </p:style>
      </p:cxnSp>
      <p:cxnSp>
        <p:nvCxnSpPr>
          <p:cNvPr id="59" name="Straight Connector 58"/>
          <p:cNvCxnSpPr/>
          <p:nvPr/>
        </p:nvCxnSpPr>
        <p:spPr>
          <a:xfrm>
            <a:off x="4800600" y="6553200"/>
            <a:ext cx="1600200" cy="0"/>
          </a:xfrm>
          <a:prstGeom prst="line">
            <a:avLst/>
          </a:prstGeom>
          <a:ln>
            <a:solidFill>
              <a:srgbClr val="BBD1EE"/>
            </a:solidFill>
          </a:ln>
        </p:spPr>
        <p:style>
          <a:lnRef idx="2">
            <a:schemeClr val="accent2"/>
          </a:lnRef>
          <a:fillRef idx="0">
            <a:schemeClr val="accent2"/>
          </a:fillRef>
          <a:effectRef idx="1">
            <a:schemeClr val="accent2"/>
          </a:effectRef>
          <a:fontRef idx="minor">
            <a:schemeClr val="tx1"/>
          </a:fontRef>
        </p:style>
      </p:cxnSp>
      <p:cxnSp>
        <p:nvCxnSpPr>
          <p:cNvPr id="61" name="Straight Connector 60"/>
          <p:cNvCxnSpPr/>
          <p:nvPr/>
        </p:nvCxnSpPr>
        <p:spPr>
          <a:xfrm flipV="1">
            <a:off x="6400800" y="5562600"/>
            <a:ext cx="0" cy="990600"/>
          </a:xfrm>
          <a:prstGeom prst="line">
            <a:avLst/>
          </a:prstGeom>
          <a:ln>
            <a:solidFill>
              <a:srgbClr val="BBD1EE"/>
            </a:solidFill>
          </a:ln>
        </p:spPr>
        <p:style>
          <a:lnRef idx="2">
            <a:schemeClr val="accent2"/>
          </a:lnRef>
          <a:fillRef idx="0">
            <a:schemeClr val="accent2"/>
          </a:fillRef>
          <a:effectRef idx="1">
            <a:schemeClr val="accent2"/>
          </a:effectRef>
          <a:fontRef idx="minor">
            <a:schemeClr val="tx1"/>
          </a:fontRef>
        </p:style>
      </p:cxnSp>
      <p:cxnSp>
        <p:nvCxnSpPr>
          <p:cNvPr id="63" name="Straight Connector 62"/>
          <p:cNvCxnSpPr/>
          <p:nvPr/>
        </p:nvCxnSpPr>
        <p:spPr>
          <a:xfrm>
            <a:off x="6400800" y="6553200"/>
            <a:ext cx="1447800" cy="0"/>
          </a:xfrm>
          <a:prstGeom prst="line">
            <a:avLst/>
          </a:prstGeom>
          <a:ln>
            <a:solidFill>
              <a:srgbClr val="BBD1EE"/>
            </a:solidFill>
          </a:ln>
        </p:spPr>
        <p:style>
          <a:lnRef idx="2">
            <a:schemeClr val="accent2"/>
          </a:lnRef>
          <a:fillRef idx="0">
            <a:schemeClr val="accent2"/>
          </a:fillRef>
          <a:effectRef idx="1">
            <a:schemeClr val="accent2"/>
          </a:effectRef>
          <a:fontRef idx="minor">
            <a:schemeClr val="tx1"/>
          </a:fontRef>
        </p:style>
      </p:cxnSp>
      <p:cxnSp>
        <p:nvCxnSpPr>
          <p:cNvPr id="69" name="Straight Connector 68"/>
          <p:cNvCxnSpPr/>
          <p:nvPr/>
        </p:nvCxnSpPr>
        <p:spPr>
          <a:xfrm flipV="1">
            <a:off x="7848600" y="5562600"/>
            <a:ext cx="0" cy="990600"/>
          </a:xfrm>
          <a:prstGeom prst="line">
            <a:avLst/>
          </a:prstGeom>
          <a:ln>
            <a:solidFill>
              <a:srgbClr val="BBD1EE"/>
            </a:solidFill>
          </a:ln>
        </p:spPr>
        <p:style>
          <a:lnRef idx="2">
            <a:schemeClr val="accent2"/>
          </a:lnRef>
          <a:fillRef idx="0">
            <a:schemeClr val="accent2"/>
          </a:fillRef>
          <a:effectRef idx="1">
            <a:schemeClr val="accent2"/>
          </a:effectRef>
          <a:fontRef idx="minor">
            <a:schemeClr val="tx1"/>
          </a:fontRef>
        </p:style>
      </p:cxnSp>
      <p:cxnSp>
        <p:nvCxnSpPr>
          <p:cNvPr id="30" name="Straight Arrow Connector 29"/>
          <p:cNvCxnSpPr/>
          <p:nvPr/>
        </p:nvCxnSpPr>
        <p:spPr>
          <a:xfrm>
            <a:off x="228600" y="5562600"/>
            <a:ext cx="868680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2" name="Straight Connector 71"/>
          <p:cNvCxnSpPr/>
          <p:nvPr/>
        </p:nvCxnSpPr>
        <p:spPr>
          <a:xfrm>
            <a:off x="7848600" y="6553200"/>
            <a:ext cx="990600" cy="0"/>
          </a:xfrm>
          <a:prstGeom prst="line">
            <a:avLst/>
          </a:prstGeom>
          <a:ln>
            <a:solidFill>
              <a:srgbClr val="BBD1EE"/>
            </a:solidFill>
          </a:ln>
        </p:spPr>
        <p:style>
          <a:lnRef idx="2">
            <a:schemeClr val="accent2"/>
          </a:lnRef>
          <a:fillRef idx="0">
            <a:schemeClr val="accent2"/>
          </a:fillRef>
          <a:effectRef idx="1">
            <a:schemeClr val="accent2"/>
          </a:effectRef>
          <a:fontRef idx="minor">
            <a:schemeClr val="tx1"/>
          </a:fontRef>
        </p:style>
      </p:cxnSp>
      <p:sp>
        <p:nvSpPr>
          <p:cNvPr id="76" name="TextBox 75"/>
          <p:cNvSpPr txBox="1"/>
          <p:nvPr/>
        </p:nvSpPr>
        <p:spPr>
          <a:xfrm>
            <a:off x="7924800" y="5715000"/>
            <a:ext cx="990600" cy="646331"/>
          </a:xfrm>
          <a:prstGeom prst="rect">
            <a:avLst/>
          </a:prstGeom>
          <a:noFill/>
        </p:spPr>
        <p:txBody>
          <a:bodyPr wrap="square" rtlCol="0">
            <a:spAutoFit/>
          </a:bodyPr>
          <a:lstStyle/>
          <a:p>
            <a:r>
              <a:rPr lang="ro-RO" sz="1200" b="1" dirty="0" smtClean="0"/>
              <a:t>Centralizare, publicare rezultate</a:t>
            </a:r>
            <a:endParaRPr lang="en-US" sz="12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r>
              <a:rPr lang="ro-RO" sz="2200" b="1" dirty="0" smtClean="0"/>
              <a:t>Societăți participante, evaluatori independenți și consultant</a:t>
            </a:r>
            <a:endParaRPr lang="en-US" sz="2200" b="1" dirty="0"/>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17" name="Rectangle 16"/>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graphicFrame>
        <p:nvGraphicFramePr>
          <p:cNvPr id="35" name="Table 34"/>
          <p:cNvGraphicFramePr>
            <a:graphicFrameLocks noGrp="1"/>
          </p:cNvGraphicFramePr>
          <p:nvPr/>
        </p:nvGraphicFramePr>
        <p:xfrm>
          <a:off x="457199" y="1371600"/>
          <a:ext cx="4648201" cy="4613910"/>
        </p:xfrm>
        <a:graphic>
          <a:graphicData uri="http://schemas.openxmlformats.org/drawingml/2006/table">
            <a:tbl>
              <a:tblPr>
                <a:tableStyleId>{21E4AEA4-8DFA-4A89-87EB-49C32662AFE0}</a:tableStyleId>
              </a:tblPr>
              <a:tblGrid>
                <a:gridCol w="609600"/>
                <a:gridCol w="1219200"/>
                <a:gridCol w="1653215"/>
                <a:gridCol w="1166186"/>
              </a:tblGrid>
              <a:tr h="450850">
                <a:tc>
                  <a:txBody>
                    <a:bodyPr/>
                    <a:lstStyle/>
                    <a:p>
                      <a:pPr marL="0" marR="0" algn="ctr">
                        <a:lnSpc>
                          <a:spcPct val="120000"/>
                        </a:lnSpc>
                        <a:spcBef>
                          <a:spcPts val="0"/>
                        </a:spcBef>
                        <a:spcAft>
                          <a:spcPts val="0"/>
                        </a:spcAft>
                      </a:pPr>
                      <a:r>
                        <a:rPr lang="ro-RO" sz="1400" b="1" dirty="0">
                          <a:uFill>
                            <a:solidFill>
                              <a:srgbClr val="000000"/>
                            </a:solidFill>
                          </a:uFill>
                        </a:rPr>
                        <a:t>Nr.</a:t>
                      </a:r>
                      <a:endParaRPr lang="en-US" sz="1400" b="1" dirty="0">
                        <a:solidFill>
                          <a:srgbClr val="000000"/>
                        </a:solidFill>
                        <a:uFill>
                          <a:solidFill>
                            <a:srgbClr val="000000"/>
                          </a:solidFill>
                        </a:uFill>
                        <a:latin typeface="Calibri"/>
                        <a:ea typeface="Calibri"/>
                        <a:cs typeface="Calibri"/>
                      </a:endParaRPr>
                    </a:p>
                  </a:txBody>
                  <a:tcPr marL="68580" marR="68580" marT="0" marB="0" anchor="ctr">
                    <a:solidFill>
                      <a:srgbClr val="BCFFDB">
                        <a:alpha val="60000"/>
                      </a:srgbClr>
                    </a:solidFill>
                  </a:tcPr>
                </a:tc>
                <a:tc>
                  <a:txBody>
                    <a:bodyPr/>
                    <a:lstStyle/>
                    <a:p>
                      <a:pPr marL="0" marR="0" algn="ctr">
                        <a:lnSpc>
                          <a:spcPct val="120000"/>
                        </a:lnSpc>
                        <a:spcBef>
                          <a:spcPts val="0"/>
                        </a:spcBef>
                        <a:spcAft>
                          <a:spcPts val="0"/>
                        </a:spcAft>
                      </a:pPr>
                      <a:r>
                        <a:rPr lang="ro-RO" sz="1400" b="1" dirty="0" smtClean="0">
                          <a:uFill>
                            <a:solidFill>
                              <a:srgbClr val="000000"/>
                            </a:solidFill>
                          </a:uFill>
                        </a:rPr>
                        <a:t>Societate de asigurare</a:t>
                      </a:r>
                      <a:endParaRPr lang="en-US" sz="1400" b="1" dirty="0">
                        <a:solidFill>
                          <a:srgbClr val="000000"/>
                        </a:solidFill>
                        <a:uFill>
                          <a:solidFill>
                            <a:srgbClr val="000000"/>
                          </a:solidFill>
                        </a:uFill>
                        <a:latin typeface="Calibri"/>
                        <a:ea typeface="Calibri"/>
                        <a:cs typeface="Calibri"/>
                      </a:endParaRPr>
                    </a:p>
                  </a:txBody>
                  <a:tcPr marL="68580" marR="68580" marT="0" marB="0" anchor="ctr">
                    <a:solidFill>
                      <a:srgbClr val="BCFFDB">
                        <a:alpha val="60000"/>
                      </a:srgbClr>
                    </a:solidFill>
                  </a:tcPr>
                </a:tc>
                <a:tc>
                  <a:txBody>
                    <a:bodyPr/>
                    <a:lstStyle/>
                    <a:p>
                      <a:pPr marL="0" marR="0" algn="ctr">
                        <a:lnSpc>
                          <a:spcPct val="120000"/>
                        </a:lnSpc>
                        <a:spcBef>
                          <a:spcPts val="0"/>
                        </a:spcBef>
                        <a:spcAft>
                          <a:spcPts val="0"/>
                        </a:spcAft>
                      </a:pPr>
                      <a:r>
                        <a:rPr lang="ro-RO" sz="1400" b="1" dirty="0">
                          <a:uFill>
                            <a:solidFill>
                              <a:srgbClr val="000000"/>
                            </a:solidFill>
                          </a:uFill>
                        </a:rPr>
                        <a:t>Totalul primelor brute subscrise în 2013 </a:t>
                      </a:r>
                      <a:r>
                        <a:rPr lang="ro-RO" sz="1400" b="1" dirty="0" smtClean="0">
                          <a:uFill>
                            <a:solidFill>
                              <a:srgbClr val="000000"/>
                            </a:solidFill>
                          </a:uFill>
                        </a:rPr>
                        <a:t>(mii </a:t>
                      </a:r>
                      <a:r>
                        <a:rPr lang="ro-RO" sz="1400" b="1" dirty="0">
                          <a:uFill>
                            <a:solidFill>
                              <a:srgbClr val="000000"/>
                            </a:solidFill>
                          </a:uFill>
                        </a:rPr>
                        <a:t>RON)</a:t>
                      </a:r>
                      <a:endParaRPr lang="en-US" sz="1400" b="1" dirty="0">
                        <a:solidFill>
                          <a:srgbClr val="000000"/>
                        </a:solidFill>
                        <a:uFill>
                          <a:solidFill>
                            <a:srgbClr val="000000"/>
                          </a:solidFill>
                        </a:uFill>
                        <a:latin typeface="Calibri"/>
                        <a:ea typeface="Calibri"/>
                        <a:cs typeface="Calibri"/>
                      </a:endParaRPr>
                    </a:p>
                  </a:txBody>
                  <a:tcPr marL="68580" marR="68580" marT="0" marB="0" anchor="ctr">
                    <a:solidFill>
                      <a:srgbClr val="BCFFDB">
                        <a:alpha val="60000"/>
                      </a:srgbClr>
                    </a:solidFill>
                  </a:tcPr>
                </a:tc>
                <a:tc>
                  <a:txBody>
                    <a:bodyPr/>
                    <a:lstStyle/>
                    <a:p>
                      <a:pPr marL="0" marR="0" algn="ctr">
                        <a:lnSpc>
                          <a:spcPct val="120000"/>
                        </a:lnSpc>
                        <a:spcBef>
                          <a:spcPts val="0"/>
                        </a:spcBef>
                        <a:spcAft>
                          <a:spcPts val="0"/>
                        </a:spcAft>
                      </a:pPr>
                      <a:r>
                        <a:rPr lang="ro-RO" sz="1400" b="1" dirty="0">
                          <a:uFill>
                            <a:solidFill>
                              <a:srgbClr val="000000"/>
                            </a:solidFill>
                          </a:uFill>
                        </a:rPr>
                        <a:t>Cotă de piaţă (%)</a:t>
                      </a:r>
                      <a:endParaRPr lang="en-US" sz="1400" b="1" dirty="0">
                        <a:solidFill>
                          <a:srgbClr val="000000"/>
                        </a:solidFill>
                        <a:uFill>
                          <a:solidFill>
                            <a:srgbClr val="000000"/>
                          </a:solidFill>
                        </a:uFill>
                        <a:latin typeface="Calibri"/>
                        <a:ea typeface="Calibri"/>
                        <a:cs typeface="Calibri"/>
                      </a:endParaRPr>
                    </a:p>
                  </a:txBody>
                  <a:tcPr marL="68580" marR="68580" marT="0" marB="0" anchor="ctr">
                    <a:solidFill>
                      <a:srgbClr val="BCFFDB">
                        <a:alpha val="60000"/>
                      </a:srgbClr>
                    </a:solidFill>
                  </a:tcPr>
                </a:tc>
              </a:tr>
              <a:tr h="160655">
                <a:tc>
                  <a:txBody>
                    <a:bodyPr/>
                    <a:lstStyle/>
                    <a:p>
                      <a:pPr marL="0" marR="0" algn="ctr">
                        <a:lnSpc>
                          <a:spcPct val="120000"/>
                        </a:lnSpc>
                        <a:spcBef>
                          <a:spcPts val="0"/>
                        </a:spcBef>
                        <a:spcAft>
                          <a:spcPts val="0"/>
                        </a:spcAft>
                      </a:pPr>
                      <a:r>
                        <a:rPr lang="ro-RO" sz="1400" dirty="0">
                          <a:uFill>
                            <a:solidFill>
                              <a:srgbClr val="000000"/>
                            </a:solidFill>
                          </a:uFill>
                        </a:rPr>
                        <a:t>1</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l">
                        <a:lnSpc>
                          <a:spcPct val="120000"/>
                        </a:lnSpc>
                        <a:spcBef>
                          <a:spcPts val="0"/>
                        </a:spcBef>
                        <a:spcAft>
                          <a:spcPts val="0"/>
                        </a:spcAft>
                      </a:pPr>
                      <a:r>
                        <a:rPr lang="ro-RO" sz="1400" dirty="0">
                          <a:uFill>
                            <a:solidFill>
                              <a:srgbClr val="000000"/>
                            </a:solidFill>
                          </a:uFill>
                        </a:rPr>
                        <a:t>ASTRA</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a:uFill>
                            <a:solidFill>
                              <a:srgbClr val="000000"/>
                            </a:solidFill>
                          </a:uFill>
                        </a:rPr>
                        <a:t>921.494</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a:uFill>
                            <a:solidFill>
                              <a:srgbClr val="000000"/>
                            </a:solidFill>
                          </a:uFill>
                        </a:rPr>
                        <a:t>11,34%</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r>
              <a:tr h="160655">
                <a:tc>
                  <a:txBody>
                    <a:bodyPr/>
                    <a:lstStyle/>
                    <a:p>
                      <a:pPr marL="0" marR="0" algn="ctr">
                        <a:lnSpc>
                          <a:spcPct val="120000"/>
                        </a:lnSpc>
                        <a:spcBef>
                          <a:spcPts val="0"/>
                        </a:spcBef>
                        <a:spcAft>
                          <a:spcPts val="0"/>
                        </a:spcAft>
                      </a:pPr>
                      <a:r>
                        <a:rPr lang="ro-RO" sz="1400" dirty="0">
                          <a:uFill>
                            <a:solidFill>
                              <a:srgbClr val="000000"/>
                            </a:solidFill>
                          </a:uFill>
                        </a:rPr>
                        <a:t>2</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l">
                        <a:lnSpc>
                          <a:spcPct val="120000"/>
                        </a:lnSpc>
                        <a:spcBef>
                          <a:spcPts val="0"/>
                        </a:spcBef>
                        <a:spcAft>
                          <a:spcPts val="0"/>
                        </a:spcAft>
                      </a:pPr>
                      <a:r>
                        <a:rPr lang="ro-RO" sz="1400" dirty="0">
                          <a:uFill>
                            <a:solidFill>
                              <a:srgbClr val="000000"/>
                            </a:solidFill>
                          </a:uFill>
                        </a:rPr>
                        <a:t>ALLIANZ</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a:uFill>
                            <a:solidFill>
                              <a:srgbClr val="000000"/>
                            </a:solidFill>
                          </a:uFill>
                        </a:rPr>
                        <a:t>918.776</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a:uFill>
                            <a:solidFill>
                              <a:srgbClr val="000000"/>
                            </a:solidFill>
                          </a:uFill>
                        </a:rPr>
                        <a:t>11,31%</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r>
              <a:tr h="160655">
                <a:tc>
                  <a:txBody>
                    <a:bodyPr/>
                    <a:lstStyle/>
                    <a:p>
                      <a:pPr marL="0" marR="0" algn="ctr">
                        <a:lnSpc>
                          <a:spcPct val="120000"/>
                        </a:lnSpc>
                        <a:spcBef>
                          <a:spcPts val="0"/>
                        </a:spcBef>
                        <a:spcAft>
                          <a:spcPts val="0"/>
                        </a:spcAft>
                      </a:pPr>
                      <a:r>
                        <a:rPr lang="ro-RO" sz="1400" dirty="0">
                          <a:uFill>
                            <a:solidFill>
                              <a:srgbClr val="000000"/>
                            </a:solidFill>
                          </a:uFill>
                        </a:rPr>
                        <a:t>3</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l">
                        <a:lnSpc>
                          <a:spcPct val="120000"/>
                        </a:lnSpc>
                        <a:spcBef>
                          <a:spcPts val="0"/>
                        </a:spcBef>
                        <a:spcAft>
                          <a:spcPts val="0"/>
                        </a:spcAft>
                      </a:pPr>
                      <a:r>
                        <a:rPr lang="ro-RO" sz="1400" dirty="0">
                          <a:uFill>
                            <a:solidFill>
                              <a:srgbClr val="000000"/>
                            </a:solidFill>
                          </a:uFill>
                        </a:rPr>
                        <a:t>OMNIASIG</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a:uFill>
                            <a:solidFill>
                              <a:srgbClr val="000000"/>
                            </a:solidFill>
                          </a:uFill>
                        </a:rPr>
                        <a:t>881.104</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a:uFill>
                            <a:solidFill>
                              <a:srgbClr val="000000"/>
                            </a:solidFill>
                          </a:uFill>
                        </a:rPr>
                        <a:t>10,84%</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r>
              <a:tr h="160655">
                <a:tc>
                  <a:txBody>
                    <a:bodyPr/>
                    <a:lstStyle/>
                    <a:p>
                      <a:pPr marL="0" marR="0" algn="ctr">
                        <a:lnSpc>
                          <a:spcPct val="120000"/>
                        </a:lnSpc>
                        <a:spcBef>
                          <a:spcPts val="0"/>
                        </a:spcBef>
                        <a:spcAft>
                          <a:spcPts val="0"/>
                        </a:spcAft>
                      </a:pPr>
                      <a:r>
                        <a:rPr lang="ro-RO" sz="1400">
                          <a:uFill>
                            <a:solidFill>
                              <a:srgbClr val="000000"/>
                            </a:solidFill>
                          </a:uFill>
                        </a:rPr>
                        <a:t>4</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l">
                        <a:lnSpc>
                          <a:spcPct val="120000"/>
                        </a:lnSpc>
                        <a:spcBef>
                          <a:spcPts val="0"/>
                        </a:spcBef>
                        <a:spcAft>
                          <a:spcPts val="0"/>
                        </a:spcAft>
                      </a:pPr>
                      <a:r>
                        <a:rPr lang="ro-RO" sz="1400" dirty="0">
                          <a:uFill>
                            <a:solidFill>
                              <a:srgbClr val="000000"/>
                            </a:solidFill>
                          </a:uFill>
                        </a:rPr>
                        <a:t>GROUPAMA</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dirty="0">
                          <a:uFill>
                            <a:solidFill>
                              <a:srgbClr val="000000"/>
                            </a:solidFill>
                          </a:uFill>
                        </a:rPr>
                        <a:t>717.602</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a:uFill>
                            <a:solidFill>
                              <a:srgbClr val="000000"/>
                            </a:solidFill>
                          </a:uFill>
                        </a:rPr>
                        <a:t>8,83%</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r>
              <a:tr h="160655">
                <a:tc>
                  <a:txBody>
                    <a:bodyPr/>
                    <a:lstStyle/>
                    <a:p>
                      <a:pPr marL="0" marR="0" algn="ctr">
                        <a:lnSpc>
                          <a:spcPct val="120000"/>
                        </a:lnSpc>
                        <a:spcBef>
                          <a:spcPts val="0"/>
                        </a:spcBef>
                        <a:spcAft>
                          <a:spcPts val="0"/>
                        </a:spcAft>
                      </a:pPr>
                      <a:r>
                        <a:rPr lang="ro-RO" sz="1400">
                          <a:uFill>
                            <a:solidFill>
                              <a:srgbClr val="000000"/>
                            </a:solidFill>
                          </a:uFill>
                        </a:rPr>
                        <a:t>5</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l">
                        <a:lnSpc>
                          <a:spcPct val="120000"/>
                        </a:lnSpc>
                        <a:spcBef>
                          <a:spcPts val="0"/>
                        </a:spcBef>
                        <a:spcAft>
                          <a:spcPts val="0"/>
                        </a:spcAft>
                      </a:pPr>
                      <a:r>
                        <a:rPr lang="ro-RO" sz="1400" dirty="0">
                          <a:uFill>
                            <a:solidFill>
                              <a:srgbClr val="000000"/>
                            </a:solidFill>
                          </a:uFill>
                        </a:rPr>
                        <a:t>UNIQA</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dirty="0">
                          <a:uFill>
                            <a:solidFill>
                              <a:srgbClr val="000000"/>
                            </a:solidFill>
                          </a:uFill>
                        </a:rPr>
                        <a:t>570.150</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a:uFill>
                            <a:solidFill>
                              <a:srgbClr val="000000"/>
                            </a:solidFill>
                          </a:uFill>
                        </a:rPr>
                        <a:t>7,02%</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r>
              <a:tr h="160655">
                <a:tc>
                  <a:txBody>
                    <a:bodyPr/>
                    <a:lstStyle/>
                    <a:p>
                      <a:pPr marL="0" marR="0" algn="ctr">
                        <a:lnSpc>
                          <a:spcPct val="120000"/>
                        </a:lnSpc>
                        <a:spcBef>
                          <a:spcPts val="0"/>
                        </a:spcBef>
                        <a:spcAft>
                          <a:spcPts val="0"/>
                        </a:spcAft>
                      </a:pPr>
                      <a:r>
                        <a:rPr lang="ro-RO" sz="1400">
                          <a:uFill>
                            <a:solidFill>
                              <a:srgbClr val="000000"/>
                            </a:solidFill>
                          </a:uFill>
                        </a:rPr>
                        <a:t>6</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l">
                        <a:lnSpc>
                          <a:spcPct val="120000"/>
                        </a:lnSpc>
                        <a:spcBef>
                          <a:spcPts val="0"/>
                        </a:spcBef>
                        <a:spcAft>
                          <a:spcPts val="0"/>
                        </a:spcAft>
                      </a:pPr>
                      <a:r>
                        <a:rPr lang="ro-RO" sz="1400" dirty="0">
                          <a:uFill>
                            <a:solidFill>
                              <a:srgbClr val="000000"/>
                            </a:solidFill>
                          </a:uFill>
                        </a:rPr>
                        <a:t>ING</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dirty="0">
                          <a:uFill>
                            <a:solidFill>
                              <a:srgbClr val="000000"/>
                            </a:solidFill>
                          </a:uFill>
                        </a:rPr>
                        <a:t>559.594</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a:uFill>
                            <a:solidFill>
                              <a:srgbClr val="000000"/>
                            </a:solidFill>
                          </a:uFill>
                        </a:rPr>
                        <a:t>6,89%</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r>
              <a:tr h="160655">
                <a:tc>
                  <a:txBody>
                    <a:bodyPr/>
                    <a:lstStyle/>
                    <a:p>
                      <a:pPr marL="0" marR="0" algn="ctr">
                        <a:lnSpc>
                          <a:spcPct val="120000"/>
                        </a:lnSpc>
                        <a:spcBef>
                          <a:spcPts val="0"/>
                        </a:spcBef>
                        <a:spcAft>
                          <a:spcPts val="0"/>
                        </a:spcAft>
                      </a:pPr>
                      <a:r>
                        <a:rPr lang="ro-RO" sz="1400">
                          <a:uFill>
                            <a:solidFill>
                              <a:srgbClr val="000000"/>
                            </a:solidFill>
                          </a:uFill>
                        </a:rPr>
                        <a:t>7</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l">
                        <a:lnSpc>
                          <a:spcPct val="120000"/>
                        </a:lnSpc>
                        <a:spcBef>
                          <a:spcPts val="0"/>
                        </a:spcBef>
                        <a:spcAft>
                          <a:spcPts val="0"/>
                        </a:spcAft>
                      </a:pPr>
                      <a:r>
                        <a:rPr lang="ro-RO" sz="1400">
                          <a:uFill>
                            <a:solidFill>
                              <a:srgbClr val="000000"/>
                            </a:solidFill>
                          </a:uFill>
                        </a:rPr>
                        <a:t>ASIROM</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dirty="0">
                          <a:uFill>
                            <a:solidFill>
                              <a:srgbClr val="000000"/>
                            </a:solidFill>
                          </a:uFill>
                        </a:rPr>
                        <a:t>544.099</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a:uFill>
                            <a:solidFill>
                              <a:srgbClr val="000000"/>
                            </a:solidFill>
                          </a:uFill>
                        </a:rPr>
                        <a:t>6,70%</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r>
              <a:tr h="165100">
                <a:tc>
                  <a:txBody>
                    <a:bodyPr/>
                    <a:lstStyle/>
                    <a:p>
                      <a:pPr marL="0" marR="0" algn="ctr">
                        <a:lnSpc>
                          <a:spcPct val="120000"/>
                        </a:lnSpc>
                        <a:spcBef>
                          <a:spcPts val="0"/>
                        </a:spcBef>
                        <a:spcAft>
                          <a:spcPts val="0"/>
                        </a:spcAft>
                      </a:pPr>
                      <a:r>
                        <a:rPr lang="ro-RO" sz="1400">
                          <a:uFill>
                            <a:solidFill>
                              <a:srgbClr val="000000"/>
                            </a:solidFill>
                          </a:uFill>
                        </a:rPr>
                        <a:t>8</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l">
                        <a:lnSpc>
                          <a:spcPct val="120000"/>
                        </a:lnSpc>
                        <a:spcBef>
                          <a:spcPts val="0"/>
                        </a:spcBef>
                        <a:spcAft>
                          <a:spcPts val="0"/>
                        </a:spcAft>
                      </a:pPr>
                      <a:r>
                        <a:rPr lang="ro-RO" sz="1400">
                          <a:uFill>
                            <a:solidFill>
                              <a:srgbClr val="000000"/>
                            </a:solidFill>
                          </a:uFill>
                        </a:rPr>
                        <a:t>EUROINS</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dirty="0">
                          <a:uFill>
                            <a:solidFill>
                              <a:srgbClr val="000000"/>
                            </a:solidFill>
                          </a:uFill>
                        </a:rPr>
                        <a:t>504.777</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a:uFill>
                            <a:solidFill>
                              <a:srgbClr val="000000"/>
                            </a:solidFill>
                          </a:uFill>
                        </a:rPr>
                        <a:t>6,21%</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r>
              <a:tr h="160655">
                <a:tc>
                  <a:txBody>
                    <a:bodyPr/>
                    <a:lstStyle/>
                    <a:p>
                      <a:pPr marL="0" marR="0" algn="ctr">
                        <a:lnSpc>
                          <a:spcPct val="120000"/>
                        </a:lnSpc>
                        <a:spcBef>
                          <a:spcPts val="0"/>
                        </a:spcBef>
                        <a:spcAft>
                          <a:spcPts val="0"/>
                        </a:spcAft>
                      </a:pPr>
                      <a:r>
                        <a:rPr lang="ro-RO" sz="1400">
                          <a:uFill>
                            <a:solidFill>
                              <a:srgbClr val="000000"/>
                            </a:solidFill>
                          </a:uFill>
                        </a:rPr>
                        <a:t>9</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l">
                        <a:lnSpc>
                          <a:spcPct val="120000"/>
                        </a:lnSpc>
                        <a:spcBef>
                          <a:spcPts val="0"/>
                        </a:spcBef>
                        <a:spcAft>
                          <a:spcPts val="0"/>
                        </a:spcAft>
                      </a:pPr>
                      <a:r>
                        <a:rPr lang="ro-RO" sz="1400">
                          <a:uFill>
                            <a:solidFill>
                              <a:srgbClr val="000000"/>
                            </a:solidFill>
                          </a:uFill>
                        </a:rPr>
                        <a:t>CARPATICA</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dirty="0">
                          <a:uFill>
                            <a:solidFill>
                              <a:srgbClr val="000000"/>
                            </a:solidFill>
                          </a:uFill>
                        </a:rPr>
                        <a:t>483.069</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a:uFill>
                            <a:solidFill>
                              <a:srgbClr val="000000"/>
                            </a:solidFill>
                          </a:uFill>
                        </a:rPr>
                        <a:t>5,95%</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r>
              <a:tr h="160655">
                <a:tc>
                  <a:txBody>
                    <a:bodyPr/>
                    <a:lstStyle/>
                    <a:p>
                      <a:pPr marL="0" marR="0" algn="ctr">
                        <a:lnSpc>
                          <a:spcPct val="120000"/>
                        </a:lnSpc>
                        <a:spcBef>
                          <a:spcPts val="0"/>
                        </a:spcBef>
                        <a:spcAft>
                          <a:spcPts val="0"/>
                        </a:spcAft>
                      </a:pPr>
                      <a:r>
                        <a:rPr lang="ro-RO" sz="1400">
                          <a:uFill>
                            <a:solidFill>
                              <a:srgbClr val="000000"/>
                            </a:solidFill>
                          </a:uFill>
                        </a:rPr>
                        <a:t>10</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l">
                        <a:lnSpc>
                          <a:spcPct val="120000"/>
                        </a:lnSpc>
                        <a:spcBef>
                          <a:spcPts val="0"/>
                        </a:spcBef>
                        <a:spcAft>
                          <a:spcPts val="0"/>
                        </a:spcAft>
                      </a:pPr>
                      <a:r>
                        <a:rPr lang="ro-RO" sz="1400">
                          <a:uFill>
                            <a:solidFill>
                              <a:srgbClr val="000000"/>
                            </a:solidFill>
                          </a:uFill>
                        </a:rPr>
                        <a:t>GENERALI</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dirty="0">
                          <a:uFill>
                            <a:solidFill>
                              <a:srgbClr val="000000"/>
                            </a:solidFill>
                          </a:uFill>
                        </a:rPr>
                        <a:t>438.707</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dirty="0">
                          <a:uFill>
                            <a:solidFill>
                              <a:srgbClr val="000000"/>
                            </a:solidFill>
                          </a:uFill>
                        </a:rPr>
                        <a:t>5,40%</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r>
              <a:tr h="386715">
                <a:tc>
                  <a:txBody>
                    <a:bodyPr/>
                    <a:lstStyle/>
                    <a:p>
                      <a:pPr marL="0" marR="0" algn="ctr">
                        <a:lnSpc>
                          <a:spcPct val="120000"/>
                        </a:lnSpc>
                        <a:spcBef>
                          <a:spcPts val="0"/>
                        </a:spcBef>
                        <a:spcAft>
                          <a:spcPts val="0"/>
                        </a:spcAft>
                      </a:pPr>
                      <a:r>
                        <a:rPr lang="ro-RO" sz="1400">
                          <a:uFill>
                            <a:solidFill>
                              <a:srgbClr val="000000"/>
                            </a:solidFill>
                          </a:uFill>
                        </a:rPr>
                        <a:t>11</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l">
                        <a:lnSpc>
                          <a:spcPct val="120000"/>
                        </a:lnSpc>
                        <a:spcBef>
                          <a:spcPts val="0"/>
                        </a:spcBef>
                        <a:spcAft>
                          <a:spcPts val="0"/>
                        </a:spcAft>
                      </a:pPr>
                      <a:r>
                        <a:rPr lang="ro-RO" sz="1400">
                          <a:uFill>
                            <a:solidFill>
                              <a:srgbClr val="000000"/>
                            </a:solidFill>
                          </a:uFill>
                        </a:rPr>
                        <a:t>PAID</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dirty="0">
                          <a:uFill>
                            <a:solidFill>
                              <a:srgbClr val="000000"/>
                            </a:solidFill>
                          </a:uFill>
                        </a:rPr>
                        <a:t>60.254</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pPr>
                      <a:r>
                        <a:rPr lang="ro-RO" sz="1400" dirty="0">
                          <a:uFill>
                            <a:solidFill>
                              <a:srgbClr val="000000"/>
                            </a:solidFill>
                          </a:uFill>
                        </a:rPr>
                        <a:t>0,74%</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r>
              <a:tr h="165100">
                <a:tc>
                  <a:txBody>
                    <a:bodyPr/>
                    <a:lstStyle/>
                    <a:p>
                      <a:pPr marL="0" marR="0" algn="ctr">
                        <a:lnSpc>
                          <a:spcPct val="120000"/>
                        </a:lnSpc>
                        <a:spcBef>
                          <a:spcPts val="0"/>
                        </a:spcBef>
                        <a:spcAft>
                          <a:spcPts val="0"/>
                        </a:spcAft>
                      </a:pPr>
                      <a:r>
                        <a:rPr lang="ro-RO" sz="1400">
                          <a:uFill>
                            <a:solidFill>
                              <a:srgbClr val="000000"/>
                            </a:solidFill>
                          </a:uFill>
                        </a:rPr>
                        <a:t>12</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l">
                        <a:lnSpc>
                          <a:spcPct val="120000"/>
                        </a:lnSpc>
                        <a:spcBef>
                          <a:spcPts val="0"/>
                        </a:spcBef>
                        <a:spcAft>
                          <a:spcPts val="0"/>
                        </a:spcAft>
                        <a:tabLst>
                          <a:tab pos="2971800" algn="ctr"/>
                          <a:tab pos="5943600" algn="r"/>
                        </a:tabLst>
                      </a:pPr>
                      <a:r>
                        <a:rPr lang="ro-RO" sz="1400">
                          <a:uFill>
                            <a:solidFill>
                              <a:srgbClr val="000000"/>
                            </a:solidFill>
                          </a:uFill>
                        </a:rPr>
                        <a:t>AXA</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tabLst>
                          <a:tab pos="2971800" algn="ctr"/>
                          <a:tab pos="5943600" algn="r"/>
                        </a:tabLst>
                      </a:pPr>
                      <a:r>
                        <a:rPr lang="ro-RO" sz="1400">
                          <a:uFill>
                            <a:solidFill>
                              <a:srgbClr val="000000"/>
                            </a:solidFill>
                          </a:uFill>
                        </a:rPr>
                        <a:t>33.757</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tabLst>
                          <a:tab pos="2971800" algn="ctr"/>
                          <a:tab pos="5943600" algn="r"/>
                        </a:tabLst>
                      </a:pPr>
                      <a:r>
                        <a:rPr lang="ro-RO" sz="1400" dirty="0">
                          <a:uFill>
                            <a:solidFill>
                              <a:srgbClr val="000000"/>
                            </a:solidFill>
                          </a:uFill>
                        </a:rPr>
                        <a:t>0,42%</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r>
              <a:tr h="386715">
                <a:tc>
                  <a:txBody>
                    <a:bodyPr/>
                    <a:lstStyle/>
                    <a:p>
                      <a:pPr marL="0" marR="0" algn="ctr">
                        <a:lnSpc>
                          <a:spcPct val="120000"/>
                        </a:lnSpc>
                        <a:spcBef>
                          <a:spcPts val="0"/>
                        </a:spcBef>
                        <a:spcAft>
                          <a:spcPts val="0"/>
                        </a:spcAft>
                        <a:tabLst>
                          <a:tab pos="2971800" algn="ctr"/>
                          <a:tab pos="5943600" algn="r"/>
                        </a:tabLst>
                      </a:pPr>
                      <a:r>
                        <a:rPr lang="ro-RO" sz="1400">
                          <a:uFill>
                            <a:solidFill>
                              <a:srgbClr val="000000"/>
                            </a:solidFill>
                          </a:uFill>
                        </a:rPr>
                        <a:t>13</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l">
                        <a:lnSpc>
                          <a:spcPct val="120000"/>
                        </a:lnSpc>
                        <a:spcBef>
                          <a:spcPts val="0"/>
                        </a:spcBef>
                        <a:spcAft>
                          <a:spcPts val="0"/>
                        </a:spcAft>
                        <a:tabLst>
                          <a:tab pos="2971800" algn="ctr"/>
                          <a:tab pos="5943600" algn="r"/>
                        </a:tabLst>
                      </a:pPr>
                      <a:r>
                        <a:rPr lang="ro-RO" sz="1400">
                          <a:uFill>
                            <a:solidFill>
                              <a:srgbClr val="000000"/>
                            </a:solidFill>
                          </a:uFill>
                        </a:rPr>
                        <a:t>EXIM</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tabLst>
                          <a:tab pos="2971800" algn="ctr"/>
                          <a:tab pos="5943600" algn="r"/>
                        </a:tabLst>
                      </a:pPr>
                      <a:r>
                        <a:rPr lang="ro-RO" sz="1400">
                          <a:uFill>
                            <a:solidFill>
                              <a:srgbClr val="000000"/>
                            </a:solidFill>
                          </a:uFill>
                        </a:rPr>
                        <a:t>31.976</a:t>
                      </a:r>
                      <a:endParaRPr lang="en-US" sz="140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c>
                  <a:txBody>
                    <a:bodyPr/>
                    <a:lstStyle/>
                    <a:p>
                      <a:pPr marL="0" marR="0" algn="ctr">
                        <a:lnSpc>
                          <a:spcPct val="120000"/>
                        </a:lnSpc>
                        <a:spcBef>
                          <a:spcPts val="0"/>
                        </a:spcBef>
                        <a:spcAft>
                          <a:spcPts val="0"/>
                        </a:spcAft>
                        <a:tabLst>
                          <a:tab pos="2971800" algn="ctr"/>
                          <a:tab pos="5943600" algn="r"/>
                        </a:tabLst>
                      </a:pPr>
                      <a:r>
                        <a:rPr lang="ro-RO" sz="1400" dirty="0">
                          <a:uFill>
                            <a:solidFill>
                              <a:srgbClr val="000000"/>
                            </a:solidFill>
                          </a:uFill>
                        </a:rPr>
                        <a:t>0,39%</a:t>
                      </a:r>
                      <a:endParaRPr lang="en-US" sz="1400" dirty="0">
                        <a:solidFill>
                          <a:srgbClr val="000000"/>
                        </a:solidFill>
                        <a:uFill>
                          <a:solidFill>
                            <a:srgbClr val="000000"/>
                          </a:solidFill>
                        </a:uFill>
                        <a:latin typeface="Calibri"/>
                        <a:ea typeface="Calibri"/>
                        <a:cs typeface="Calibri"/>
                      </a:endParaRPr>
                    </a:p>
                  </a:txBody>
                  <a:tcPr marL="68580" marR="68580" marT="0" marB="0" anchor="ctr">
                    <a:solidFill>
                      <a:srgbClr val="E9EEF7">
                        <a:alpha val="60000"/>
                      </a:srgbClr>
                    </a:solidFill>
                  </a:tcPr>
                </a:tc>
              </a:tr>
              <a:tr h="50800">
                <a:tc>
                  <a:txBody>
                    <a:bodyPr/>
                    <a:lstStyle/>
                    <a:p>
                      <a:pPr marL="0" marR="0" algn="ctr">
                        <a:lnSpc>
                          <a:spcPct val="120000"/>
                        </a:lnSpc>
                        <a:spcBef>
                          <a:spcPts val="0"/>
                        </a:spcBef>
                        <a:spcAft>
                          <a:spcPts val="0"/>
                        </a:spcAft>
                        <a:tabLst>
                          <a:tab pos="2971800" algn="ctr"/>
                          <a:tab pos="5943600" algn="r"/>
                        </a:tabLst>
                      </a:pPr>
                      <a:r>
                        <a:rPr lang="ro-RO" sz="1400" b="1" dirty="0">
                          <a:uFill>
                            <a:solidFill>
                              <a:srgbClr val="000000"/>
                            </a:solidFill>
                          </a:uFill>
                        </a:rPr>
                        <a:t>Total</a:t>
                      </a:r>
                      <a:endParaRPr lang="en-US" sz="1400" b="1" dirty="0">
                        <a:solidFill>
                          <a:srgbClr val="000000"/>
                        </a:solidFill>
                        <a:uFill>
                          <a:solidFill>
                            <a:srgbClr val="000000"/>
                          </a:solidFill>
                        </a:uFill>
                        <a:latin typeface="Calibri"/>
                        <a:ea typeface="Calibri"/>
                        <a:cs typeface="Calibri"/>
                      </a:endParaRPr>
                    </a:p>
                  </a:txBody>
                  <a:tcPr marL="68580" marR="68580" marT="0" marB="0" anchor="ctr">
                    <a:solidFill>
                      <a:srgbClr val="BCFFDB">
                        <a:alpha val="60000"/>
                      </a:srgbClr>
                    </a:solidFill>
                  </a:tcPr>
                </a:tc>
                <a:tc>
                  <a:txBody>
                    <a:bodyPr/>
                    <a:lstStyle/>
                    <a:p>
                      <a:pPr marL="0" marR="0" algn="ctr">
                        <a:lnSpc>
                          <a:spcPct val="120000"/>
                        </a:lnSpc>
                        <a:spcBef>
                          <a:spcPts val="0"/>
                        </a:spcBef>
                        <a:spcAft>
                          <a:spcPts val="0"/>
                        </a:spcAft>
                        <a:tabLst>
                          <a:tab pos="2971800" algn="ctr"/>
                          <a:tab pos="5943600" algn="r"/>
                        </a:tabLst>
                      </a:pPr>
                      <a:endParaRPr lang="en-US" sz="1400" b="1" dirty="0">
                        <a:solidFill>
                          <a:srgbClr val="000000"/>
                        </a:solidFill>
                        <a:uFill>
                          <a:solidFill>
                            <a:srgbClr val="000000"/>
                          </a:solidFill>
                        </a:uFill>
                        <a:latin typeface="Calibri"/>
                        <a:ea typeface="Calibri"/>
                        <a:cs typeface="Calibri"/>
                      </a:endParaRPr>
                    </a:p>
                  </a:txBody>
                  <a:tcPr marL="68580" marR="68580" marT="0" marB="0">
                    <a:solidFill>
                      <a:srgbClr val="BCFFDB">
                        <a:alpha val="60000"/>
                      </a:srgbClr>
                    </a:solidFill>
                  </a:tcPr>
                </a:tc>
                <a:tc>
                  <a:txBody>
                    <a:bodyPr/>
                    <a:lstStyle/>
                    <a:p>
                      <a:pPr marL="0" marR="0" algn="ctr">
                        <a:lnSpc>
                          <a:spcPct val="120000"/>
                        </a:lnSpc>
                        <a:spcBef>
                          <a:spcPts val="0"/>
                        </a:spcBef>
                        <a:spcAft>
                          <a:spcPts val="0"/>
                        </a:spcAft>
                        <a:tabLst>
                          <a:tab pos="2971800" algn="ctr"/>
                          <a:tab pos="5943600" algn="r"/>
                        </a:tabLst>
                      </a:pPr>
                      <a:r>
                        <a:rPr lang="ro-RO" sz="1400" b="1" dirty="0">
                          <a:uFill>
                            <a:solidFill>
                              <a:srgbClr val="000000"/>
                            </a:solidFill>
                          </a:uFill>
                        </a:rPr>
                        <a:t>6.665.358</a:t>
                      </a:r>
                      <a:endParaRPr lang="en-US" sz="1400" b="1" dirty="0">
                        <a:solidFill>
                          <a:srgbClr val="000000"/>
                        </a:solidFill>
                        <a:uFill>
                          <a:solidFill>
                            <a:srgbClr val="000000"/>
                          </a:solidFill>
                        </a:uFill>
                        <a:latin typeface="Calibri"/>
                        <a:ea typeface="Calibri"/>
                        <a:cs typeface="Calibri"/>
                      </a:endParaRPr>
                    </a:p>
                  </a:txBody>
                  <a:tcPr marL="68580" marR="68580" marT="0" marB="0" anchor="ctr">
                    <a:solidFill>
                      <a:srgbClr val="BCFFDB">
                        <a:alpha val="60000"/>
                      </a:srgbClr>
                    </a:solidFill>
                  </a:tcPr>
                </a:tc>
                <a:tc>
                  <a:txBody>
                    <a:bodyPr/>
                    <a:lstStyle/>
                    <a:p>
                      <a:pPr marL="0" marR="0" algn="ctr">
                        <a:lnSpc>
                          <a:spcPct val="120000"/>
                        </a:lnSpc>
                        <a:spcBef>
                          <a:spcPts val="0"/>
                        </a:spcBef>
                        <a:spcAft>
                          <a:spcPts val="0"/>
                        </a:spcAft>
                        <a:tabLst>
                          <a:tab pos="2971800" algn="ctr"/>
                          <a:tab pos="5943600" algn="r"/>
                        </a:tabLst>
                      </a:pPr>
                      <a:r>
                        <a:rPr lang="ro-RO" sz="1400" b="1" dirty="0">
                          <a:uFill>
                            <a:solidFill>
                              <a:srgbClr val="000000"/>
                            </a:solidFill>
                          </a:uFill>
                        </a:rPr>
                        <a:t>82,04%</a:t>
                      </a:r>
                      <a:endParaRPr lang="en-US" sz="1400" b="1" dirty="0">
                        <a:solidFill>
                          <a:srgbClr val="000000"/>
                        </a:solidFill>
                        <a:uFill>
                          <a:solidFill>
                            <a:srgbClr val="000000"/>
                          </a:solidFill>
                        </a:uFill>
                        <a:latin typeface="Calibri"/>
                        <a:ea typeface="Calibri"/>
                        <a:cs typeface="Calibri"/>
                      </a:endParaRPr>
                    </a:p>
                  </a:txBody>
                  <a:tcPr marL="68580" marR="68580" marT="0" marB="0" anchor="ctr">
                    <a:solidFill>
                      <a:srgbClr val="BCFFDB">
                        <a:alpha val="60000"/>
                      </a:srgbClr>
                    </a:solidFill>
                  </a:tcPr>
                </a:tc>
              </a:tr>
            </a:tbl>
          </a:graphicData>
        </a:graphic>
      </p:graphicFrame>
      <p:sp>
        <p:nvSpPr>
          <p:cNvPr id="36" name="Rectangle 1"/>
          <p:cNvSpPr>
            <a:spLocks noChangeArrowheads="1"/>
          </p:cNvSpPr>
          <p:nvPr/>
        </p:nvSpPr>
        <p:spPr bwMode="auto">
          <a:xfrm>
            <a:off x="5334000" y="1494710"/>
            <a:ext cx="3352800" cy="2929007"/>
          </a:xfrm>
          <a:prstGeom prst="rect">
            <a:avLst/>
          </a:prstGeom>
          <a:solidFill>
            <a:srgbClr val="DDE8F6">
              <a:alpha val="60000"/>
            </a:srgbClr>
          </a:solidFill>
          <a:ln>
            <a:no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ts val="1000"/>
              </a:spcAft>
              <a:buClrTx/>
              <a:buSzTx/>
              <a:buFontTx/>
              <a:buNone/>
              <a:tabLst>
                <a:tab pos="2790825" algn="l"/>
              </a:tabLst>
            </a:pPr>
            <a:r>
              <a:rPr kumimoji="0" lang="ro-RO" sz="1600" b="1" i="0" u="none" strike="noStrike" cap="none" normalizeH="0" baseline="0" dirty="0" smtClean="0">
                <a:ln>
                  <a:noFill/>
                </a:ln>
                <a:solidFill>
                  <a:schemeClr val="accent2"/>
                </a:solidFill>
                <a:effectLst/>
                <a:latin typeface="+mj-lt"/>
                <a:ea typeface="Calibri" pitchFamily="34" charset="0"/>
                <a:cs typeface="Calibri" pitchFamily="34" charset="0"/>
              </a:rPr>
              <a:t>13 societăţi de asigurare</a:t>
            </a:r>
            <a:r>
              <a:rPr kumimoji="0" lang="ro-RO" sz="1600" b="0" i="0" u="none" strike="noStrike" cap="none" normalizeH="0" baseline="0" dirty="0" smtClean="0">
                <a:ln>
                  <a:noFill/>
                </a:ln>
                <a:solidFill>
                  <a:schemeClr val="tx1"/>
                </a:solidFill>
                <a:effectLst/>
                <a:latin typeface="+mj-lt"/>
                <a:ea typeface="Calibri" pitchFamily="34" charset="0"/>
                <a:cs typeface="Calibri" pitchFamily="34" charset="0"/>
              </a:rPr>
              <a:t>, dintre care cinci asigurători compoziţi, acoperind o mare parte a sectorului de asigurări din România. </a:t>
            </a:r>
          </a:p>
          <a:p>
            <a:pPr lvl="0" algn="just" fontAlgn="base">
              <a:spcBef>
                <a:spcPct val="0"/>
              </a:spcBef>
              <a:spcAft>
                <a:spcPct val="0"/>
              </a:spcAft>
              <a:tabLst>
                <a:tab pos="2790825" algn="l"/>
              </a:tabLst>
            </a:pPr>
            <a:r>
              <a:rPr lang="ro-RO" sz="1600" b="1" dirty="0" smtClean="0">
                <a:solidFill>
                  <a:schemeClr val="tx1"/>
                </a:solidFill>
                <a:ea typeface="Calibri" pitchFamily="34" charset="0"/>
                <a:cs typeface="Calibri" pitchFamily="34" charset="0"/>
              </a:rPr>
              <a:t>Criterii de selectie:</a:t>
            </a:r>
          </a:p>
          <a:p>
            <a:pPr algn="just" eaLnBrk="0" fontAlgn="base" hangingPunct="0">
              <a:spcBef>
                <a:spcPct val="0"/>
              </a:spcBef>
              <a:spcAft>
                <a:spcPct val="0"/>
              </a:spcAft>
              <a:buFontTx/>
              <a:buChar char="•"/>
              <a:tabLst>
                <a:tab pos="2790825" algn="l"/>
              </a:tabLst>
            </a:pPr>
            <a:r>
              <a:rPr lang="ro-RO" sz="1600" dirty="0" smtClean="0">
                <a:ea typeface="Calibri" pitchFamily="34" charset="0"/>
                <a:cs typeface="Calibri" pitchFamily="34" charset="0"/>
              </a:rPr>
              <a:t>   cota de piaţă în baza primelor brute subscrise la sfârşitul anului 2013; </a:t>
            </a:r>
            <a:endParaRPr lang="en-US" sz="1600" dirty="0" smtClean="0">
              <a:ea typeface="Calibri" pitchFamily="34" charset="0"/>
              <a:cs typeface="Calibri" pitchFamily="34" charset="0"/>
            </a:endParaRPr>
          </a:p>
          <a:p>
            <a:pPr lvl="0" algn="just" eaLnBrk="0" fontAlgn="base" hangingPunct="0">
              <a:spcBef>
                <a:spcPct val="0"/>
              </a:spcBef>
              <a:spcAft>
                <a:spcPct val="0"/>
              </a:spcAft>
              <a:buFontTx/>
              <a:buChar char="•"/>
              <a:tabLst>
                <a:tab pos="2790825" algn="l"/>
              </a:tabLst>
            </a:pPr>
            <a:r>
              <a:rPr lang="ro-RO" sz="1600" dirty="0" smtClean="0">
                <a:ea typeface="Calibri" pitchFamily="34" charset="0"/>
                <a:cs typeface="Calibri" pitchFamily="34" charset="0"/>
              </a:rPr>
              <a:t>   specificitatea portofoliului de asigurări al acestora;</a:t>
            </a:r>
            <a:endParaRPr lang="en-US" sz="1050" dirty="0" smtClean="0">
              <a:cs typeface="Arial" pitchFamily="34" charset="0"/>
            </a:endParaRPr>
          </a:p>
          <a:p>
            <a:pPr lvl="0" algn="just" eaLnBrk="0" fontAlgn="base" hangingPunct="0">
              <a:spcBef>
                <a:spcPct val="0"/>
              </a:spcBef>
              <a:spcAft>
                <a:spcPct val="0"/>
              </a:spcAft>
              <a:buFontTx/>
              <a:buChar char="•"/>
              <a:tabLst>
                <a:tab pos="2790825" algn="l"/>
              </a:tabLst>
            </a:pPr>
            <a:r>
              <a:rPr lang="ro-RO" sz="1600" dirty="0" smtClean="0">
                <a:ea typeface="Calibri" pitchFamily="34" charset="0"/>
                <a:cs typeface="Calibri" pitchFamily="34" charset="0"/>
              </a:rPr>
              <a:t>   structura acţionariatului. </a:t>
            </a:r>
            <a:endParaRPr kumimoji="0" lang="ro-RO" sz="1600" b="0" i="0" u="none" strike="noStrike" cap="none" normalizeH="0" baseline="0" dirty="0" smtClean="0">
              <a:ln>
                <a:noFill/>
              </a:ln>
              <a:solidFill>
                <a:schemeClr val="tx1"/>
              </a:solidFill>
              <a:effectLst/>
              <a:latin typeface="+mj-lt"/>
              <a:ea typeface="Calibri" pitchFamily="34" charset="0"/>
              <a:cs typeface="Calibri" pitchFamily="34" charset="0"/>
            </a:endParaRPr>
          </a:p>
        </p:txBody>
      </p:sp>
      <p:sp>
        <p:nvSpPr>
          <p:cNvPr id="38" name="Rectangle 37"/>
          <p:cNvSpPr/>
          <p:nvPr/>
        </p:nvSpPr>
        <p:spPr>
          <a:xfrm>
            <a:off x="5334000" y="4734580"/>
            <a:ext cx="3352800" cy="584775"/>
          </a:xfrm>
          <a:prstGeom prst="rect">
            <a:avLst/>
          </a:prstGeom>
          <a:solidFill>
            <a:srgbClr val="DDE8F6">
              <a:alpha val="60000"/>
            </a:srgb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lvl="0" algn="just" fontAlgn="base">
              <a:spcBef>
                <a:spcPct val="0"/>
              </a:spcBef>
              <a:spcAft>
                <a:spcPct val="0"/>
              </a:spcAft>
              <a:tabLst>
                <a:tab pos="2790825" algn="l"/>
              </a:tabLst>
            </a:pPr>
            <a:r>
              <a:rPr lang="ro-RO" sz="1600" b="1" dirty="0" smtClean="0">
                <a:solidFill>
                  <a:schemeClr val="accent2"/>
                </a:solidFill>
                <a:ea typeface="Calibri" pitchFamily="34" charset="0"/>
                <a:cs typeface="Calibri" pitchFamily="34" charset="0"/>
              </a:rPr>
              <a:t>Auditori: </a:t>
            </a:r>
            <a:r>
              <a:rPr lang="ro-RO" sz="1600" b="1" dirty="0" smtClean="0">
                <a:solidFill>
                  <a:schemeClr val="tx1"/>
                </a:solidFill>
                <a:ea typeface="Calibri" pitchFamily="34" charset="0"/>
                <a:cs typeface="Calibri" pitchFamily="34" charset="0"/>
              </a:rPr>
              <a:t>Deloitte, Ernst &amp; Young, KPMG, Mazars, PWC</a:t>
            </a:r>
          </a:p>
        </p:txBody>
      </p:sp>
      <p:sp>
        <p:nvSpPr>
          <p:cNvPr id="39" name="Rectangle 38"/>
          <p:cNvSpPr/>
          <p:nvPr/>
        </p:nvSpPr>
        <p:spPr>
          <a:xfrm>
            <a:off x="5334000" y="5562600"/>
            <a:ext cx="3352800" cy="338554"/>
          </a:xfrm>
          <a:prstGeom prst="rect">
            <a:avLst/>
          </a:prstGeom>
          <a:solidFill>
            <a:srgbClr val="DDE8F6">
              <a:alpha val="60000"/>
            </a:srgb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lvl="0" algn="just" fontAlgn="base">
              <a:spcBef>
                <a:spcPct val="0"/>
              </a:spcBef>
              <a:spcAft>
                <a:spcPct val="0"/>
              </a:spcAft>
              <a:tabLst>
                <a:tab pos="2790825" algn="l"/>
              </a:tabLst>
            </a:pPr>
            <a:r>
              <a:rPr lang="ro-RO" sz="1600" b="1" dirty="0" smtClean="0">
                <a:solidFill>
                  <a:schemeClr val="accent2"/>
                </a:solidFill>
                <a:ea typeface="Calibri" pitchFamily="34" charset="0"/>
                <a:cs typeface="Calibri" pitchFamily="34" charset="0"/>
              </a:rPr>
              <a:t>Consultant: </a:t>
            </a:r>
            <a:r>
              <a:rPr lang="ro-RO" sz="1600" b="1" dirty="0" smtClean="0">
                <a:solidFill>
                  <a:schemeClr val="tx1"/>
                </a:solidFill>
                <a:ea typeface="Calibri" pitchFamily="34" charset="0"/>
                <a:cs typeface="Calibri" pitchFamily="34" charset="0"/>
              </a:rPr>
              <a:t>Milliman</a:t>
            </a:r>
            <a:endParaRPr lang="ro-RO" sz="2800" dirty="0" smtClean="0">
              <a:solidFill>
                <a:schemeClr val="tx1"/>
              </a:solidFill>
              <a:cs typeface="Arial" pitchFamily="34" charset="0"/>
            </a:endParaRPr>
          </a:p>
        </p:txBody>
      </p:sp>
      <p:grpSp>
        <p:nvGrpSpPr>
          <p:cNvPr id="10" name="Group 9"/>
          <p:cNvGrpSpPr/>
          <p:nvPr/>
        </p:nvGrpSpPr>
        <p:grpSpPr>
          <a:xfrm>
            <a:off x="152400" y="6400800"/>
            <a:ext cx="6934200" cy="304800"/>
            <a:chOff x="152400" y="6400800"/>
            <a:chExt cx="6934200" cy="304800"/>
          </a:xfrm>
        </p:grpSpPr>
        <p:sp>
          <p:nvSpPr>
            <p:cNvPr id="11" name="Pentagon 10"/>
            <p:cNvSpPr/>
            <p:nvPr/>
          </p:nvSpPr>
          <p:spPr>
            <a:xfrm>
              <a:off x="6248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12" name="Pentagon 11"/>
            <p:cNvSpPr/>
            <p:nvPr/>
          </p:nvSpPr>
          <p:spPr>
            <a:xfrm>
              <a:off x="56388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13" name="Pentagon 12"/>
            <p:cNvSpPr/>
            <p:nvPr/>
          </p:nvSpPr>
          <p:spPr>
            <a:xfrm>
              <a:off x="5029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 4</a:t>
              </a:r>
              <a:r>
                <a:rPr lang="en-US" sz="1100" b="1" dirty="0" smtClean="0">
                  <a:solidFill>
                    <a:schemeClr val="tx1"/>
                  </a:solidFill>
                </a:rPr>
                <a:t>.</a:t>
              </a:r>
              <a:endParaRPr lang="en-US" sz="1100" b="1" dirty="0">
                <a:solidFill>
                  <a:schemeClr val="tx1"/>
                </a:solidFill>
              </a:endParaRPr>
            </a:p>
          </p:txBody>
        </p:sp>
        <p:sp>
          <p:nvSpPr>
            <p:cNvPr id="15" name="Pentagon 14"/>
            <p:cNvSpPr/>
            <p:nvPr/>
          </p:nvSpPr>
          <p:spPr>
            <a:xfrm>
              <a:off x="44196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a:t>
              </a:r>
              <a:r>
                <a:rPr lang="en-US" sz="1100" b="1" dirty="0" smtClean="0">
                  <a:solidFill>
                    <a:schemeClr val="tx1"/>
                  </a:solidFill>
                </a:rPr>
                <a:t>.</a:t>
              </a:r>
              <a:endParaRPr lang="en-US" sz="1100" b="1" dirty="0">
                <a:solidFill>
                  <a:schemeClr val="tx1"/>
                </a:solidFill>
              </a:endParaRPr>
            </a:p>
          </p:txBody>
        </p:sp>
        <p:sp>
          <p:nvSpPr>
            <p:cNvPr id="16" name="Pentagon 15"/>
            <p:cNvSpPr/>
            <p:nvPr/>
          </p:nvSpPr>
          <p:spPr>
            <a:xfrm>
              <a:off x="3810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2.</a:t>
              </a:r>
              <a:endParaRPr lang="en-US" sz="1100" b="1" dirty="0">
                <a:solidFill>
                  <a:schemeClr val="tx1"/>
                </a:solidFill>
              </a:endParaRPr>
            </a:p>
          </p:txBody>
        </p:sp>
        <p:sp>
          <p:nvSpPr>
            <p:cNvPr id="18" name="Pentagon 17"/>
            <p:cNvSpPr/>
            <p:nvPr/>
          </p:nvSpPr>
          <p:spPr>
            <a:xfrm>
              <a:off x="152400" y="6400800"/>
              <a:ext cx="38862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0" algn="ctr"/>
              <a:r>
                <a:rPr lang="ro-RO" sz="1100" b="1" i="1" dirty="0" smtClean="0">
                  <a:solidFill>
                    <a:schemeClr val="tx1"/>
                  </a:solidFill>
                </a:rPr>
                <a:t>1. </a:t>
              </a:r>
              <a:r>
                <a:rPr lang="en-US" sz="1100" b="1" i="1" dirty="0" err="1" smtClean="0">
                  <a:solidFill>
                    <a:schemeClr val="tx1"/>
                  </a:solidFill>
                </a:rPr>
                <a:t>Cadrul</a:t>
              </a:r>
              <a:r>
                <a:rPr lang="en-US" sz="1100" b="1" i="1" dirty="0" smtClean="0">
                  <a:solidFill>
                    <a:schemeClr val="tx1"/>
                  </a:solidFill>
                </a:rPr>
                <a:t> general al </a:t>
              </a:r>
              <a:r>
                <a:rPr lang="en-US" sz="1100" b="1" i="1" dirty="0" err="1" smtClean="0">
                  <a:solidFill>
                    <a:schemeClr val="tx1"/>
                  </a:solidFill>
                </a:rPr>
                <a:t>exercițiului</a:t>
              </a:r>
              <a:r>
                <a:rPr lang="en-US" sz="1100" b="1" i="1" dirty="0" smtClean="0">
                  <a:solidFill>
                    <a:schemeClr val="tx1"/>
                  </a:solidFill>
                </a:rPr>
                <a:t> BSR </a:t>
              </a:r>
              <a:r>
                <a:rPr lang="en-US" sz="1100" b="1" i="1" dirty="0" err="1" smtClean="0">
                  <a:solidFill>
                    <a:schemeClr val="tx1"/>
                  </a:solidFill>
                </a:rPr>
                <a:t>și</a:t>
              </a:r>
              <a:r>
                <a:rPr lang="en-US" sz="1100" b="1" i="1" dirty="0" smtClean="0">
                  <a:solidFill>
                    <a:schemeClr val="tx1"/>
                  </a:solidFill>
                </a:rPr>
                <a:t> al </a:t>
              </a:r>
              <a:r>
                <a:rPr lang="en-US" sz="1100" b="1" i="1" dirty="0" err="1" smtClean="0">
                  <a:solidFill>
                    <a:schemeClr val="tx1"/>
                  </a:solidFill>
                </a:rPr>
                <a:t>Testului</a:t>
              </a:r>
              <a:r>
                <a:rPr lang="en-US" sz="1100" b="1" i="1" dirty="0" smtClean="0">
                  <a:solidFill>
                    <a:schemeClr val="tx1"/>
                  </a:solidFill>
                </a:rPr>
                <a:t> de </a:t>
              </a:r>
              <a:r>
                <a:rPr lang="en-US" sz="1100" b="1" i="1" dirty="0" err="1" smtClean="0">
                  <a:solidFill>
                    <a:schemeClr val="tx1"/>
                  </a:solidFill>
                </a:rPr>
                <a:t>Stres</a:t>
              </a:r>
              <a:endParaRPr lang="en-US" sz="1100" b="1" i="1" dirty="0" smtClean="0">
                <a:solidFill>
                  <a:schemeClr val="tx1"/>
                </a:solidFill>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r>
              <a:rPr lang="ro-RO" sz="2400" b="1" dirty="0" smtClean="0"/>
              <a:t>Exercițiul BSR: Scop și Obiective</a:t>
            </a:r>
            <a:endParaRPr lang="en-US" sz="2400" b="1" dirty="0"/>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sp>
        <p:nvSpPr>
          <p:cNvPr id="21" name="TextBox 20"/>
          <p:cNvSpPr txBox="1"/>
          <p:nvPr/>
        </p:nvSpPr>
        <p:spPr>
          <a:xfrm>
            <a:off x="457200" y="1143000"/>
            <a:ext cx="8229600" cy="120032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ro-RO" b="1" dirty="0" smtClean="0">
                <a:latin typeface="+mj-lt"/>
                <a:ea typeface="Calibri" pitchFamily="34" charset="0"/>
                <a:cs typeface="Calibri" pitchFamily="34" charset="0"/>
              </a:rPr>
              <a:t>Evaluarea acurateţii bilanţurilor contabile </a:t>
            </a:r>
            <a:r>
              <a:rPr lang="ro-RO" dirty="0" smtClean="0">
                <a:latin typeface="+mj-lt"/>
                <a:ea typeface="Calibri" pitchFamily="34" charset="0"/>
                <a:cs typeface="Calibri" pitchFamily="34" charset="0"/>
              </a:rPr>
              <a:t>ale societăţilor de asigurare participante, inclusiv </a:t>
            </a:r>
            <a:r>
              <a:rPr lang="ro-RO" b="1" dirty="0" smtClean="0">
                <a:latin typeface="+mj-lt"/>
                <a:ea typeface="Calibri" pitchFamily="34" charset="0"/>
                <a:cs typeface="Calibri" pitchFamily="34" charset="0"/>
              </a:rPr>
              <a:t>adecvarea rezervelor tehnice </a:t>
            </a:r>
            <a:r>
              <a:rPr lang="ro-RO" dirty="0" smtClean="0">
                <a:latin typeface="+mj-lt"/>
                <a:ea typeface="Calibri" pitchFamily="34" charset="0"/>
                <a:cs typeface="Calibri" pitchFamily="34" charset="0"/>
              </a:rPr>
              <a:t>şi </a:t>
            </a:r>
            <a:r>
              <a:rPr lang="ro-RO" b="1" dirty="0" smtClean="0">
                <a:latin typeface="+mj-lt"/>
                <a:ea typeface="Calibri" pitchFamily="34" charset="0"/>
                <a:cs typeface="Calibri" pitchFamily="34" charset="0"/>
              </a:rPr>
              <a:t>re-calcularea indicatorilor prudenţiali </a:t>
            </a:r>
            <a:r>
              <a:rPr lang="ro-RO" dirty="0" smtClean="0">
                <a:latin typeface="+mj-lt"/>
                <a:ea typeface="Calibri" pitchFamily="34" charset="0"/>
                <a:cs typeface="Calibri" pitchFamily="34" charset="0"/>
              </a:rPr>
              <a:t>în urma ajustărilor aplicate asupra bilanţurilor contabile anterioare BSR </a:t>
            </a:r>
            <a:r>
              <a:rPr lang="ro-RO" b="1" dirty="0" smtClean="0">
                <a:latin typeface="+mj-lt"/>
                <a:ea typeface="Calibri" pitchFamily="34" charset="0"/>
                <a:cs typeface="Calibri" pitchFamily="34" charset="0"/>
              </a:rPr>
              <a:t>(Solvabilitate I – bilanț ajustat, Solvabilitate II)</a:t>
            </a:r>
            <a:r>
              <a:rPr lang="ro-RO" dirty="0" smtClean="0">
                <a:latin typeface="+mj-lt"/>
                <a:ea typeface="Calibri" pitchFamily="34" charset="0"/>
                <a:cs typeface="Calibri" pitchFamily="34" charset="0"/>
              </a:rPr>
              <a:t>. </a:t>
            </a:r>
          </a:p>
        </p:txBody>
      </p:sp>
      <p:sp>
        <p:nvSpPr>
          <p:cNvPr id="25" name="TextBox 24"/>
          <p:cNvSpPr txBox="1"/>
          <p:nvPr/>
        </p:nvSpPr>
        <p:spPr>
          <a:xfrm>
            <a:off x="381000" y="2427506"/>
            <a:ext cx="8382000" cy="4278094"/>
          </a:xfrm>
          <a:prstGeom prst="rect">
            <a:avLst/>
          </a:prstGeom>
          <a:noFill/>
        </p:spPr>
        <p:txBody>
          <a:bodyPr wrap="square" rtlCol="0">
            <a:spAutoFit/>
          </a:bodyPr>
          <a:lstStyle/>
          <a:p>
            <a:pPr algn="just">
              <a:spcAft>
                <a:spcPts val="1500"/>
              </a:spcAft>
              <a:buFont typeface="Wingdings" pitchFamily="2" charset="2"/>
              <a:buChar char="q"/>
            </a:pPr>
            <a:r>
              <a:rPr lang="ro-RO" sz="1400" dirty="0" smtClean="0"/>
              <a:t>  </a:t>
            </a:r>
            <a:r>
              <a:rPr lang="ro-RO" sz="1600" b="1" dirty="0" smtClean="0"/>
              <a:t>analiza portofoliului de asigurări al societăților participante:  </a:t>
            </a:r>
            <a:r>
              <a:rPr lang="ro-RO" sz="1600" dirty="0" smtClean="0"/>
              <a:t>stabilirea obligațiilor care decurg din contractele de asigurare, evaluarea gradului de adecvare a rezervelor tehnice și furnizarea unei estimări motivate a valorii economice a acestora</a:t>
            </a:r>
            <a:endParaRPr lang="en-US" sz="1600" dirty="0" smtClean="0"/>
          </a:p>
          <a:p>
            <a:pPr algn="just">
              <a:spcAft>
                <a:spcPts val="1500"/>
              </a:spcAft>
              <a:buFont typeface="Wingdings" pitchFamily="2" charset="2"/>
              <a:buChar char="q"/>
            </a:pPr>
            <a:r>
              <a:rPr lang="ro-RO" sz="1600" dirty="0" smtClean="0"/>
              <a:t>  </a:t>
            </a:r>
            <a:r>
              <a:rPr lang="ro-RO" sz="1600" b="1" dirty="0" smtClean="0"/>
              <a:t>evaluarea eficienţei instrumentelor utilizate pentru transferul riscurilor </a:t>
            </a:r>
            <a:r>
              <a:rPr lang="ro-RO" sz="1600" dirty="0" smtClean="0"/>
              <a:t>la terțe părți cu privire la riscurile aferente contractelor de (re)asigurare subscrise de către societăţile de asigurare, incluzând contractele de reasigurare finită;</a:t>
            </a:r>
            <a:endParaRPr lang="en-US" sz="1600" dirty="0" smtClean="0"/>
          </a:p>
          <a:p>
            <a:pPr algn="just">
              <a:spcAft>
                <a:spcPts val="1500"/>
              </a:spcAft>
              <a:buFont typeface="Wingdings" pitchFamily="2" charset="2"/>
              <a:buChar char="q"/>
            </a:pPr>
            <a:r>
              <a:rPr lang="ro-RO" sz="1600" dirty="0" smtClean="0"/>
              <a:t>  </a:t>
            </a:r>
            <a:r>
              <a:rPr lang="ro-RO" sz="1600" b="1" dirty="0" smtClean="0"/>
              <a:t>evaluarea adecvării principiilor de recunoaștere și de evaluare aplicate pentru toate pasivele</a:t>
            </a:r>
            <a:r>
              <a:rPr lang="ro-RO" sz="1600" dirty="0" smtClean="0"/>
              <a:t>, nu doar pentru rezervele tehnice, și toate activele, nu doar pentru cele admise să acopere rezervele tehnice, cu un accent special pe impactul operațiunilor și tranzacțiilor cu persoane fizice sau juridice care se află în strânsă legătură cu societăţile de asigurare;</a:t>
            </a:r>
            <a:endParaRPr lang="en-US" sz="1600" dirty="0" smtClean="0"/>
          </a:p>
          <a:p>
            <a:pPr algn="just">
              <a:spcAft>
                <a:spcPts val="1500"/>
              </a:spcAft>
              <a:buFont typeface="Wingdings" pitchFamily="2" charset="2"/>
              <a:buChar char="q"/>
            </a:pPr>
            <a:r>
              <a:rPr lang="ro-RO" sz="1600" dirty="0" smtClean="0"/>
              <a:t>  </a:t>
            </a:r>
            <a:r>
              <a:rPr lang="ro-RO" sz="1600" b="1" dirty="0" smtClean="0"/>
              <a:t>evaluarea gradului de acoperire a rezervelor tehnice </a:t>
            </a:r>
            <a:r>
              <a:rPr lang="ro-RO" sz="1600" dirty="0" smtClean="0"/>
              <a:t>cu active admise pentru toate societăţile de asigurare participante şi a gradului de adecvare a fondurilor proprii ale societăţilor de asigurare participante la cerințele de solvabilitate, inclusiv in condiţii de scenarii adverse.</a:t>
            </a:r>
            <a:endParaRPr lang="en-US" sz="1600" dirty="0" smtClean="0"/>
          </a:p>
          <a:p>
            <a:pPr>
              <a:buFont typeface="Arial" pitchFamily="34" charset="0"/>
              <a:buChar char="•"/>
            </a:pPr>
            <a:endParaRPr lang="en-US" sz="1400" dirty="0"/>
          </a:p>
        </p:txBody>
      </p:sp>
      <p:grpSp>
        <p:nvGrpSpPr>
          <p:cNvPr id="9" name="Group 8"/>
          <p:cNvGrpSpPr/>
          <p:nvPr/>
        </p:nvGrpSpPr>
        <p:grpSpPr>
          <a:xfrm>
            <a:off x="152400" y="6400800"/>
            <a:ext cx="6934200" cy="304800"/>
            <a:chOff x="152400" y="6400800"/>
            <a:chExt cx="6934200" cy="304800"/>
          </a:xfrm>
        </p:grpSpPr>
        <p:sp>
          <p:nvSpPr>
            <p:cNvPr id="10" name="Pentagon 9"/>
            <p:cNvSpPr/>
            <p:nvPr/>
          </p:nvSpPr>
          <p:spPr>
            <a:xfrm>
              <a:off x="6248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11" name="Pentagon 10"/>
            <p:cNvSpPr/>
            <p:nvPr/>
          </p:nvSpPr>
          <p:spPr>
            <a:xfrm>
              <a:off x="56388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12" name="Pentagon 11"/>
            <p:cNvSpPr/>
            <p:nvPr/>
          </p:nvSpPr>
          <p:spPr>
            <a:xfrm>
              <a:off x="5029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 4</a:t>
              </a:r>
              <a:r>
                <a:rPr lang="en-US" sz="1100" b="1" dirty="0" smtClean="0">
                  <a:solidFill>
                    <a:schemeClr val="tx1"/>
                  </a:solidFill>
                </a:rPr>
                <a:t>.</a:t>
              </a:r>
              <a:endParaRPr lang="en-US" sz="1100" b="1" dirty="0">
                <a:solidFill>
                  <a:schemeClr val="tx1"/>
                </a:solidFill>
              </a:endParaRPr>
            </a:p>
          </p:txBody>
        </p:sp>
        <p:sp>
          <p:nvSpPr>
            <p:cNvPr id="13" name="Pentagon 12"/>
            <p:cNvSpPr/>
            <p:nvPr/>
          </p:nvSpPr>
          <p:spPr>
            <a:xfrm>
              <a:off x="44196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a:t>
              </a:r>
              <a:r>
                <a:rPr lang="en-US" sz="1100" b="1" dirty="0" smtClean="0">
                  <a:solidFill>
                    <a:schemeClr val="tx1"/>
                  </a:solidFill>
                </a:rPr>
                <a:t>.</a:t>
              </a:r>
              <a:endParaRPr lang="en-US" sz="1100" b="1" dirty="0">
                <a:solidFill>
                  <a:schemeClr val="tx1"/>
                </a:solidFill>
              </a:endParaRPr>
            </a:p>
          </p:txBody>
        </p:sp>
        <p:sp>
          <p:nvSpPr>
            <p:cNvPr id="15" name="Pentagon 14"/>
            <p:cNvSpPr/>
            <p:nvPr/>
          </p:nvSpPr>
          <p:spPr>
            <a:xfrm>
              <a:off x="3810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2.</a:t>
              </a:r>
              <a:endParaRPr lang="en-US" sz="1100" b="1" dirty="0">
                <a:solidFill>
                  <a:schemeClr val="tx1"/>
                </a:solidFill>
              </a:endParaRPr>
            </a:p>
          </p:txBody>
        </p:sp>
        <p:sp>
          <p:nvSpPr>
            <p:cNvPr id="16" name="Pentagon 15"/>
            <p:cNvSpPr/>
            <p:nvPr/>
          </p:nvSpPr>
          <p:spPr>
            <a:xfrm>
              <a:off x="152400" y="6400800"/>
              <a:ext cx="38862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0" algn="ctr"/>
              <a:r>
                <a:rPr lang="ro-RO" sz="1100" b="1" i="1" dirty="0" smtClean="0">
                  <a:solidFill>
                    <a:schemeClr val="tx1"/>
                  </a:solidFill>
                </a:rPr>
                <a:t>1. </a:t>
              </a:r>
              <a:r>
                <a:rPr lang="en-US" sz="1100" b="1" i="1" dirty="0" err="1" smtClean="0">
                  <a:solidFill>
                    <a:schemeClr val="tx1"/>
                  </a:solidFill>
                </a:rPr>
                <a:t>Cadrul</a:t>
              </a:r>
              <a:r>
                <a:rPr lang="en-US" sz="1100" b="1" i="1" dirty="0" smtClean="0">
                  <a:solidFill>
                    <a:schemeClr val="tx1"/>
                  </a:solidFill>
                </a:rPr>
                <a:t> general al </a:t>
              </a:r>
              <a:r>
                <a:rPr lang="en-US" sz="1100" b="1" i="1" dirty="0" err="1" smtClean="0">
                  <a:solidFill>
                    <a:schemeClr val="tx1"/>
                  </a:solidFill>
                </a:rPr>
                <a:t>exercițiului</a:t>
              </a:r>
              <a:r>
                <a:rPr lang="en-US" sz="1100" b="1" i="1" dirty="0" smtClean="0">
                  <a:solidFill>
                    <a:schemeClr val="tx1"/>
                  </a:solidFill>
                </a:rPr>
                <a:t> BSR </a:t>
              </a:r>
              <a:r>
                <a:rPr lang="en-US" sz="1100" b="1" i="1" dirty="0" err="1" smtClean="0">
                  <a:solidFill>
                    <a:schemeClr val="tx1"/>
                  </a:solidFill>
                </a:rPr>
                <a:t>și</a:t>
              </a:r>
              <a:r>
                <a:rPr lang="en-US" sz="1100" b="1" i="1" dirty="0" smtClean="0">
                  <a:solidFill>
                    <a:schemeClr val="tx1"/>
                  </a:solidFill>
                </a:rPr>
                <a:t> al </a:t>
              </a:r>
              <a:r>
                <a:rPr lang="en-US" sz="1100" b="1" i="1" dirty="0" err="1" smtClean="0">
                  <a:solidFill>
                    <a:schemeClr val="tx1"/>
                  </a:solidFill>
                </a:rPr>
                <a:t>Testului</a:t>
              </a:r>
              <a:r>
                <a:rPr lang="en-US" sz="1100" b="1" i="1" dirty="0" smtClean="0">
                  <a:solidFill>
                    <a:schemeClr val="tx1"/>
                  </a:solidFill>
                </a:rPr>
                <a:t> de </a:t>
              </a:r>
              <a:r>
                <a:rPr lang="en-US" sz="1100" b="1" i="1" dirty="0" err="1" smtClean="0">
                  <a:solidFill>
                    <a:schemeClr val="tx1"/>
                  </a:solidFill>
                </a:rPr>
                <a:t>Stres</a:t>
              </a:r>
              <a:endParaRPr lang="en-US" sz="1100" b="1" i="1" dirty="0" smtClean="0">
                <a:solidFill>
                  <a:schemeClr val="tx1"/>
                </a:solidFill>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8600"/>
            <a:ext cx="8229600" cy="563562"/>
          </a:xfrm>
        </p:spPr>
        <p:txBody>
          <a:bodyPr>
            <a:noAutofit/>
          </a:bodyPr>
          <a:lstStyle/>
          <a:p>
            <a:r>
              <a:rPr lang="ro-RO" sz="2400" b="1" dirty="0" smtClean="0"/>
              <a:t>Testul de Stres: Scop și Obiective</a:t>
            </a:r>
            <a:endParaRPr lang="en-US" sz="2400" b="1" dirty="0"/>
          </a:p>
        </p:txBody>
      </p:sp>
      <p:pic>
        <p:nvPicPr>
          <p:cNvPr id="14" name="Picture 2" descr="C:\Users\mbutoianu\Desktop\DESKTOP IULIE 2014\LOGO ASF\ASF ENGLEZA.png"/>
          <p:cNvPicPr>
            <a:picLocks noChangeAspect="1" noChangeArrowheads="1"/>
          </p:cNvPicPr>
          <p:nvPr/>
        </p:nvPicPr>
        <p:blipFill>
          <a:blip r:embed="rId2" cstate="print">
            <a:clrChange>
              <a:clrFrom>
                <a:srgbClr val="FDFFFF"/>
              </a:clrFrom>
              <a:clrTo>
                <a:srgbClr val="FDFFFF">
                  <a:alpha val="0"/>
                </a:srgbClr>
              </a:clrTo>
            </a:clrChange>
          </a:blip>
          <a:srcRect/>
          <a:stretch>
            <a:fillRect/>
          </a:stretch>
        </p:blipFill>
        <p:spPr bwMode="auto">
          <a:xfrm>
            <a:off x="7315200" y="6324600"/>
            <a:ext cx="1447800" cy="491351"/>
          </a:xfrm>
          <a:prstGeom prst="rect">
            <a:avLst/>
          </a:prstGeom>
          <a:noFill/>
        </p:spPr>
      </p:pic>
      <p:sp>
        <p:nvSpPr>
          <p:cNvPr id="8" name="Rectangle 7"/>
          <p:cNvSpPr/>
          <p:nvPr/>
        </p:nvSpPr>
        <p:spPr>
          <a:xfrm>
            <a:off x="0" y="6248400"/>
            <a:ext cx="9144000" cy="6096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0" descr="http://www.ziuaconstanta.ro/images/stories/2015/02/03/Loredana%20D/autoritatea-de-supraveghere-financiara-ASF.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045462" y="6172200"/>
            <a:ext cx="1098538" cy="685800"/>
          </a:xfrm>
          <a:prstGeom prst="rect">
            <a:avLst/>
          </a:prstGeom>
          <a:noFill/>
        </p:spPr>
      </p:pic>
      <p:sp>
        <p:nvSpPr>
          <p:cNvPr id="24" name="TextBox 23"/>
          <p:cNvSpPr txBox="1"/>
          <p:nvPr/>
        </p:nvSpPr>
        <p:spPr>
          <a:xfrm>
            <a:off x="838200" y="1371600"/>
            <a:ext cx="7848600" cy="1477328"/>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buFont typeface="Wingdings" pitchFamily="2" charset="2"/>
              <a:buChar char="§"/>
            </a:pPr>
            <a:r>
              <a:rPr lang="ro-RO" b="1" dirty="0" smtClean="0">
                <a:latin typeface="+mj-lt"/>
                <a:ea typeface="Calibri" pitchFamily="34" charset="0"/>
                <a:cs typeface="Calibri" pitchFamily="34" charset="0"/>
              </a:rPr>
              <a:t>  </a:t>
            </a:r>
            <a:r>
              <a:rPr lang="ro-RO" dirty="0" smtClean="0">
                <a:solidFill>
                  <a:schemeClr val="tx1"/>
                </a:solidFill>
                <a:latin typeface="+mj-lt"/>
                <a:ea typeface="Calibri" pitchFamily="34" charset="0"/>
                <a:cs typeface="Times New Roman" pitchFamily="18" charset="0"/>
              </a:rPr>
              <a:t>Evaluarea </a:t>
            </a:r>
            <a:r>
              <a:rPr lang="ro-RO" b="1" dirty="0" smtClean="0">
                <a:solidFill>
                  <a:schemeClr val="tx1"/>
                </a:solidFill>
                <a:latin typeface="+mj-lt"/>
                <a:ea typeface="Calibri" pitchFamily="34" charset="0"/>
                <a:cs typeface="Times New Roman" pitchFamily="18" charset="0"/>
              </a:rPr>
              <a:t>rezistenţei societăţilor de asigurare la scenarii de stres </a:t>
            </a:r>
            <a:r>
              <a:rPr lang="ro-RO" dirty="0" smtClean="0">
                <a:solidFill>
                  <a:schemeClr val="tx1"/>
                </a:solidFill>
                <a:latin typeface="+mj-lt"/>
                <a:ea typeface="Calibri" pitchFamily="34" charset="0"/>
                <a:cs typeface="Times New Roman" pitchFamily="18" charset="0"/>
              </a:rPr>
              <a:t>(pornind de la bilanțul conform </a:t>
            </a:r>
            <a:r>
              <a:rPr lang="ro-RO" dirty="0" smtClean="0">
                <a:solidFill>
                  <a:schemeClr val="tx1"/>
                </a:solidFill>
                <a:latin typeface="+mj-lt"/>
                <a:ea typeface="Calibri" pitchFamily="34" charset="0"/>
                <a:cs typeface="Times New Roman" pitchFamily="18" charset="0"/>
              </a:rPr>
              <a:t>regimului </a:t>
            </a:r>
            <a:r>
              <a:rPr lang="ro-RO" b="1" dirty="0" smtClean="0">
                <a:solidFill>
                  <a:schemeClr val="tx1"/>
                </a:solidFill>
                <a:latin typeface="+mj-lt"/>
                <a:ea typeface="Calibri" pitchFamily="34" charset="0"/>
                <a:cs typeface="Times New Roman" pitchFamily="18" charset="0"/>
              </a:rPr>
              <a:t>Solvabilitate II</a:t>
            </a:r>
            <a:r>
              <a:rPr lang="ro-RO" dirty="0" smtClean="0">
                <a:solidFill>
                  <a:schemeClr val="tx1"/>
                </a:solidFill>
                <a:latin typeface="+mj-lt"/>
                <a:ea typeface="Calibri" pitchFamily="34" charset="0"/>
                <a:cs typeface="Times New Roman" pitchFamily="18" charset="0"/>
              </a:rPr>
              <a:t>)</a:t>
            </a:r>
          </a:p>
          <a:p>
            <a:pPr algn="just">
              <a:buFont typeface="Wingdings" pitchFamily="2" charset="2"/>
              <a:buChar char="§"/>
            </a:pPr>
            <a:r>
              <a:rPr lang="ro-RO" dirty="0" smtClean="0"/>
              <a:t>  Evaluarea conformării societăţilor de asigurare cu cerinţele de capital ale regimului Solvabilitate II (şi anume </a:t>
            </a:r>
            <a:r>
              <a:rPr lang="ro-RO" b="1" dirty="0" smtClean="0"/>
              <a:t>Cerința de Capital Minim </a:t>
            </a:r>
            <a:r>
              <a:rPr lang="ro-RO" dirty="0" smtClean="0"/>
              <a:t>şi </a:t>
            </a:r>
            <a:r>
              <a:rPr lang="ro-RO" b="1" dirty="0" smtClean="0"/>
              <a:t>Cerința de Capital de Solvabilitate</a:t>
            </a:r>
            <a:r>
              <a:rPr lang="ro-RO" dirty="0" smtClean="0"/>
              <a:t>) atât inainte, cât şi după testarea la stres.</a:t>
            </a:r>
            <a:endParaRPr lang="ro-RO" dirty="0" smtClean="0">
              <a:latin typeface="+mj-lt"/>
              <a:ea typeface="Calibri" pitchFamily="34" charset="0"/>
              <a:cs typeface="Calibri" pitchFamily="34" charset="0"/>
            </a:endParaRPr>
          </a:p>
        </p:txBody>
      </p:sp>
      <p:graphicFrame>
        <p:nvGraphicFramePr>
          <p:cNvPr id="16" name="Diagram 15"/>
          <p:cNvGraphicFramePr/>
          <p:nvPr/>
        </p:nvGraphicFramePr>
        <p:xfrm>
          <a:off x="1600200" y="2971800"/>
          <a:ext cx="6096000" cy="152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9" name="Group 8"/>
          <p:cNvGrpSpPr/>
          <p:nvPr/>
        </p:nvGrpSpPr>
        <p:grpSpPr>
          <a:xfrm>
            <a:off x="152400" y="6400800"/>
            <a:ext cx="6934200" cy="304800"/>
            <a:chOff x="152400" y="6400800"/>
            <a:chExt cx="6934200" cy="304800"/>
          </a:xfrm>
        </p:grpSpPr>
        <p:sp>
          <p:nvSpPr>
            <p:cNvPr id="10" name="Pentagon 9"/>
            <p:cNvSpPr/>
            <p:nvPr/>
          </p:nvSpPr>
          <p:spPr>
            <a:xfrm>
              <a:off x="62484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6</a:t>
              </a:r>
              <a:r>
                <a:rPr lang="en-US" sz="1100" b="1" dirty="0" smtClean="0">
                  <a:solidFill>
                    <a:schemeClr val="tx1"/>
                  </a:solidFill>
                </a:rPr>
                <a:t>.</a:t>
              </a:r>
              <a:endParaRPr lang="en-US" sz="1100" b="1" dirty="0">
                <a:solidFill>
                  <a:schemeClr val="tx1"/>
                </a:solidFill>
              </a:endParaRPr>
            </a:p>
          </p:txBody>
        </p:sp>
        <p:sp>
          <p:nvSpPr>
            <p:cNvPr id="11" name="Pentagon 10"/>
            <p:cNvSpPr/>
            <p:nvPr/>
          </p:nvSpPr>
          <p:spPr>
            <a:xfrm>
              <a:off x="56388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5</a:t>
              </a:r>
              <a:r>
                <a:rPr lang="en-US" sz="1100" b="1" dirty="0" smtClean="0">
                  <a:solidFill>
                    <a:schemeClr val="tx1"/>
                  </a:solidFill>
                </a:rPr>
                <a:t>.</a:t>
              </a:r>
              <a:endParaRPr lang="en-US" sz="1100" b="1" dirty="0">
                <a:solidFill>
                  <a:schemeClr val="tx1"/>
                </a:solidFill>
              </a:endParaRPr>
            </a:p>
          </p:txBody>
        </p:sp>
        <p:sp>
          <p:nvSpPr>
            <p:cNvPr id="12" name="Pentagon 11"/>
            <p:cNvSpPr/>
            <p:nvPr/>
          </p:nvSpPr>
          <p:spPr>
            <a:xfrm>
              <a:off x="50292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 4</a:t>
              </a:r>
              <a:r>
                <a:rPr lang="en-US" sz="1100" b="1" dirty="0" smtClean="0">
                  <a:solidFill>
                    <a:schemeClr val="tx1"/>
                  </a:solidFill>
                </a:rPr>
                <a:t>.</a:t>
              </a:r>
              <a:endParaRPr lang="en-US" sz="1100" b="1" dirty="0">
                <a:solidFill>
                  <a:schemeClr val="tx1"/>
                </a:solidFill>
              </a:endParaRPr>
            </a:p>
          </p:txBody>
        </p:sp>
        <p:sp>
          <p:nvSpPr>
            <p:cNvPr id="13" name="Pentagon 12"/>
            <p:cNvSpPr/>
            <p:nvPr/>
          </p:nvSpPr>
          <p:spPr>
            <a:xfrm>
              <a:off x="44196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100" b="1" dirty="0" smtClean="0">
                  <a:solidFill>
                    <a:schemeClr val="tx1"/>
                  </a:solidFill>
                </a:rPr>
                <a:t>3</a:t>
              </a:r>
              <a:r>
                <a:rPr lang="en-US" sz="1100" b="1" dirty="0" smtClean="0">
                  <a:solidFill>
                    <a:schemeClr val="tx1"/>
                  </a:solidFill>
                </a:rPr>
                <a:t>.</a:t>
              </a:r>
              <a:endParaRPr lang="en-US" sz="1100" b="1" dirty="0">
                <a:solidFill>
                  <a:schemeClr val="tx1"/>
                </a:solidFill>
              </a:endParaRPr>
            </a:p>
          </p:txBody>
        </p:sp>
        <p:sp>
          <p:nvSpPr>
            <p:cNvPr id="15" name="Pentagon 14"/>
            <p:cNvSpPr/>
            <p:nvPr/>
          </p:nvSpPr>
          <p:spPr>
            <a:xfrm>
              <a:off x="3810000" y="6400800"/>
              <a:ext cx="838200" cy="304800"/>
            </a:xfrm>
            <a:prstGeom prst="homePlate">
              <a:avLst/>
            </a:prstGeom>
            <a:solidFill>
              <a:schemeClr val="accent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2.</a:t>
              </a:r>
              <a:endParaRPr lang="en-US" sz="1100" b="1" dirty="0">
                <a:solidFill>
                  <a:schemeClr val="tx1"/>
                </a:solidFill>
              </a:endParaRPr>
            </a:p>
          </p:txBody>
        </p:sp>
        <p:sp>
          <p:nvSpPr>
            <p:cNvPr id="18" name="Pentagon 17"/>
            <p:cNvSpPr/>
            <p:nvPr/>
          </p:nvSpPr>
          <p:spPr>
            <a:xfrm>
              <a:off x="152400" y="6400800"/>
              <a:ext cx="3886200" cy="304800"/>
            </a:xfrm>
            <a:prstGeom prst="homePlate">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0" algn="ctr"/>
              <a:r>
                <a:rPr lang="ro-RO" sz="1100" b="1" i="1" dirty="0" smtClean="0">
                  <a:solidFill>
                    <a:schemeClr val="tx1"/>
                  </a:solidFill>
                </a:rPr>
                <a:t>1. </a:t>
              </a:r>
              <a:r>
                <a:rPr lang="en-US" sz="1100" b="1" i="1" dirty="0" err="1" smtClean="0">
                  <a:solidFill>
                    <a:schemeClr val="tx1"/>
                  </a:solidFill>
                </a:rPr>
                <a:t>Cadrul</a:t>
              </a:r>
              <a:r>
                <a:rPr lang="en-US" sz="1100" b="1" i="1" dirty="0" smtClean="0">
                  <a:solidFill>
                    <a:schemeClr val="tx1"/>
                  </a:solidFill>
                </a:rPr>
                <a:t> general al </a:t>
              </a:r>
              <a:r>
                <a:rPr lang="en-US" sz="1100" b="1" i="1" dirty="0" err="1" smtClean="0">
                  <a:solidFill>
                    <a:schemeClr val="tx1"/>
                  </a:solidFill>
                </a:rPr>
                <a:t>exercițiului</a:t>
              </a:r>
              <a:r>
                <a:rPr lang="en-US" sz="1100" b="1" i="1" dirty="0" smtClean="0">
                  <a:solidFill>
                    <a:schemeClr val="tx1"/>
                  </a:solidFill>
                </a:rPr>
                <a:t> BSR </a:t>
              </a:r>
              <a:r>
                <a:rPr lang="en-US" sz="1100" b="1" i="1" dirty="0" err="1" smtClean="0">
                  <a:solidFill>
                    <a:schemeClr val="tx1"/>
                  </a:solidFill>
                </a:rPr>
                <a:t>și</a:t>
              </a:r>
              <a:r>
                <a:rPr lang="en-US" sz="1100" b="1" i="1" dirty="0" smtClean="0">
                  <a:solidFill>
                    <a:schemeClr val="tx1"/>
                  </a:solidFill>
                </a:rPr>
                <a:t> al </a:t>
              </a:r>
              <a:r>
                <a:rPr lang="en-US" sz="1100" b="1" i="1" dirty="0" err="1" smtClean="0">
                  <a:solidFill>
                    <a:schemeClr val="tx1"/>
                  </a:solidFill>
                </a:rPr>
                <a:t>Testului</a:t>
              </a:r>
              <a:r>
                <a:rPr lang="en-US" sz="1100" b="1" i="1" dirty="0" smtClean="0">
                  <a:solidFill>
                    <a:schemeClr val="tx1"/>
                  </a:solidFill>
                </a:rPr>
                <a:t> de </a:t>
              </a:r>
              <a:r>
                <a:rPr lang="en-US" sz="1100" b="1" i="1" dirty="0" err="1" smtClean="0">
                  <a:solidFill>
                    <a:schemeClr val="tx1"/>
                  </a:solidFill>
                </a:rPr>
                <a:t>Stres</a:t>
              </a:r>
              <a:endParaRPr lang="en-US" sz="1100" b="1" i="1" dirty="0" smtClean="0">
                <a:solidFill>
                  <a:schemeClr val="tx1"/>
                </a:solidFill>
              </a:endParaRPr>
            </a:p>
          </p:txBody>
        </p:sp>
      </p:grpSp>
      <p:sp>
        <p:nvSpPr>
          <p:cNvPr id="19" name="Rectangle 18"/>
          <p:cNvSpPr/>
          <p:nvPr/>
        </p:nvSpPr>
        <p:spPr>
          <a:xfrm>
            <a:off x="1600200" y="4572000"/>
            <a:ext cx="2819400" cy="1600200"/>
          </a:xfrm>
          <a:prstGeom prst="rect">
            <a:avLst/>
          </a:prstGeom>
          <a:solidFill>
            <a:srgbClr val="DDE8F6"/>
          </a:solidFill>
          <a:ln>
            <a:solidFill>
              <a:srgbClr val="D1DB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ysClr val="windowText" lastClr="000000"/>
                </a:solidFill>
              </a:rPr>
              <a:t>Factor cu impact major:</a:t>
            </a:r>
          </a:p>
          <a:p>
            <a:pPr algn="ctr">
              <a:buFont typeface="Arial" pitchFamily="34" charset="0"/>
              <a:buChar char="•"/>
            </a:pPr>
            <a:r>
              <a:rPr lang="ro-RO" sz="1600" b="1" dirty="0" smtClean="0">
                <a:solidFill>
                  <a:sysClr val="windowText" lastClr="000000"/>
                </a:solidFill>
              </a:rPr>
              <a:t>  P</a:t>
            </a:r>
            <a:r>
              <a:rPr lang="en-US" sz="1600" b="1" dirty="0" err="1" smtClean="0">
                <a:solidFill>
                  <a:sysClr val="windowText" lastClr="000000"/>
                </a:solidFill>
              </a:rPr>
              <a:t>osibila</a:t>
            </a:r>
            <a:r>
              <a:rPr lang="en-US" sz="1600" b="1" dirty="0" smtClean="0">
                <a:solidFill>
                  <a:sysClr val="windowText" lastClr="000000"/>
                </a:solidFill>
              </a:rPr>
              <a:t> </a:t>
            </a:r>
            <a:r>
              <a:rPr lang="en-US" sz="1600" b="1" dirty="0" err="1" smtClean="0">
                <a:solidFill>
                  <a:sysClr val="windowText" lastClr="000000"/>
                </a:solidFill>
              </a:rPr>
              <a:t>insolven</a:t>
            </a:r>
            <a:r>
              <a:rPr lang="ro-RO" sz="1600" b="1" dirty="0" smtClean="0">
                <a:solidFill>
                  <a:sysClr val="windowText" lastClr="000000"/>
                </a:solidFill>
              </a:rPr>
              <a:t>ță</a:t>
            </a:r>
            <a:r>
              <a:rPr lang="en-US" sz="1600" b="1" dirty="0" smtClean="0">
                <a:solidFill>
                  <a:sysClr val="windowText" lastClr="000000"/>
                </a:solidFill>
              </a:rPr>
              <a:t> a </a:t>
            </a:r>
            <a:r>
              <a:rPr lang="en-US" sz="1600" b="1" dirty="0" err="1" smtClean="0">
                <a:solidFill>
                  <a:sysClr val="windowText" lastClr="000000"/>
                </a:solidFill>
              </a:rPr>
              <a:t>unui</a:t>
            </a:r>
            <a:r>
              <a:rPr lang="en-US" sz="1600" b="1" dirty="0" smtClean="0">
                <a:solidFill>
                  <a:sysClr val="windowText" lastClr="000000"/>
                </a:solidFill>
              </a:rPr>
              <a:t> </a:t>
            </a:r>
            <a:r>
              <a:rPr lang="en-US" sz="1600" b="1" dirty="0" err="1" smtClean="0">
                <a:solidFill>
                  <a:sysClr val="windowText" lastClr="000000"/>
                </a:solidFill>
              </a:rPr>
              <a:t>reasigurator</a:t>
            </a:r>
            <a:endParaRPr lang="en-US" sz="1600" b="1" dirty="0">
              <a:solidFill>
                <a:sysClr val="windowText" lastClr="000000"/>
              </a:solidFill>
            </a:endParaRPr>
          </a:p>
        </p:txBody>
      </p:sp>
      <p:sp>
        <p:nvSpPr>
          <p:cNvPr id="20" name="Rectangle 19"/>
          <p:cNvSpPr/>
          <p:nvPr/>
        </p:nvSpPr>
        <p:spPr>
          <a:xfrm>
            <a:off x="4876800" y="4572000"/>
            <a:ext cx="2819400" cy="1600200"/>
          </a:xfrm>
          <a:prstGeom prst="rect">
            <a:avLst/>
          </a:prstGeom>
          <a:solidFill>
            <a:srgbClr val="DDE8F6"/>
          </a:solidFill>
          <a:ln>
            <a:solidFill>
              <a:srgbClr val="D1DB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ysClr val="windowText" lastClr="000000"/>
                </a:solidFill>
                <a:latin typeface="+mj-lt"/>
              </a:rPr>
              <a:t>Factor</a:t>
            </a:r>
            <a:r>
              <a:rPr lang="ro-RO" sz="1600" dirty="0" smtClean="0">
                <a:solidFill>
                  <a:sysClr val="windowText" lastClr="000000"/>
                </a:solidFill>
                <a:latin typeface="+mj-lt"/>
              </a:rPr>
              <a:t>i</a:t>
            </a:r>
            <a:r>
              <a:rPr lang="en-US" sz="1600" dirty="0" smtClean="0">
                <a:solidFill>
                  <a:sysClr val="windowText" lastClr="000000"/>
                </a:solidFill>
                <a:latin typeface="+mj-lt"/>
              </a:rPr>
              <a:t> cu impact major:</a:t>
            </a:r>
            <a:endParaRPr lang="ro-RO" sz="1600" dirty="0" smtClean="0">
              <a:solidFill>
                <a:sysClr val="windowText" lastClr="000000"/>
              </a:solidFill>
              <a:latin typeface="+mj-lt"/>
            </a:endParaRPr>
          </a:p>
          <a:p>
            <a:pPr algn="ctr">
              <a:buFont typeface="Arial" pitchFamily="34" charset="0"/>
              <a:buChar char="•"/>
            </a:pPr>
            <a:r>
              <a:rPr lang="ro-RO" sz="1600" b="1" dirty="0" smtClean="0">
                <a:solidFill>
                  <a:sysClr val="windowText" lastClr="000000"/>
                </a:solidFill>
                <a:latin typeface="+mj-lt"/>
              </a:rPr>
              <a:t>  Fluctuații ale indicilor bursieri, ratelor de dobândă, mar</a:t>
            </a:r>
            <a:r>
              <a:rPr lang="ro-RO" sz="1600" b="1" dirty="0" smtClean="0">
                <a:solidFill>
                  <a:schemeClr val="tx1"/>
                </a:solidFill>
                <a:latin typeface="+mj-lt"/>
              </a:rPr>
              <a:t>j</a:t>
            </a:r>
            <a:r>
              <a:rPr lang="ro-RO" sz="1600" b="1" dirty="0" smtClean="0">
                <a:solidFill>
                  <a:sysClr val="windowText" lastClr="000000"/>
                </a:solidFill>
                <a:latin typeface="+mj-lt"/>
              </a:rPr>
              <a:t>elor de dobândă, prețurilor </a:t>
            </a:r>
            <a:r>
              <a:rPr lang="ro-RO" sz="1600" b="1" dirty="0" smtClean="0">
                <a:solidFill>
                  <a:schemeClr val="tx1"/>
                </a:solidFill>
                <a:latin typeface="+mj-lt"/>
              </a:rPr>
              <a:t>activelor</a:t>
            </a:r>
            <a:r>
              <a:rPr lang="ro-RO" sz="1600" b="1" dirty="0" smtClean="0">
                <a:solidFill>
                  <a:sysClr val="windowText" lastClr="000000"/>
                </a:solidFill>
                <a:latin typeface="+mj-lt"/>
              </a:rPr>
              <a:t> imobiliare;</a:t>
            </a:r>
          </a:p>
          <a:p>
            <a:pPr algn="ctr">
              <a:buFont typeface="Arial" pitchFamily="34" charset="0"/>
              <a:buChar char="•"/>
            </a:pPr>
            <a:r>
              <a:rPr lang="ro-RO" sz="1600" b="1" dirty="0" smtClean="0">
                <a:solidFill>
                  <a:sysClr val="windowText" lastClr="000000"/>
                </a:solidFill>
                <a:latin typeface="+mj-lt"/>
              </a:rPr>
              <a:t>  Impairment credite</a:t>
            </a:r>
            <a:endParaRPr lang="en-US" sz="1600" b="1" dirty="0" smtClean="0">
              <a:solidFill>
                <a:sysClr val="windowText" lastClr="000000"/>
              </a:solidFill>
              <a:latin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Lavi - financials 1">
      <a:dk1>
        <a:sysClr val="windowText" lastClr="000000"/>
      </a:dk1>
      <a:lt1>
        <a:srgbClr val="FFFFFF"/>
      </a:lt1>
      <a:dk2>
        <a:srgbClr val="1F497D"/>
      </a:dk2>
      <a:lt2>
        <a:srgbClr val="FFFFFF"/>
      </a:lt2>
      <a:accent1>
        <a:srgbClr val="00B050"/>
      </a:accent1>
      <a:accent2>
        <a:srgbClr val="548DD4"/>
      </a:accent2>
      <a:accent3>
        <a:srgbClr val="59E339"/>
      </a:accent3>
      <a:accent4>
        <a:srgbClr val="92D050"/>
      </a:accent4>
      <a:accent5>
        <a:srgbClr val="C00000"/>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5888</TotalTime>
  <Words>2832</Words>
  <Application>Microsoft Office PowerPoint</Application>
  <PresentationFormat>On-screen Show (4:3)</PresentationFormat>
  <Paragraphs>882</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EVALUAREA ACTIVELOR și PASIVELOR și  TESTUL de STRES   ale PIEȚEI ASIGURĂRILOR din ROMÂNIA     Valentin IONESCU Director Direcția Strategie și Stabilitate Financiară </vt:lpstr>
      <vt:lpstr>Cuprins</vt:lpstr>
      <vt:lpstr>Slide 3</vt:lpstr>
      <vt:lpstr>Context</vt:lpstr>
      <vt:lpstr>Modalitate de desfășurare (1)</vt:lpstr>
      <vt:lpstr>Modalitate de desfășurare (2)</vt:lpstr>
      <vt:lpstr>Societăți participante, evaluatori independenți și consultant</vt:lpstr>
      <vt:lpstr>Exercițiul BSR: Scop și Obiective</vt:lpstr>
      <vt:lpstr>Testul de Stres: Scop și Obiective</vt:lpstr>
      <vt:lpstr>2. Rezultate conform regimului Solvabilitate I    </vt:lpstr>
      <vt:lpstr>Capitalurile proprii ale societăților participante după efectuarea ajustărilor bilanțiere (Solvabilitate I)</vt:lpstr>
      <vt:lpstr>Solvabilitatea societăților participante după efectuarea ajustărilor bilanțiere (Solvabilitate I)</vt:lpstr>
      <vt:lpstr>Lichiditatea și gradul de acoperire a rezervelor cu active admise după efectuarea ajustărilor bilanțiere (Solvabilitate I)</vt:lpstr>
      <vt:lpstr>Încadrarea societăților participante conform rezultatelor BSR – Solvabilitate I</vt:lpstr>
      <vt:lpstr>3. Rezultate conform regimului Solvabilitate II   </vt:lpstr>
      <vt:lpstr>Structura agregată a activelor societăților participante, conform Solvabilitate II</vt:lpstr>
      <vt:lpstr>Structura agregată a obligațiilor (rezerve tehnice) ale societăților participante conform Solvabilitate II</vt:lpstr>
      <vt:lpstr>Acoperirea SCR și MCR pe societățile participante</vt:lpstr>
      <vt:lpstr>4. Rezultatele Testului de Stres     </vt:lpstr>
      <vt:lpstr>Evoluţii în cazul unui cutremur sever (C) </vt:lpstr>
      <vt:lpstr>Evoluţii în cazul unei inundații severe (I)</vt:lpstr>
      <vt:lpstr>Încadrarea companiilor conform rezultatelor BSR   Solvabilitate II – Test de Stres</vt:lpstr>
      <vt:lpstr>5. Acțiuni ulterioare de remediere a deficiențelor    </vt:lpstr>
      <vt:lpstr>Acțiuni Follow-up</vt:lpstr>
      <vt:lpstr>6. Concluzii    </vt:lpstr>
      <vt:lpstr>BSR și Testul de stres: Primul exercițiu de cooperare europeană în vederea implementării Solvency II</vt:lpstr>
      <vt:lpstr>În România: Extinderea exercițiului la încă 21 de societăți de asigurare</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AUTORITATEA DE SUPRAVEGHERE FINANCIARĂ</dc:title>
  <dc:creator>lcristescu</dc:creator>
  <cp:lastModifiedBy>lcristescu</cp:lastModifiedBy>
  <cp:revision>295</cp:revision>
  <dcterms:created xsi:type="dcterms:W3CDTF">2014-06-06T07:06:21Z</dcterms:created>
  <dcterms:modified xsi:type="dcterms:W3CDTF">2015-07-15T14:48:49Z</dcterms:modified>
</cp:coreProperties>
</file>