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1"/>
  </p:notesMasterIdLst>
  <p:sldIdLst>
    <p:sldId id="302" r:id="rId6"/>
    <p:sldId id="283" r:id="rId7"/>
    <p:sldId id="280" r:id="rId8"/>
    <p:sldId id="286" r:id="rId9"/>
    <p:sldId id="282" r:id="rId10"/>
    <p:sldId id="288" r:id="rId11"/>
    <p:sldId id="284" r:id="rId12"/>
    <p:sldId id="287" r:id="rId13"/>
    <p:sldId id="285" r:id="rId14"/>
    <p:sldId id="294" r:id="rId15"/>
    <p:sldId id="281" r:id="rId16"/>
    <p:sldId id="293" r:id="rId17"/>
    <p:sldId id="266" r:id="rId18"/>
    <p:sldId id="267" r:id="rId19"/>
    <p:sldId id="268" r:id="rId20"/>
    <p:sldId id="289" r:id="rId21"/>
    <p:sldId id="269" r:id="rId22"/>
    <p:sldId id="290" r:id="rId23"/>
    <p:sldId id="295" r:id="rId24"/>
    <p:sldId id="296" r:id="rId25"/>
    <p:sldId id="297" r:id="rId26"/>
    <p:sldId id="298" r:id="rId27"/>
    <p:sldId id="299" r:id="rId28"/>
    <p:sldId id="300" r:id="rId29"/>
    <p:sldId id="301" r:id="rId3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69" d="100"/>
          <a:sy n="69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07F55-B809-4ADF-94E2-472EF3BF0DA7}" type="datetimeFigureOut">
              <a:rPr lang="ro-RO" smtClean="0"/>
              <a:t>22.09.2015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79ED2-2143-4547-9A7D-D9FCA95D8EA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010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Sursa: Raport STEMi România 2009-2013 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79ED2-2143-4547-9A7D-D9FCA95D8EA7}" type="slidenum">
              <a:rPr lang="ro-RO" smtClean="0"/>
              <a:t>16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138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4498-9E93-424E-827B-0BBDA885FE39}" type="datetimeFigureOut">
              <a:rPr lang="ro-RO" smtClean="0"/>
              <a:t>22.09.2015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AEEE-E6C2-4E44-9A0B-167F49F7EF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405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4498-9E93-424E-827B-0BBDA885FE39}" type="datetimeFigureOut">
              <a:rPr lang="ro-RO" smtClean="0"/>
              <a:t>22.09.2015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AEEE-E6C2-4E44-9A0B-167F49F7EF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752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4498-9E93-424E-827B-0BBDA885FE39}" type="datetimeFigureOut">
              <a:rPr lang="ro-RO" smtClean="0"/>
              <a:t>22.09.2015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AEEE-E6C2-4E44-9A0B-167F49F7EF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93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9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70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9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4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9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2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7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4498-9E93-424E-827B-0BBDA885FE39}" type="datetimeFigureOut">
              <a:rPr lang="ro-RO" smtClean="0"/>
              <a:t>22.09.2015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AEEE-E6C2-4E44-9A0B-167F49F7EF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6276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7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0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04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68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90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31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62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21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03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1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4498-9E93-424E-827B-0BBDA885FE39}" type="datetimeFigureOut">
              <a:rPr lang="ro-RO" smtClean="0"/>
              <a:t>22.09.2015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AEEE-E6C2-4E44-9A0B-167F49F7EF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4510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28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72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0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63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96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64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33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05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59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4498-9E93-424E-827B-0BBDA885FE39}" type="datetimeFigureOut">
              <a:rPr lang="ro-RO" smtClean="0"/>
              <a:t>22.09.2015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AEEE-E6C2-4E44-9A0B-167F49F7EF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65501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57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40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17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3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2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27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76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87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617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3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4498-9E93-424E-827B-0BBDA885FE39}" type="datetimeFigureOut">
              <a:rPr lang="ro-RO" smtClean="0"/>
              <a:t>22.09.2015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AEEE-E6C2-4E44-9A0B-167F49F7EF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94913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44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80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05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74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30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3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4498-9E93-424E-827B-0BBDA885FE39}" type="datetimeFigureOut">
              <a:rPr lang="ro-RO" smtClean="0"/>
              <a:t>22.09.2015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AEEE-E6C2-4E44-9A0B-167F49F7EF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144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4498-9E93-424E-827B-0BBDA885FE39}" type="datetimeFigureOut">
              <a:rPr lang="ro-RO" smtClean="0"/>
              <a:t>22.09.2015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AEEE-E6C2-4E44-9A0B-167F49F7EF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5801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4498-9E93-424E-827B-0BBDA885FE39}" type="datetimeFigureOut">
              <a:rPr lang="ro-RO" smtClean="0"/>
              <a:t>22.09.2015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AEEE-E6C2-4E44-9A0B-167F49F7EF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776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4498-9E93-424E-827B-0BBDA885FE39}" type="datetimeFigureOut">
              <a:rPr lang="ro-RO" smtClean="0"/>
              <a:t>22.09.2015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AEEE-E6C2-4E44-9A0B-167F49F7EF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99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4498-9E93-424E-827B-0BBDA885FE39}" type="datetimeFigureOut">
              <a:rPr lang="ro-RO" smtClean="0"/>
              <a:t>22.09.2015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AEEE-E6C2-4E44-9A0B-167F49F7EF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723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7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6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6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1C51-A3D3-436E-B9EC-60DBE8BAD99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0725-CCF3-45C6-94A6-F3355F87F514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pp.eurostat.ec.europa.eu/statistics_explained/images/9/90/Nurses_and_midwives,_by_NUTS_2_regions,_2007_Rate_per_100_000_inhabitants.PNG" TargetMode="Externa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C000"/>
                </a:solidFill>
              </a:rPr>
              <a:t>HealthCare in Romania</a:t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-challenges and perspectives-</a:t>
            </a:r>
            <a:r>
              <a:rPr lang="ro-RO" dirty="0" smtClean="0">
                <a:solidFill>
                  <a:schemeClr val="bg1"/>
                </a:solidFill>
              </a:rPr>
              <a:t/>
            </a:r>
            <a:br>
              <a:rPr lang="ro-RO" dirty="0" smtClean="0">
                <a:solidFill>
                  <a:schemeClr val="bg1"/>
                </a:solidFill>
              </a:rPr>
            </a:b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13100"/>
            <a:ext cx="9144000" cy="3024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o-RO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Prof </a:t>
            </a:r>
            <a:r>
              <a:rPr lang="en-US" b="1" i="1" dirty="0" err="1" smtClean="0"/>
              <a:t>Dr</a:t>
            </a:r>
            <a:r>
              <a:rPr lang="en-US" b="1" i="1" dirty="0" smtClean="0"/>
              <a:t> </a:t>
            </a:r>
            <a:r>
              <a:rPr lang="ro-RO" b="1" i="1" dirty="0" smtClean="0"/>
              <a:t>Dorel Săndesc,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Secretary of State, Ministry of HealthCare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President, Romanian Society of Anesthesia and Intensive Care</a:t>
            </a:r>
            <a:endParaRPr lang="ro-RO" sz="2400" dirty="0"/>
          </a:p>
        </p:txBody>
      </p:sp>
      <p:pic>
        <p:nvPicPr>
          <p:cNvPr id="4" name="Picture 2" descr="http://www.ms.ro/images/header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9087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  <p:extLst>
      <p:ext uri="{BB962C8B-B14F-4D97-AF65-F5344CB8AC3E}">
        <p14:creationId xmlns:p14="http://schemas.microsoft.com/office/powerpoint/2010/main" val="40054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Situation in 2014</a:t>
            </a:r>
            <a:endParaRPr lang="ro-RO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National Programs for </a:t>
            </a:r>
            <a:r>
              <a:rPr lang="en-US" b="1" dirty="0" err="1" smtClean="0">
                <a:solidFill>
                  <a:schemeClr val="bg1"/>
                </a:solidFill>
              </a:rPr>
              <a:t>Anesthesia&amp;Intensive</a:t>
            </a:r>
            <a:r>
              <a:rPr lang="en-US" b="1" dirty="0" smtClean="0">
                <a:solidFill>
                  <a:schemeClr val="bg1"/>
                </a:solidFill>
              </a:rPr>
              <a:t> Care, Acute Myocardial Infarction blocked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Reduction with 40% of the budget for these Programs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Serious threat to delete these programs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4604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andesc\Pictures\stop compla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7245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8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/>
            </a:r>
            <a:br>
              <a:rPr lang="ro-RO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April 13</a:t>
            </a:r>
            <a:r>
              <a:rPr lang="en-US" b="1" baseline="30000" dirty="0" smtClean="0">
                <a:solidFill>
                  <a:srgbClr val="FFC000"/>
                </a:solidFill>
              </a:rPr>
              <a:t>th</a:t>
            </a:r>
            <a:r>
              <a:rPr lang="en-US" b="1" dirty="0" smtClean="0">
                <a:solidFill>
                  <a:srgbClr val="FFC000"/>
                </a:solidFill>
              </a:rPr>
              <a:t>: Main objectives </a:t>
            </a:r>
            <a:endParaRPr lang="ro-RO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1. </a:t>
            </a:r>
            <a:r>
              <a:rPr lang="en-US" b="1" dirty="0">
                <a:solidFill>
                  <a:srgbClr val="FFC000"/>
                </a:solidFill>
              </a:rPr>
              <a:t>Romanian Integrated, Pre and Intra-Hospital Emergency System</a:t>
            </a:r>
            <a:endParaRPr lang="ro-RO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2.Modernisation of Romanian Hospitals, including </a:t>
            </a:r>
            <a:r>
              <a:rPr lang="en-US" b="1" dirty="0" err="1">
                <a:solidFill>
                  <a:schemeClr val="bg1"/>
                </a:solidFill>
              </a:rPr>
              <a:t>Anesthesia&amp;Intensive</a:t>
            </a:r>
            <a:r>
              <a:rPr lang="en-US" b="1" dirty="0">
                <a:solidFill>
                  <a:schemeClr val="bg1"/>
                </a:solidFill>
              </a:rPr>
              <a:t> Care Departments </a:t>
            </a:r>
            <a:r>
              <a:rPr lang="en-US" b="1" dirty="0" smtClean="0">
                <a:solidFill>
                  <a:schemeClr val="bg1"/>
                </a:solidFill>
              </a:rPr>
              <a:t>(a project with World Bank)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3. Solutions for the development of new, modern hospital infrastructure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4. Solutions for improvement of the Statute of Doctors , Nurses and Medical Staff</a:t>
            </a:r>
            <a:endParaRPr lang="ro-RO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ms.ro/images/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7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			</a:t>
            </a:r>
            <a:r>
              <a:rPr lang="en-US" sz="3200" b="1" dirty="0" smtClean="0">
                <a:solidFill>
                  <a:srgbClr val="FFFF00"/>
                </a:solidFill>
              </a:rPr>
              <a:t>C</a:t>
            </a:r>
            <a:r>
              <a:rPr lang="ro-RO" sz="3200" b="1" dirty="0" smtClean="0">
                <a:solidFill>
                  <a:srgbClr val="FFFF00"/>
                </a:solidFill>
              </a:rPr>
              <a:t>ontext</a:t>
            </a:r>
            <a:endParaRPr lang="ro-RO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 National, Modern, Integrated, Pre and Intra-Hospital Emergency System: a priority  </a:t>
            </a:r>
            <a:endParaRPr lang="ro-RO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Romania: good, modern, well financed Pre-Hospital Emergency System</a:t>
            </a:r>
          </a:p>
          <a:p>
            <a:endParaRPr lang="en-US" sz="2800" dirty="0" smtClean="0"/>
          </a:p>
          <a:p>
            <a:r>
              <a:rPr lang="en-US" sz="2800" dirty="0" smtClean="0"/>
              <a:t>In-Hospital: DRG System does NOT cover adequately the real costs of care of critically ill patients</a:t>
            </a:r>
            <a:endParaRPr lang="ro-RO" sz="2800" dirty="0" smtClean="0"/>
          </a:p>
          <a:p>
            <a:endParaRPr lang="ro-RO" sz="2800" dirty="0"/>
          </a:p>
        </p:txBody>
      </p:sp>
      <p:pic>
        <p:nvPicPr>
          <p:cNvPr id="4" name="Picture 2" descr="http://www.ms.ro/images/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7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19256" cy="64807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			</a:t>
            </a:r>
            <a:r>
              <a:rPr lang="en-US" sz="3200" b="1" dirty="0" smtClean="0">
                <a:solidFill>
                  <a:srgbClr val="FFC000"/>
                </a:solidFill>
              </a:rPr>
              <a:t>The </a:t>
            </a:r>
            <a:r>
              <a:rPr lang="ro-RO" sz="3200" b="1" dirty="0" smtClean="0">
                <a:solidFill>
                  <a:srgbClr val="FFC000"/>
                </a:solidFill>
              </a:rPr>
              <a:t>context</a:t>
            </a:r>
            <a:endParaRPr lang="ro-RO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Financing of in-hospital patients: DRG system</a:t>
            </a:r>
          </a:p>
          <a:p>
            <a:endParaRPr lang="ro-RO" sz="2800" dirty="0" smtClean="0"/>
          </a:p>
          <a:p>
            <a:r>
              <a:rPr lang="en-US" sz="2800" dirty="0" smtClean="0"/>
              <a:t>DRG: does NOT cover the real costs of care of critically, complex, unpredictable cases </a:t>
            </a:r>
            <a:r>
              <a:rPr lang="en-US" sz="2800" i="1" dirty="0" smtClean="0"/>
              <a:t>(,,</a:t>
            </a:r>
            <a:r>
              <a:rPr lang="en-US" sz="2800" i="1" dirty="0" err="1" smtClean="0"/>
              <a:t>cas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couteux</a:t>
            </a:r>
            <a:r>
              <a:rPr lang="en-US" sz="2800" i="1" dirty="0" smtClean="0"/>
              <a:t>”, ,,expenses cases”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Negative impact on important hospitals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ro-RO" dirty="0"/>
          </a:p>
        </p:txBody>
      </p:sp>
      <p:pic>
        <p:nvPicPr>
          <p:cNvPr id="4" name="Picture 2" descr="http://www.ms.ro/images/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19256" cy="648072"/>
          </a:xfrm>
        </p:spPr>
        <p:txBody>
          <a:bodyPr>
            <a:normAutofit fontScale="90000"/>
          </a:bodyPr>
          <a:lstStyle/>
          <a:p>
            <a:pPr algn="l"/>
            <a:r>
              <a:rPr lang="ro-RO" sz="3600" dirty="0">
                <a:solidFill>
                  <a:srgbClr val="FFFF00"/>
                </a:solidFill>
              </a:rPr>
              <a:t/>
            </a:r>
            <a:br>
              <a:rPr lang="ro-RO" sz="3600" dirty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	</a:t>
            </a:r>
            <a:r>
              <a:rPr lang="en-US" sz="3600" b="1" dirty="0" smtClean="0">
                <a:solidFill>
                  <a:srgbClr val="FFC000"/>
                </a:solidFill>
              </a:rPr>
              <a:t>The solution: Priority Actions(PA)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>-a package of National Programs of Health-  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PA-Acute Myocardial Infarction: </a:t>
            </a:r>
            <a:r>
              <a:rPr lang="en-US" sz="2800" dirty="0" smtClean="0"/>
              <a:t>stents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PA-Intensive Care: </a:t>
            </a:r>
            <a:r>
              <a:rPr lang="en-US" sz="2800" dirty="0" smtClean="0"/>
              <a:t>consumables, drugs, tests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PA-Sudden Death Syndrome: </a:t>
            </a:r>
            <a:r>
              <a:rPr lang="en-US" sz="2800" dirty="0" smtClean="0"/>
              <a:t>implantable </a:t>
            </a:r>
            <a:r>
              <a:rPr lang="en-US" sz="2800" dirty="0" err="1" smtClean="0"/>
              <a:t>defibrilators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PA-Trauma: </a:t>
            </a:r>
            <a:r>
              <a:rPr lang="en-US" sz="2800" dirty="0" err="1" smtClean="0"/>
              <a:t>osteosynthesis</a:t>
            </a:r>
            <a:r>
              <a:rPr lang="en-US" sz="2800" dirty="0" smtClean="0"/>
              <a:t> materials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PA-Stroke: </a:t>
            </a:r>
            <a:r>
              <a:rPr lang="en-US" sz="2800" dirty="0" smtClean="0"/>
              <a:t>-</a:t>
            </a:r>
            <a:r>
              <a:rPr lang="en-US" sz="2800" dirty="0" err="1" smtClean="0"/>
              <a:t>thrombolytics</a:t>
            </a:r>
            <a:endParaRPr lang="en-US" sz="2800" dirty="0" smtClean="0"/>
          </a:p>
          <a:p>
            <a:pPr marL="1828800" lvl="4" indent="0">
              <a:buNone/>
            </a:pPr>
            <a:r>
              <a:rPr lang="en-US" sz="2800" dirty="0" smtClean="0"/>
              <a:t>  -consumables for Interventional Neuroradiology</a:t>
            </a:r>
          </a:p>
          <a:p>
            <a:pPr marL="1828800" lvl="4" indent="0">
              <a:buNone/>
            </a:pPr>
            <a:endParaRPr lang="en-US" sz="2800" dirty="0"/>
          </a:p>
          <a:p>
            <a:pPr marL="1828800" lvl="4" indent="0">
              <a:buNone/>
            </a:pPr>
            <a:r>
              <a:rPr lang="en-US" sz="2800" b="1" i="1" dirty="0" smtClean="0"/>
              <a:t>Funds: directed specific to hospitals with the expertise </a:t>
            </a:r>
            <a:endParaRPr lang="ro-RO" sz="2800" b="1" i="1" dirty="0"/>
          </a:p>
        </p:txBody>
      </p:sp>
      <p:pic>
        <p:nvPicPr>
          <p:cNvPr id="4" name="Picture 2" descr="http://www.ms.ro/images/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7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1925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		Priority Actions-Impact</a:t>
            </a:r>
            <a:r>
              <a:rPr lang="ro-RO" sz="3600" dirty="0" smtClean="0">
                <a:solidFill>
                  <a:srgbClr val="FFFF00"/>
                </a:solidFill>
              </a:rPr>
              <a:t/>
            </a:r>
            <a:br>
              <a:rPr lang="ro-RO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			PA-AMI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		</a:t>
            </a:r>
            <a:r>
              <a:rPr lang="en-US" sz="2700" b="1" dirty="0" err="1" smtClean="0"/>
              <a:t>Intrahospital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/>
              <a:t>Mortality by AMI</a:t>
            </a:r>
            <a:r>
              <a:rPr lang="ro-RO" sz="2800" dirty="0"/>
              <a:t/>
            </a:r>
            <a:br>
              <a:rPr lang="ro-RO" sz="2800" dirty="0"/>
            </a:br>
            <a:endParaRPr lang="ro-RO" sz="3200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ms.ro/images/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11" y="2708920"/>
            <a:ext cx="5633977" cy="3455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8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19256" cy="64807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		</a:t>
            </a:r>
            <a:r>
              <a:rPr lang="en-US" sz="3200" b="1" dirty="0" smtClean="0">
                <a:solidFill>
                  <a:srgbClr val="FFC000"/>
                </a:solidFill>
              </a:rPr>
              <a:t>Priority Actions: Impact</a:t>
            </a:r>
            <a:endParaRPr lang="ro-RO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PA-Intensive Care: -</a:t>
            </a:r>
            <a:r>
              <a:rPr lang="en-US" dirty="0" smtClean="0"/>
              <a:t>more than 400.000 patients admitted in ICU’s per year</a:t>
            </a:r>
          </a:p>
          <a:p>
            <a:r>
              <a:rPr lang="en-US" dirty="0" smtClean="0"/>
              <a:t>-significant increase in the quality of care</a:t>
            </a:r>
          </a:p>
          <a:p>
            <a:r>
              <a:rPr lang="en-US" dirty="0" smtClean="0"/>
              <a:t>-international interest in the model(Eastern Europe)</a:t>
            </a:r>
          </a:p>
          <a:p>
            <a:pPr marL="3200400" lvl="7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PA-Trauma: -</a:t>
            </a:r>
            <a:r>
              <a:rPr lang="en-US" dirty="0" smtClean="0"/>
              <a:t>3000 death/year only by road accidents</a:t>
            </a:r>
          </a:p>
          <a:p>
            <a:r>
              <a:rPr lang="en-US" dirty="0" smtClean="0"/>
              <a:t>-reduction of mortality </a:t>
            </a:r>
          </a:p>
          <a:p>
            <a:endParaRPr lang="en-US" dirty="0" smtClean="0"/>
          </a:p>
          <a:p>
            <a:endParaRPr lang="ro-RO" dirty="0"/>
          </a:p>
        </p:txBody>
      </p:sp>
      <p:pic>
        <p:nvPicPr>
          <p:cNvPr id="4" name="Picture 2" descr="http://www.ms.ro/images/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Priority Actions: New Projects 2015</a:t>
            </a:r>
            <a:endParaRPr lang="ro-RO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PA-Endoscopic Treatment of Upper Gastro-Intestinal Bleeding</a:t>
            </a:r>
          </a:p>
          <a:p>
            <a:endParaRPr lang="en-US" b="1" dirty="0" smtClean="0"/>
          </a:p>
          <a:p>
            <a:r>
              <a:rPr lang="en-US" b="1" dirty="0" smtClean="0"/>
              <a:t>PA-Endoscopic Treatment of Obstructive Icterus</a:t>
            </a:r>
          </a:p>
          <a:p>
            <a:endParaRPr lang="en-US" b="1" dirty="0" smtClean="0"/>
          </a:p>
          <a:p>
            <a:r>
              <a:rPr lang="en-US" b="1" dirty="0" smtClean="0"/>
              <a:t>PA-Endoscopic Treatment of Esophageal Stenosis</a:t>
            </a:r>
          </a:p>
          <a:p>
            <a:endParaRPr lang="en-US" b="1" dirty="0" smtClean="0"/>
          </a:p>
          <a:p>
            <a:r>
              <a:rPr lang="en-US" b="1" dirty="0" smtClean="0"/>
              <a:t>PA-Endovascular Surgery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2750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/>
            </a:r>
            <a:br>
              <a:rPr lang="ro-RO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April 13</a:t>
            </a:r>
            <a:r>
              <a:rPr lang="en-US" b="1" baseline="30000" dirty="0" smtClean="0">
                <a:solidFill>
                  <a:srgbClr val="FFC000"/>
                </a:solidFill>
              </a:rPr>
              <a:t>th</a:t>
            </a:r>
            <a:r>
              <a:rPr lang="en-US" b="1" dirty="0" smtClean="0">
                <a:solidFill>
                  <a:srgbClr val="FFC000"/>
                </a:solidFill>
              </a:rPr>
              <a:t>: Main objectives </a:t>
            </a:r>
            <a:endParaRPr lang="ro-RO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b="1" dirty="0"/>
              <a:t>Romanian Integrated, Pre and Intra-Hospital Emergency System</a:t>
            </a:r>
            <a:endParaRPr lang="ro-RO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2.Modernisation of Romanian Hospitals, including </a:t>
            </a:r>
            <a:r>
              <a:rPr lang="en-US" b="1" dirty="0" err="1">
                <a:solidFill>
                  <a:srgbClr val="FFC000"/>
                </a:solidFill>
              </a:rPr>
              <a:t>Anesthesia&amp;Intensive</a:t>
            </a:r>
            <a:r>
              <a:rPr lang="en-US" b="1" dirty="0">
                <a:solidFill>
                  <a:srgbClr val="FFC000"/>
                </a:solidFill>
              </a:rPr>
              <a:t> Care Departments </a:t>
            </a:r>
            <a:r>
              <a:rPr lang="en-US" b="1" dirty="0" smtClean="0">
                <a:solidFill>
                  <a:srgbClr val="FFC000"/>
                </a:solidFill>
              </a:rPr>
              <a:t>(a project with World Bank)</a:t>
            </a:r>
          </a:p>
          <a:p>
            <a:pPr marL="0" indent="0">
              <a:buNone/>
            </a:pPr>
            <a:r>
              <a:rPr lang="en-US" b="1" dirty="0" smtClean="0"/>
              <a:t>3. Solutions for the development of new, modern hospital infrastructure</a:t>
            </a:r>
          </a:p>
          <a:p>
            <a:pPr marL="0" indent="0">
              <a:buNone/>
            </a:pPr>
            <a:r>
              <a:rPr lang="en-US" b="1" dirty="0" smtClean="0"/>
              <a:t>4. Solutions for improvement of the Statute of Doctors , Nurses and Medical Staff</a:t>
            </a:r>
            <a:endParaRPr lang="ro-RO" b="1" dirty="0"/>
          </a:p>
        </p:txBody>
      </p:sp>
      <p:pic>
        <p:nvPicPr>
          <p:cNvPr id="4" name="Picture 2" descr="http://www.ms.ro/images/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9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3600" b="1" dirty="0"/>
              <a:t>Current healthcare expenditure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Eurostat, </a:t>
            </a:r>
            <a:r>
              <a:rPr lang="en-US" sz="3600" dirty="0" smtClean="0"/>
              <a:t>2011(PPS</a:t>
            </a:r>
            <a:r>
              <a:rPr lang="en-US" sz="3600" dirty="0"/>
              <a:t>: Power Purchase Standard)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50" name="Picture 2" descr="C:\Users\dodo\Pictures\Current_healthcare_expenditure,_2011_(1)_YB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1476375"/>
            <a:ext cx="9572626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732240" y="2924944"/>
            <a:ext cx="288032" cy="1584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5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/>
            </a:r>
            <a:br>
              <a:rPr lang="ro-RO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The World Bank Project</a:t>
            </a:r>
            <a:endParaRPr lang="ro-RO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/>
              <a:t>-Objective: Reforms and Modernization in HealthCare System</a:t>
            </a:r>
          </a:p>
          <a:p>
            <a:pPr marL="0" indent="0">
              <a:buNone/>
            </a:pPr>
            <a:r>
              <a:rPr lang="en-US" sz="2800" b="1" dirty="0" smtClean="0"/>
              <a:t>-Technical Assistance for Reforms: Standards of Costs, Development of Day-Care/Ambulatory Services, Development of Complementary Insurance Systems, etc.</a:t>
            </a:r>
          </a:p>
          <a:p>
            <a:pPr marL="0" indent="0">
              <a:buNone/>
            </a:pPr>
            <a:r>
              <a:rPr lang="en-US" sz="2800" b="1" dirty="0" smtClean="0"/>
              <a:t>-</a:t>
            </a:r>
            <a:r>
              <a:rPr lang="en-US" sz="2800" b="1" dirty="0" err="1" smtClean="0"/>
              <a:t>Feasability</a:t>
            </a:r>
            <a:r>
              <a:rPr lang="en-US" sz="2800" b="1" dirty="0" smtClean="0"/>
              <a:t> Studies for 3 Regional Emergency Hospitals</a:t>
            </a:r>
          </a:p>
          <a:p>
            <a:pPr marL="0" indent="0">
              <a:buNone/>
            </a:pPr>
            <a:r>
              <a:rPr lang="en-US" sz="2800" b="1" dirty="0" smtClean="0"/>
              <a:t>-Modernization of in-hospital key services (top priorities: </a:t>
            </a:r>
            <a:r>
              <a:rPr lang="en-US" sz="2800" b="1" dirty="0" err="1" smtClean="0"/>
              <a:t>Anesthesia&amp;ICU</a:t>
            </a:r>
            <a:r>
              <a:rPr lang="en-US" sz="2800" b="1" dirty="0" smtClean="0"/>
              <a:t>, Oncology)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-</a:t>
            </a:r>
            <a:r>
              <a:rPr lang="en-US" sz="2800" b="1" dirty="0" err="1" smtClean="0">
                <a:solidFill>
                  <a:srgbClr val="FFC000"/>
                </a:solidFill>
              </a:rPr>
              <a:t>Anesthesia&amp;ICU</a:t>
            </a:r>
            <a:r>
              <a:rPr lang="en-US" sz="2800" b="1" dirty="0" smtClean="0">
                <a:solidFill>
                  <a:srgbClr val="FFC000"/>
                </a:solidFill>
              </a:rPr>
              <a:t>: 40 MILLIONS EUROS; starts this year !</a:t>
            </a:r>
          </a:p>
          <a:p>
            <a:pPr marL="0" indent="0">
              <a:buNone/>
            </a:pPr>
            <a:r>
              <a:rPr lang="en-US" sz="2800" b="1" dirty="0" smtClean="0"/>
              <a:t>-</a:t>
            </a:r>
            <a:r>
              <a:rPr lang="en-US" sz="2800" b="1" dirty="0" err="1" smtClean="0"/>
              <a:t>Etc</a:t>
            </a:r>
            <a:endParaRPr lang="ro-RO" sz="2800" b="1" dirty="0"/>
          </a:p>
        </p:txBody>
      </p:sp>
      <p:pic>
        <p:nvPicPr>
          <p:cNvPr id="4" name="Picture 2" descr="http://www.ms.ro/images/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7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/>
            </a:r>
            <a:br>
              <a:rPr lang="ro-RO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April 13</a:t>
            </a:r>
            <a:r>
              <a:rPr lang="en-US" b="1" baseline="30000" dirty="0" smtClean="0">
                <a:solidFill>
                  <a:srgbClr val="FFC000"/>
                </a:solidFill>
              </a:rPr>
              <a:t>th</a:t>
            </a:r>
            <a:r>
              <a:rPr lang="en-US" b="1" dirty="0" smtClean="0">
                <a:solidFill>
                  <a:srgbClr val="FFC000"/>
                </a:solidFill>
              </a:rPr>
              <a:t>: Main objectives </a:t>
            </a:r>
            <a:endParaRPr lang="ro-RO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b="1" dirty="0"/>
              <a:t>Romanian Integrated, Pre and Intra-Hospital Emergency System</a:t>
            </a:r>
            <a:endParaRPr lang="ro-RO" dirty="0"/>
          </a:p>
          <a:p>
            <a:pPr marL="0" indent="0">
              <a:buNone/>
            </a:pPr>
            <a:r>
              <a:rPr lang="en-US" b="1" dirty="0" smtClean="0"/>
              <a:t>2.Modernisation of Romanian Hospitals, including </a:t>
            </a:r>
            <a:r>
              <a:rPr lang="en-US" b="1" dirty="0" err="1"/>
              <a:t>Anesthesia&amp;Intensive</a:t>
            </a:r>
            <a:r>
              <a:rPr lang="en-US" b="1" dirty="0"/>
              <a:t> Care Departments </a:t>
            </a:r>
            <a:r>
              <a:rPr lang="en-US" b="1" dirty="0" smtClean="0"/>
              <a:t>(a project with World Bank)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3. Solutions for the development of new, modern hospital infrastructure</a:t>
            </a:r>
          </a:p>
          <a:p>
            <a:pPr marL="0" indent="0">
              <a:buNone/>
            </a:pPr>
            <a:r>
              <a:rPr lang="en-US" b="1" dirty="0" smtClean="0"/>
              <a:t>4. Solutions for improvement of the Statute of Doctors , Nurses and Medical Staff</a:t>
            </a:r>
            <a:endParaRPr lang="ro-RO" b="1" dirty="0"/>
          </a:p>
        </p:txBody>
      </p:sp>
      <p:pic>
        <p:nvPicPr>
          <p:cNvPr id="4" name="Picture 2" descr="http://www.ms.ro/images/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New hospitals in Romania</a:t>
            </a:r>
            <a:endParaRPr lang="ro-RO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absolute priority</a:t>
            </a:r>
          </a:p>
          <a:p>
            <a:r>
              <a:rPr lang="en-US" sz="2400" dirty="0" smtClean="0"/>
              <a:t>European Funds: do not cover the real needs</a:t>
            </a:r>
          </a:p>
          <a:p>
            <a:pPr lvl="1"/>
            <a:r>
              <a:rPr lang="en-US" sz="2400" dirty="0"/>
              <a:t>3 Regional Emergency Hospitals(with limited financing)</a:t>
            </a:r>
          </a:p>
          <a:p>
            <a:pPr lvl="1"/>
            <a:r>
              <a:rPr lang="en-US" sz="2400" dirty="0"/>
              <a:t>Modernization of County </a:t>
            </a:r>
            <a:r>
              <a:rPr lang="en-US" sz="2400" dirty="0" smtClean="0"/>
              <a:t>Hospitals</a:t>
            </a:r>
          </a:p>
          <a:p>
            <a:r>
              <a:rPr lang="en-US" sz="2400" b="1" dirty="0" smtClean="0"/>
              <a:t>Solutions: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a) increase in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european</a:t>
            </a:r>
            <a:r>
              <a:rPr lang="en-US" sz="2400" b="1" i="1" dirty="0" smtClean="0">
                <a:solidFill>
                  <a:srgbClr val="FFFF00"/>
                </a:solidFill>
              </a:rPr>
              <a:t> funding of medical infrastructure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</a:t>
            </a:r>
            <a:r>
              <a:rPr lang="en-US" sz="2400" b="1" i="1" dirty="0" smtClean="0">
                <a:solidFill>
                  <a:srgbClr val="FFFF00"/>
                </a:solidFill>
              </a:rPr>
              <a:t>b)private </a:t>
            </a:r>
            <a:r>
              <a:rPr lang="en-US" sz="2400" b="1" i="1" dirty="0" smtClean="0">
                <a:solidFill>
                  <a:srgbClr val="FFFF00"/>
                </a:solidFill>
              </a:rPr>
              <a:t>investments; </a:t>
            </a:r>
            <a:r>
              <a:rPr lang="en-US" sz="2400" b="1" i="1" dirty="0" smtClean="0">
                <a:solidFill>
                  <a:srgbClr val="FFFF00"/>
                </a:solidFill>
              </a:rPr>
              <a:t>PPP:</a:t>
            </a:r>
            <a:endParaRPr lang="en-US" sz="2400" b="1" i="1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/>
              <a:t>-</a:t>
            </a:r>
            <a:r>
              <a:rPr lang="en-US" sz="2400" dirty="0" smtClean="0"/>
              <a:t>Full private investment for one Structure(hospital, congress center, apartments for the staff, senior house, school, </a:t>
            </a:r>
            <a:r>
              <a:rPr lang="en-US" sz="2400" dirty="0" err="1" smtClean="0"/>
              <a:t>etc</a:t>
            </a:r>
            <a:r>
              <a:rPr lang="en-US" sz="2400" dirty="0" smtClean="0"/>
              <a:t>)-300-600 millions Euros</a:t>
            </a:r>
          </a:p>
          <a:p>
            <a:pPr marL="457200" lvl="1" indent="0">
              <a:buNone/>
            </a:pPr>
            <a:r>
              <a:rPr lang="en-US" sz="2400" dirty="0" smtClean="0"/>
              <a:t>-</a:t>
            </a:r>
            <a:r>
              <a:rPr lang="en-US" sz="2400" dirty="0" smtClean="0"/>
              <a:t>PPP in management(professional management company)</a:t>
            </a:r>
          </a:p>
        </p:txBody>
      </p:sp>
    </p:spTree>
    <p:extLst>
      <p:ext uri="{BB962C8B-B14F-4D97-AF65-F5344CB8AC3E}">
        <p14:creationId xmlns:p14="http://schemas.microsoft.com/office/powerpoint/2010/main" val="2516125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/>
            </a:r>
            <a:br>
              <a:rPr lang="ro-RO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April 13</a:t>
            </a:r>
            <a:r>
              <a:rPr lang="en-US" b="1" baseline="30000" dirty="0" smtClean="0">
                <a:solidFill>
                  <a:srgbClr val="FFC000"/>
                </a:solidFill>
              </a:rPr>
              <a:t>th</a:t>
            </a:r>
            <a:r>
              <a:rPr lang="en-US" b="1" dirty="0" smtClean="0">
                <a:solidFill>
                  <a:srgbClr val="FFC000"/>
                </a:solidFill>
              </a:rPr>
              <a:t>: Main objectives </a:t>
            </a:r>
            <a:endParaRPr lang="ro-RO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b="1" dirty="0"/>
              <a:t>Romanian Integrated, Pre and Intra-Hospital Emergency System</a:t>
            </a:r>
            <a:endParaRPr lang="ro-RO" dirty="0"/>
          </a:p>
          <a:p>
            <a:pPr marL="0" indent="0">
              <a:buNone/>
            </a:pPr>
            <a:r>
              <a:rPr lang="en-US" b="1" dirty="0" smtClean="0"/>
              <a:t>2.Modernisation of Romanian Hospitals, including </a:t>
            </a:r>
            <a:r>
              <a:rPr lang="en-US" b="1" dirty="0" err="1"/>
              <a:t>Anesthesia&amp;Intensive</a:t>
            </a:r>
            <a:r>
              <a:rPr lang="en-US" b="1" dirty="0"/>
              <a:t> Care Departments </a:t>
            </a:r>
            <a:r>
              <a:rPr lang="en-US" b="1" dirty="0" smtClean="0"/>
              <a:t>(a project with World Bank)</a:t>
            </a:r>
          </a:p>
          <a:p>
            <a:pPr marL="0" indent="0">
              <a:buNone/>
            </a:pPr>
            <a:r>
              <a:rPr lang="en-US" b="1" dirty="0" smtClean="0"/>
              <a:t>3. Solutions for the development of new, modern hospital infrastructure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4. Solutions for improvement of the Statute of Doctors , Nurses and Medical Staff</a:t>
            </a:r>
            <a:endParaRPr lang="ro-RO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http://www.ms.ro/images/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5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Projects</a:t>
            </a:r>
            <a:r>
              <a:rPr lang="en-US" dirty="0" smtClean="0"/>
              <a:t>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Project of Law for regulating the revenues of medical staff in public hospitals and other measures </a:t>
            </a:r>
            <a:r>
              <a:rPr lang="en-US" i="1" dirty="0" smtClean="0"/>
              <a:t>(draft registered in Parliament)</a:t>
            </a:r>
          </a:p>
          <a:p>
            <a:r>
              <a:rPr lang="pt-BR" b="1" dirty="0" smtClean="0"/>
              <a:t>Proposal of Ministerial Order for implementation of the Law for the rights of the patients 46/2003 </a:t>
            </a:r>
            <a:r>
              <a:rPr lang="pt-BR" i="1" dirty="0" smtClean="0"/>
              <a:t>(in discussion with Patients Associations, Civil Society)</a:t>
            </a:r>
          </a:p>
          <a:p>
            <a:r>
              <a:rPr lang="pt-BR" b="1" dirty="0" smtClean="0"/>
              <a:t>Project: a new system of salaries in the public sector </a:t>
            </a:r>
            <a:r>
              <a:rPr lang="pt-BR" i="1" dirty="0" smtClean="0"/>
              <a:t>(Government)</a:t>
            </a:r>
          </a:p>
          <a:p>
            <a:r>
              <a:rPr lang="pt-BR" b="1" dirty="0" smtClean="0"/>
              <a:t>Project of SRATI for debate: to stop the activity in public hospitals as employees ; contracts of services between public hospitals and doctors as liberal profession , organized in legal forms(Civil Medical Societies, Patronate of Anesthesiologists, etc.)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1250221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s.ro/images/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647564" y="0"/>
            <a:ext cx="7848872" cy="6381328"/>
            <a:chOff x="0" y="23375"/>
            <a:chExt cx="7848872" cy="2106000"/>
          </a:xfrm>
          <a:solidFill>
            <a:schemeClr val="tx2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23375"/>
              <a:ext cx="7848872" cy="2106000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o-RO" sz="4000" dirty="0" smtClean="0"/>
            </a:p>
            <a:p>
              <a:pPr algn="ctr"/>
              <a:endParaRPr lang="ro-RO" sz="4000" dirty="0"/>
            </a:p>
            <a:p>
              <a:pPr algn="ctr"/>
              <a:endParaRPr lang="ro-RO" dirty="0" smtClean="0"/>
            </a:p>
            <a:p>
              <a:endParaRPr lang="ro-RO" dirty="0"/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02806" y="154705"/>
              <a:ext cx="7643260" cy="1900388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o-RO" sz="1800" kern="1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115616" y="2967335"/>
            <a:ext cx="8028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MULTUMESC 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</a:rPr>
              <a:t>Obstacolele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sunt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acele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lucruri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de care ne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impiedicam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4000" b="1" i="1" dirty="0" err="1" smtClean="0">
                <a:solidFill>
                  <a:srgbClr val="FF0000"/>
                </a:solidFill>
              </a:rPr>
              <a:t>cand</a:t>
            </a:r>
            <a:r>
              <a:rPr lang="en-US" sz="4000" b="1" i="1" dirty="0" smtClean="0">
                <a:solidFill>
                  <a:srgbClr val="FF0000"/>
                </a:solidFill>
              </a:rPr>
              <a:t> ne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luam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ochii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de la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visele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noastre</a:t>
            </a:r>
            <a:r>
              <a:rPr lang="en-US" sz="4000" b="1" i="1" dirty="0" smtClean="0">
                <a:solidFill>
                  <a:srgbClr val="FF0000"/>
                </a:solidFill>
              </a:rPr>
              <a:t>”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71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Physicians 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Eurostat</a:t>
            </a:r>
            <a:r>
              <a:rPr lang="en-US" sz="2200" dirty="0" smtClean="0"/>
              <a:t> 2009)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486400" y="2667000"/>
            <a:ext cx="304800" cy="304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Number of Physicians</a:t>
            </a:r>
            <a:endParaRPr lang="ro-RO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122" name="Picture 2" descr="C:\Users\dodo\Pictures\Healthcare_personnel_—_number_of_practising_physicians,_by_NUTS_2_regions,_2011_(1)_(per_100_000_inhabitants)_RYB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5"/>
            <a:ext cx="7488832" cy="616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21034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Doctors, Nurses and Midwifes 2009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File:Nurses and midwives, by NUTS 2 regions, 2007 Rate per 100 000 inhabitant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1"/>
            <a:ext cx="89154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0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7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Number of beds, Europe</a:t>
            </a:r>
            <a:endParaRPr lang="ro-RO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7170" name="Picture 2" descr="C:\Users\dodo\Pictures\Hospital_beds,_by_NUTS_2_regions,_2011_(1)_(per_100_000_inhabitants)_RYB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548679"/>
            <a:ext cx="6259513" cy="63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"/>
            <a:ext cx="9143999" cy="1112168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Cancer Mortality, Europe 2010</a:t>
            </a:r>
            <a:endParaRPr lang="ro-RO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 descr="C:\Users\dodo\Pictures\Deaths_from_cancer_(malignant_neoplasms),_by_NUTS_2_regions,_2008–10_(1)_(standardised_death_rate_per_100_000_inhabitants,_three-year_average)_RYB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11885"/>
            <a:ext cx="6259513" cy="56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2165102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Cancer Mortality, Europe 2010</a:t>
            </a:r>
            <a:endParaRPr lang="ro-RO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146" name="Picture 2" descr="C:\Users\dodo\Pictures\Regional_disparities_in_deaths_from_cancer_(malignant_neoplasms),_by_NUTS_2_regions,_2008–10_(1)_(standardised_death_rate_per_100_000_inhabitants,_three-year_average)_RYB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1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788024" y="1484784"/>
            <a:ext cx="216024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3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7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Cardio-vascular mortality, Europe 2010</a:t>
            </a:r>
            <a:endParaRPr lang="ro-RO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098" name="Picture 2" descr="C:\Users\dodo\Pictures\Deaths_from_diseases_of_the_circulatory_system,_by_NUTS_2_regions,_2008–10_(1)_(standardised_death_rate_per_100_000_inhabitants,_three-year_average)_RYB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548679"/>
            <a:ext cx="6259513" cy="63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724</Words>
  <Application>Microsoft Office PowerPoint</Application>
  <PresentationFormat>On-screen Show (4:3)</PresentationFormat>
  <Paragraphs>107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HealthCare in Romania -challenges and perspectives- </vt:lpstr>
      <vt:lpstr>Current healthcare expenditure Eurostat, 2011(PPS: Power Purchase Standard)</vt:lpstr>
      <vt:lpstr>Number of Physicians  (Eurostat 2009)</vt:lpstr>
      <vt:lpstr>Number of Physicians</vt:lpstr>
      <vt:lpstr>Doctors, Nurses and Midwifes 2009</vt:lpstr>
      <vt:lpstr>Number of beds, Europe</vt:lpstr>
      <vt:lpstr>Cancer Mortality, Europe 2010</vt:lpstr>
      <vt:lpstr>Cancer Mortality, Europe 2010</vt:lpstr>
      <vt:lpstr>Cardio-vascular mortality, Europe 2010</vt:lpstr>
      <vt:lpstr>Situation in 2014</vt:lpstr>
      <vt:lpstr>PowerPoint Presentation</vt:lpstr>
      <vt:lpstr> April 13th: Main objectives </vt:lpstr>
      <vt:lpstr>   Context</vt:lpstr>
      <vt:lpstr>   The context</vt:lpstr>
      <vt:lpstr>  The solution: Priority Actions(PA) -a package of National Programs of Health-   </vt:lpstr>
      <vt:lpstr>  Priority Actions-Impact    PA-AMI   Intrahospital Mortality by AMI </vt:lpstr>
      <vt:lpstr>  Priority Actions: Impact</vt:lpstr>
      <vt:lpstr>Priority Actions: New Projects 2015</vt:lpstr>
      <vt:lpstr> April 13th: Main objectives </vt:lpstr>
      <vt:lpstr> The World Bank Project</vt:lpstr>
      <vt:lpstr> April 13th: Main objectives </vt:lpstr>
      <vt:lpstr>New hospitals in Romania</vt:lpstr>
      <vt:lpstr> April 13th: Main objectives </vt:lpstr>
      <vt:lpstr>Projects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IONUT</dc:creator>
  <cp:lastModifiedBy>dodo</cp:lastModifiedBy>
  <cp:revision>49</cp:revision>
  <dcterms:created xsi:type="dcterms:W3CDTF">2014-09-28T09:17:15Z</dcterms:created>
  <dcterms:modified xsi:type="dcterms:W3CDTF">2015-09-21T21:23:11Z</dcterms:modified>
</cp:coreProperties>
</file>